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 id="2147483659" r:id="rId3"/>
    <p:sldMasterId id="2147483726" r:id="rId4"/>
  </p:sldMasterIdLst>
  <p:notesMasterIdLst>
    <p:notesMasterId r:id="rId25"/>
  </p:notesMasterIdLst>
  <p:handoutMasterIdLst>
    <p:handoutMasterId r:id="rId26"/>
  </p:handoutMasterIdLst>
  <p:sldIdLst>
    <p:sldId id="563" r:id="rId5"/>
    <p:sldId id="704" r:id="rId6"/>
    <p:sldId id="702" r:id="rId7"/>
    <p:sldId id="720" r:id="rId8"/>
    <p:sldId id="725" r:id="rId9"/>
    <p:sldId id="705" r:id="rId10"/>
    <p:sldId id="724" r:id="rId11"/>
    <p:sldId id="708" r:id="rId12"/>
    <p:sldId id="711" r:id="rId13"/>
    <p:sldId id="719" r:id="rId14"/>
    <p:sldId id="713" r:id="rId15"/>
    <p:sldId id="714" r:id="rId16"/>
    <p:sldId id="715" r:id="rId17"/>
    <p:sldId id="716" r:id="rId18"/>
    <p:sldId id="717" r:id="rId19"/>
    <p:sldId id="718" r:id="rId20"/>
    <p:sldId id="721" r:id="rId21"/>
    <p:sldId id="703" r:id="rId22"/>
    <p:sldId id="665" r:id="rId23"/>
    <p:sldId id="686" r:id="rId24"/>
  </p:sldIdLst>
  <p:sldSz cx="9144000" cy="6858000" type="screen4x3"/>
  <p:notesSz cx="6881813"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D"/>
    <a:srgbClr val="FFFF11"/>
    <a:srgbClr val="FFFF65"/>
    <a:srgbClr val="FFFF2F"/>
    <a:srgbClr val="FFFF00"/>
    <a:srgbClr val="F6F8AE"/>
    <a:srgbClr val="FF3399"/>
    <a:srgbClr val="FFFF99"/>
    <a:srgbClr val="F6F8A2"/>
    <a:srgbClr val="F1F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69363" autoAdjust="0"/>
  </p:normalViewPr>
  <p:slideViewPr>
    <p:cSldViewPr snapToObjects="1">
      <p:cViewPr varScale="1">
        <p:scale>
          <a:sx n="88" d="100"/>
          <a:sy n="88" d="100"/>
        </p:scale>
        <p:origin x="19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74" d="100"/>
          <a:sy n="74" d="100"/>
        </p:scale>
        <p:origin x="289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2983473" cy="463229"/>
          </a:xfrm>
          <a:prstGeom prst="rect">
            <a:avLst/>
          </a:prstGeom>
          <a:noFill/>
          <a:ln w="9525">
            <a:noFill/>
            <a:miter lim="800000"/>
            <a:headEnd/>
            <a:tailEnd/>
          </a:ln>
          <a:effectLst/>
        </p:spPr>
        <p:txBody>
          <a:bodyPr vert="horz" wrap="square" lIns="94777" tIns="47388" rIns="94777" bIns="47388" numCol="1" anchor="t" anchorCtr="0" compatLnSpc="1">
            <a:prstTxWarp prst="textNoShape">
              <a:avLst/>
            </a:prstTxWarp>
          </a:bodyPr>
          <a:lstStyle>
            <a:lvl1pPr defTabSz="948326">
              <a:defRPr/>
            </a:lvl1pPr>
          </a:lstStyle>
          <a:p>
            <a:endParaRPr lang="en-US"/>
          </a:p>
        </p:txBody>
      </p:sp>
      <p:sp>
        <p:nvSpPr>
          <p:cNvPr id="14339" name="Rectangle 3"/>
          <p:cNvSpPr>
            <a:spLocks noGrp="1" noChangeArrowheads="1"/>
          </p:cNvSpPr>
          <p:nvPr>
            <p:ph type="dt" sz="quarter" idx="1"/>
          </p:nvPr>
        </p:nvSpPr>
        <p:spPr bwMode="auto">
          <a:xfrm>
            <a:off x="3898341" y="1"/>
            <a:ext cx="2983472" cy="463229"/>
          </a:xfrm>
          <a:prstGeom prst="rect">
            <a:avLst/>
          </a:prstGeom>
          <a:noFill/>
          <a:ln w="9525">
            <a:noFill/>
            <a:miter lim="800000"/>
            <a:headEnd/>
            <a:tailEnd/>
          </a:ln>
          <a:effectLst/>
        </p:spPr>
        <p:txBody>
          <a:bodyPr vert="horz" wrap="square" lIns="94777" tIns="47388" rIns="94777" bIns="47388" numCol="1" anchor="t" anchorCtr="0" compatLnSpc="1">
            <a:prstTxWarp prst="textNoShape">
              <a:avLst/>
            </a:prstTxWarp>
          </a:bodyPr>
          <a:lstStyle>
            <a:lvl1pPr algn="r" defTabSz="948326">
              <a:defRPr/>
            </a:lvl1pPr>
          </a:lstStyle>
          <a:p>
            <a:endParaRPr lang="en-US"/>
          </a:p>
        </p:txBody>
      </p:sp>
      <p:sp>
        <p:nvSpPr>
          <p:cNvPr id="14340" name="Rectangle 4"/>
          <p:cNvSpPr>
            <a:spLocks noGrp="1" noChangeArrowheads="1"/>
          </p:cNvSpPr>
          <p:nvPr>
            <p:ph type="ftr" sz="quarter" idx="2"/>
          </p:nvPr>
        </p:nvSpPr>
        <p:spPr bwMode="auto">
          <a:xfrm>
            <a:off x="1" y="8833172"/>
            <a:ext cx="2983473" cy="463228"/>
          </a:xfrm>
          <a:prstGeom prst="rect">
            <a:avLst/>
          </a:prstGeom>
          <a:noFill/>
          <a:ln w="9525">
            <a:noFill/>
            <a:miter lim="800000"/>
            <a:headEnd/>
            <a:tailEnd/>
          </a:ln>
          <a:effectLst/>
        </p:spPr>
        <p:txBody>
          <a:bodyPr vert="horz" wrap="square" lIns="94777" tIns="47388" rIns="94777" bIns="47388" numCol="1" anchor="b" anchorCtr="0" compatLnSpc="1">
            <a:prstTxWarp prst="textNoShape">
              <a:avLst/>
            </a:prstTxWarp>
          </a:bodyPr>
          <a:lstStyle>
            <a:lvl1pPr defTabSz="948326">
              <a:defRPr/>
            </a:lvl1pPr>
          </a:lstStyle>
          <a:p>
            <a:endParaRPr lang="en-US"/>
          </a:p>
        </p:txBody>
      </p:sp>
      <p:sp>
        <p:nvSpPr>
          <p:cNvPr id="14341" name="Rectangle 5"/>
          <p:cNvSpPr>
            <a:spLocks noGrp="1" noChangeArrowheads="1"/>
          </p:cNvSpPr>
          <p:nvPr>
            <p:ph type="sldNum" sz="quarter" idx="3"/>
          </p:nvPr>
        </p:nvSpPr>
        <p:spPr bwMode="auto">
          <a:xfrm>
            <a:off x="3898341" y="8833172"/>
            <a:ext cx="2983472" cy="463228"/>
          </a:xfrm>
          <a:prstGeom prst="rect">
            <a:avLst/>
          </a:prstGeom>
          <a:noFill/>
          <a:ln w="9525">
            <a:noFill/>
            <a:miter lim="800000"/>
            <a:headEnd/>
            <a:tailEnd/>
          </a:ln>
          <a:effectLst/>
        </p:spPr>
        <p:txBody>
          <a:bodyPr vert="horz" wrap="square" lIns="94777" tIns="47388" rIns="94777" bIns="47388" numCol="1" anchor="b" anchorCtr="0" compatLnSpc="1">
            <a:prstTxWarp prst="textNoShape">
              <a:avLst/>
            </a:prstTxWarp>
          </a:bodyPr>
          <a:lstStyle>
            <a:lvl1pPr algn="r" defTabSz="948326">
              <a:defRPr/>
            </a:lvl1pPr>
          </a:lstStyle>
          <a:p>
            <a:fld id="{17DD490C-2280-4113-9A43-B0C82191AE0F}" type="slidenum">
              <a:rPr lang="en-US"/>
              <a:pPr/>
              <a:t>‹#›</a:t>
            </a:fld>
            <a:endParaRPr lang="en-US"/>
          </a:p>
        </p:txBody>
      </p:sp>
    </p:spTree>
    <p:extLst>
      <p:ext uri="{BB962C8B-B14F-4D97-AF65-F5344CB8AC3E}">
        <p14:creationId xmlns:p14="http://schemas.microsoft.com/office/powerpoint/2010/main" val="156221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1"/>
            <a:ext cx="2983473" cy="463229"/>
          </a:xfrm>
          <a:prstGeom prst="rect">
            <a:avLst/>
          </a:prstGeom>
          <a:noFill/>
          <a:ln w="9525">
            <a:noFill/>
            <a:miter lim="800000"/>
            <a:headEnd/>
            <a:tailEnd/>
          </a:ln>
          <a:effectLst/>
        </p:spPr>
        <p:txBody>
          <a:bodyPr vert="horz" wrap="square" lIns="94777" tIns="47388" rIns="94777" bIns="47388" numCol="1" anchor="t" anchorCtr="0" compatLnSpc="1">
            <a:prstTxWarp prst="textNoShape">
              <a:avLst/>
            </a:prstTxWarp>
          </a:bodyPr>
          <a:lstStyle>
            <a:lvl1pPr defTabSz="948326">
              <a:defRPr/>
            </a:lvl1pPr>
          </a:lstStyle>
          <a:p>
            <a:endParaRPr lang="en-US"/>
          </a:p>
        </p:txBody>
      </p:sp>
      <p:sp>
        <p:nvSpPr>
          <p:cNvPr id="28675" name="Rectangle 3"/>
          <p:cNvSpPr>
            <a:spLocks noGrp="1" noChangeArrowheads="1"/>
          </p:cNvSpPr>
          <p:nvPr>
            <p:ph type="dt" idx="1"/>
          </p:nvPr>
        </p:nvSpPr>
        <p:spPr bwMode="auto">
          <a:xfrm>
            <a:off x="3898341" y="1"/>
            <a:ext cx="2983472" cy="463229"/>
          </a:xfrm>
          <a:prstGeom prst="rect">
            <a:avLst/>
          </a:prstGeom>
          <a:noFill/>
          <a:ln w="9525">
            <a:noFill/>
            <a:miter lim="800000"/>
            <a:headEnd/>
            <a:tailEnd/>
          </a:ln>
          <a:effectLst/>
        </p:spPr>
        <p:txBody>
          <a:bodyPr vert="horz" wrap="square" lIns="94777" tIns="47388" rIns="94777" bIns="47388" numCol="1" anchor="t" anchorCtr="0" compatLnSpc="1">
            <a:prstTxWarp prst="textNoShape">
              <a:avLst/>
            </a:prstTxWarp>
          </a:bodyPr>
          <a:lstStyle>
            <a:lvl1pPr algn="r" defTabSz="948326">
              <a:defRPr/>
            </a:lvl1pPr>
          </a:lstStyle>
          <a:p>
            <a:endParaRPr lang="en-US"/>
          </a:p>
        </p:txBody>
      </p:sp>
      <p:sp>
        <p:nvSpPr>
          <p:cNvPr id="28676" name="Rectangle 4"/>
          <p:cNvSpPr>
            <a:spLocks noGrp="1" noRot="1" noChangeAspect="1" noChangeArrowheads="1" noTextEdit="1"/>
          </p:cNvSpPr>
          <p:nvPr>
            <p:ph type="sldImg" idx="2"/>
          </p:nvPr>
        </p:nvSpPr>
        <p:spPr bwMode="auto">
          <a:xfrm>
            <a:off x="1119188" y="698500"/>
            <a:ext cx="4645025" cy="3484563"/>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917992" y="4415793"/>
            <a:ext cx="5045830" cy="4181789"/>
          </a:xfrm>
          <a:prstGeom prst="rect">
            <a:avLst/>
          </a:prstGeom>
          <a:noFill/>
          <a:ln w="9525">
            <a:noFill/>
            <a:miter lim="800000"/>
            <a:headEnd/>
            <a:tailEnd/>
          </a:ln>
          <a:effectLst/>
        </p:spPr>
        <p:txBody>
          <a:bodyPr vert="horz" wrap="square" lIns="94777" tIns="47388" rIns="94777" bIns="473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1" y="8833172"/>
            <a:ext cx="2983473" cy="463228"/>
          </a:xfrm>
          <a:prstGeom prst="rect">
            <a:avLst/>
          </a:prstGeom>
          <a:noFill/>
          <a:ln w="9525">
            <a:noFill/>
            <a:miter lim="800000"/>
            <a:headEnd/>
            <a:tailEnd/>
          </a:ln>
          <a:effectLst/>
        </p:spPr>
        <p:txBody>
          <a:bodyPr vert="horz" wrap="square" lIns="94777" tIns="47388" rIns="94777" bIns="47388" numCol="1" anchor="b" anchorCtr="0" compatLnSpc="1">
            <a:prstTxWarp prst="textNoShape">
              <a:avLst/>
            </a:prstTxWarp>
          </a:bodyPr>
          <a:lstStyle>
            <a:lvl1pPr defTabSz="948326">
              <a:defRPr/>
            </a:lvl1pPr>
          </a:lstStyle>
          <a:p>
            <a:endParaRPr lang="en-US"/>
          </a:p>
        </p:txBody>
      </p:sp>
      <p:sp>
        <p:nvSpPr>
          <p:cNvPr id="28679" name="Rectangle 7"/>
          <p:cNvSpPr>
            <a:spLocks noGrp="1" noChangeArrowheads="1"/>
          </p:cNvSpPr>
          <p:nvPr>
            <p:ph type="sldNum" sz="quarter" idx="5"/>
          </p:nvPr>
        </p:nvSpPr>
        <p:spPr bwMode="auto">
          <a:xfrm>
            <a:off x="3898341" y="8833172"/>
            <a:ext cx="2983472" cy="463228"/>
          </a:xfrm>
          <a:prstGeom prst="rect">
            <a:avLst/>
          </a:prstGeom>
          <a:noFill/>
          <a:ln w="9525">
            <a:noFill/>
            <a:miter lim="800000"/>
            <a:headEnd/>
            <a:tailEnd/>
          </a:ln>
          <a:effectLst/>
        </p:spPr>
        <p:txBody>
          <a:bodyPr vert="horz" wrap="square" lIns="94777" tIns="47388" rIns="94777" bIns="47388" numCol="1" anchor="b" anchorCtr="0" compatLnSpc="1">
            <a:prstTxWarp prst="textNoShape">
              <a:avLst/>
            </a:prstTxWarp>
          </a:bodyPr>
          <a:lstStyle>
            <a:lvl1pPr algn="r" defTabSz="948326">
              <a:defRPr/>
            </a:lvl1pPr>
          </a:lstStyle>
          <a:p>
            <a:fld id="{E3E0EF15-86E3-4574-AC51-D718BC2DE18E}" type="slidenum">
              <a:rPr lang="en-US"/>
              <a:pPr/>
              <a:t>‹#›</a:t>
            </a:fld>
            <a:endParaRPr lang="en-US"/>
          </a:p>
        </p:txBody>
      </p:sp>
    </p:spTree>
    <p:extLst>
      <p:ext uri="{BB962C8B-B14F-4D97-AF65-F5344CB8AC3E}">
        <p14:creationId xmlns:p14="http://schemas.microsoft.com/office/powerpoint/2010/main" val="30503217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0EF15-86E3-4574-AC51-D718BC2DE18E}" type="slidenum">
              <a:rPr lang="en-US" smtClean="0"/>
              <a:pPr/>
              <a:t>1</a:t>
            </a:fld>
            <a:endParaRPr lang="en-US"/>
          </a:p>
        </p:txBody>
      </p:sp>
    </p:spTree>
    <p:extLst>
      <p:ext uri="{BB962C8B-B14F-4D97-AF65-F5344CB8AC3E}">
        <p14:creationId xmlns:p14="http://schemas.microsoft.com/office/powerpoint/2010/main" val="1951727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189647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141878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94104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343517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25D26-D650-401F-9FDD-5BBFCD9C5379}" type="slidenum">
              <a:rPr lang="en-US" altLang="en-US"/>
              <a:pPr/>
              <a:t>19</a:t>
            </a:fld>
            <a:endParaRPr lang="en-US" alt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88590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25D26-D650-401F-9FDD-5BBFCD9C5379}" type="slidenum">
              <a:rPr lang="en-US" altLang="en-US"/>
              <a:pPr/>
              <a:t>20</a:t>
            </a:fld>
            <a:endParaRPr lang="en-US" altLang="en-US"/>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5129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310357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139304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217626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89178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62262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425881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37124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3969-59F4-4A50-8408-38BF7DB3E982}"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4088596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6260" name="Rectangle 4"/>
          <p:cNvSpPr>
            <a:spLocks noGrp="1" noChangeArrowheads="1"/>
          </p:cNvSpPr>
          <p:nvPr>
            <p:ph type="ctrTitle"/>
          </p:nvPr>
        </p:nvSpPr>
        <p:spPr>
          <a:xfrm>
            <a:off x="673100" y="1409700"/>
            <a:ext cx="7772400" cy="1143000"/>
          </a:xfrm>
        </p:spPr>
        <p:txBody>
          <a:bodyPr/>
          <a:lstStyle>
            <a:lvl1pPr>
              <a:defRPr/>
            </a:lvl1pPr>
          </a:lstStyle>
          <a:p>
            <a:r>
              <a:rPr lang="en-US"/>
              <a:t>Click to edit Master title style</a:t>
            </a:r>
          </a:p>
        </p:txBody>
      </p:sp>
      <p:sp>
        <p:nvSpPr>
          <p:cNvPr id="96261"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pic>
        <p:nvPicPr>
          <p:cNvPr id="96272" name="Picture 16"/>
          <p:cNvPicPr>
            <a:picLocks noChangeAspect="1" noChangeArrowheads="1"/>
          </p:cNvPicPr>
          <p:nvPr userDrawn="1"/>
        </p:nvPicPr>
        <p:blipFill>
          <a:blip r:embed="rId2" cstate="print"/>
          <a:srcRect/>
          <a:stretch>
            <a:fillRect/>
          </a:stretch>
        </p:blipFill>
        <p:spPr bwMode="auto">
          <a:xfrm>
            <a:off x="263525" y="192088"/>
            <a:ext cx="955675" cy="788987"/>
          </a:xfrm>
          <a:prstGeom prst="rect">
            <a:avLst/>
          </a:prstGeom>
          <a:noFill/>
        </p:spPr>
      </p:pic>
      <p:pic>
        <p:nvPicPr>
          <p:cNvPr id="9" name="Picture 2" descr="new_vppfinal copy.jpg"/>
          <p:cNvPicPr>
            <a:picLocks noChangeAspect="1"/>
          </p:cNvPicPr>
          <p:nvPr userDrawn="1"/>
        </p:nvPicPr>
        <p:blipFill>
          <a:blip r:embed="rId3" cstate="print">
            <a:clrChange>
              <a:clrFrom>
                <a:srgbClr val="FDFDFD"/>
              </a:clrFrom>
              <a:clrTo>
                <a:srgbClr val="FDFDFD">
                  <a:alpha val="0"/>
                </a:srgbClr>
              </a:clrTo>
            </a:clrChange>
          </a:blip>
          <a:srcRect/>
          <a:stretch>
            <a:fillRect/>
          </a:stretch>
        </p:blipFill>
        <p:spPr bwMode="auto">
          <a:xfrm>
            <a:off x="7391400" y="185630"/>
            <a:ext cx="1419225" cy="85869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371600"/>
            <a:ext cx="4419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419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967A7-0151-4B16-A051-2C6F47098CC8}" type="datetime1">
              <a:rPr lang="en-US" smtClean="0">
                <a:solidFill>
                  <a:prstClr val="black">
                    <a:tint val="75000"/>
                  </a:prstClr>
                </a:solidFill>
              </a:rPr>
              <a:pPr/>
              <a:t>9/20/2016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C200F1-D39B-410D-A581-CFB003015E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46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0"/>
            <a:ext cx="6096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 y="1371600"/>
            <a:ext cx="8991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5" name="Line 11"/>
          <p:cNvSpPr>
            <a:spLocks noChangeShapeType="1"/>
          </p:cNvSpPr>
          <p:nvPr userDrawn="1"/>
        </p:nvSpPr>
        <p:spPr bwMode="auto">
          <a:xfrm>
            <a:off x="0" y="1231900"/>
            <a:ext cx="9144000" cy="0"/>
          </a:xfrm>
          <a:prstGeom prst="line">
            <a:avLst/>
          </a:prstGeom>
          <a:noFill/>
          <a:ln w="76200" cmpd="tri">
            <a:solidFill>
              <a:srgbClr val="333399"/>
            </a:solidFill>
            <a:round/>
            <a:headEnd/>
            <a:tailEnd/>
          </a:ln>
          <a:effectLst/>
        </p:spPr>
        <p:txBody>
          <a:bodyPr/>
          <a:lstStyle/>
          <a:p>
            <a:endParaRPr lang="en-US"/>
          </a:p>
        </p:txBody>
      </p:sp>
      <p:pic>
        <p:nvPicPr>
          <p:cNvPr id="1038" name="Picture 14"/>
          <p:cNvPicPr>
            <a:picLocks noChangeAspect="1" noChangeArrowheads="1"/>
          </p:cNvPicPr>
          <p:nvPr userDrawn="1"/>
        </p:nvPicPr>
        <p:blipFill>
          <a:blip r:embed="rId8" cstate="print"/>
          <a:srcRect/>
          <a:stretch>
            <a:fillRect/>
          </a:stretch>
        </p:blipFill>
        <p:spPr bwMode="auto">
          <a:xfrm>
            <a:off x="174625" y="174625"/>
            <a:ext cx="960438" cy="793750"/>
          </a:xfrm>
          <a:prstGeom prst="rect">
            <a:avLst/>
          </a:prstGeom>
          <a:noFill/>
        </p:spPr>
      </p:pic>
      <p:pic>
        <p:nvPicPr>
          <p:cNvPr id="10" name="Picture 2" descr="new_vppfinal copy.jpg"/>
          <p:cNvPicPr>
            <a:picLocks noChangeAspect="1"/>
          </p:cNvPicPr>
          <p:nvPr userDrawn="1"/>
        </p:nvPicPr>
        <p:blipFill>
          <a:blip r:embed="rId9" cstate="print">
            <a:clrChange>
              <a:clrFrom>
                <a:srgbClr val="FDFDFD"/>
              </a:clrFrom>
              <a:clrTo>
                <a:srgbClr val="FDFDFD">
                  <a:alpha val="0"/>
                </a:srgbClr>
              </a:clrTo>
            </a:clrChange>
          </a:blip>
          <a:srcRect/>
          <a:stretch>
            <a:fillRect/>
          </a:stretch>
        </p:blipFill>
        <p:spPr bwMode="auto">
          <a:xfrm>
            <a:off x="7467600" y="152400"/>
            <a:ext cx="1419225" cy="858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iming>
    <p:tnLst>
      <p:par>
        <p:cTn id="1" dur="indefinite" restart="never" nodeType="tmRoot"/>
      </p:par>
    </p:tnLst>
  </p:timing>
  <p:hf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imes New Roman" pitchFamily="18" charset="0"/>
        </a:defRPr>
      </a:lvl2pPr>
      <a:lvl3pPr algn="ctr" rtl="0" fontAlgn="base">
        <a:spcBef>
          <a:spcPct val="0"/>
        </a:spcBef>
        <a:spcAft>
          <a:spcPct val="0"/>
        </a:spcAft>
        <a:defRPr sz="3600">
          <a:solidFill>
            <a:schemeClr val="tx2"/>
          </a:solidFill>
          <a:latin typeface="Times New Roman" pitchFamily="18" charset="0"/>
        </a:defRPr>
      </a:lvl3pPr>
      <a:lvl4pPr algn="ctr" rtl="0" fontAlgn="base">
        <a:spcBef>
          <a:spcPct val="0"/>
        </a:spcBef>
        <a:spcAft>
          <a:spcPct val="0"/>
        </a:spcAft>
        <a:defRPr sz="3600">
          <a:solidFill>
            <a:schemeClr val="tx2"/>
          </a:solidFill>
          <a:latin typeface="Times New Roman" pitchFamily="18" charset="0"/>
        </a:defRPr>
      </a:lvl4pPr>
      <a:lvl5pPr algn="ctr" rtl="0" fontAlgn="base">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spcBef>
                <a:spcPct val="50000"/>
              </a:spcBef>
            </a:pPr>
            <a:fld id="{F754A3E0-62EC-4CF8-8C47-FC56B651672D}" type="datetime1">
              <a:rPr lang="en-US" b="1" smtClean="0">
                <a:solidFill>
                  <a:prstClr val="black">
                    <a:tint val="75000"/>
                  </a:prstClr>
                </a:solidFill>
              </a:rPr>
              <a:pPr eaLnBrk="0" hangingPunct="0">
                <a:spcBef>
                  <a:spcPct val="50000"/>
                </a:spcBef>
              </a:pPr>
              <a:t>9/20/2016</a:t>
            </a:fld>
            <a:endParaRPr lang="en-US" b="1">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spcBef>
                <a:spcPct val="50000"/>
              </a:spcBef>
            </a:pPr>
            <a:endParaRPr lang="en-US" b="1">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spcBef>
                <a:spcPct val="50000"/>
              </a:spcBef>
            </a:pPr>
            <a:fld id="{64C200F1-D39B-410D-A581-CFB003015EB1}" type="slidenum">
              <a:rPr lang="en-US" b="1" smtClean="0">
                <a:solidFill>
                  <a:prstClr val="black">
                    <a:tint val="75000"/>
                  </a:prstClr>
                </a:solidFill>
              </a:rPr>
              <a:pPr eaLnBrk="0" hangingPunct="0">
                <a:spcBef>
                  <a:spcPct val="50000"/>
                </a:spcBef>
              </a:pPr>
              <a:t>‹#›</a:t>
            </a:fld>
            <a:endParaRPr lang="en-US" b="1">
              <a:solidFill>
                <a:prstClr val="black">
                  <a:tint val="75000"/>
                </a:prstClr>
              </a:solidFill>
            </a:endParaRPr>
          </a:p>
        </p:txBody>
      </p:sp>
    </p:spTree>
    <p:extLst>
      <p:ext uri="{BB962C8B-B14F-4D97-AF65-F5344CB8AC3E}">
        <p14:creationId xmlns:p14="http://schemas.microsoft.com/office/powerpoint/2010/main" val="3665943707"/>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80197" y="137195"/>
            <a:ext cx="6400730" cy="100582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a:t>
            </a:r>
            <a:br>
              <a:rPr lang="en-US" dirty="0" smtClean="0"/>
            </a:br>
            <a:r>
              <a:rPr lang="en-US" dirty="0" smtClean="0"/>
              <a:t>title style</a:t>
            </a:r>
          </a:p>
        </p:txBody>
      </p:sp>
      <p:sp>
        <p:nvSpPr>
          <p:cNvPr id="1027" name="Rectangle 3"/>
          <p:cNvSpPr>
            <a:spLocks noGrp="1" noChangeArrowheads="1"/>
          </p:cNvSpPr>
          <p:nvPr>
            <p:ph type="body" idx="1"/>
          </p:nvPr>
        </p:nvSpPr>
        <p:spPr bwMode="auto">
          <a:xfrm>
            <a:off x="182928" y="1417343"/>
            <a:ext cx="8778144" cy="512058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40" name="Picture 16"/>
          <p:cNvPicPr>
            <a:picLocks noChangeArrowheads="1"/>
          </p:cNvPicPr>
          <p:nvPr/>
        </p:nvPicPr>
        <p:blipFill>
          <a:blip r:embed="rId2" cstate="print"/>
          <a:srcRect/>
          <a:stretch>
            <a:fillRect/>
          </a:stretch>
        </p:blipFill>
        <p:spPr bwMode="auto">
          <a:xfrm>
            <a:off x="7770763" y="45757"/>
            <a:ext cx="1373187" cy="1033463"/>
          </a:xfrm>
          <a:prstGeom prst="rect">
            <a:avLst/>
          </a:prstGeom>
          <a:noFill/>
          <a:ln w="9525">
            <a:noFill/>
            <a:miter lim="800000"/>
            <a:headEnd/>
            <a:tailEnd/>
          </a:ln>
          <a:effectLst/>
        </p:spPr>
      </p:pic>
      <p:sp>
        <p:nvSpPr>
          <p:cNvPr id="1044" name="Rectangle 20"/>
          <p:cNvSpPr>
            <a:spLocks noGrp="1" noChangeArrowheads="1"/>
          </p:cNvSpPr>
          <p:nvPr>
            <p:ph type="sldNum" sz="quarter" idx="4"/>
          </p:nvPr>
        </p:nvSpPr>
        <p:spPr bwMode="auto">
          <a:xfrm>
            <a:off x="7086600" y="6629364"/>
            <a:ext cx="1905000" cy="2286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rgbClr val="0000B0"/>
                </a:solidFill>
                <a:latin typeface="+mn-lt"/>
              </a:defRPr>
            </a:lvl1pPr>
          </a:lstStyle>
          <a:p>
            <a:pPr eaLnBrk="0" hangingPunct="0"/>
            <a:r>
              <a:rPr lang="en-US"/>
              <a:t>(</a:t>
            </a:r>
            <a:fld id="{F497B072-E3E3-46F8-8470-40824E4FDC10}" type="slidenum">
              <a:rPr lang="en-US"/>
              <a:pPr eaLnBrk="0" hangingPunct="0"/>
              <a:t>‹#›</a:t>
            </a:fld>
            <a:r>
              <a:rPr lang="en-US"/>
              <a:t>)</a:t>
            </a:r>
            <a:endParaRPr lang="en-US">
              <a:solidFill>
                <a:srgbClr val="0000FF"/>
              </a:solidFill>
            </a:endParaRPr>
          </a:p>
        </p:txBody>
      </p:sp>
      <p:sp>
        <p:nvSpPr>
          <p:cNvPr id="9" name="Line 17"/>
          <p:cNvSpPr>
            <a:spLocks noChangeShapeType="1"/>
          </p:cNvSpPr>
          <p:nvPr/>
        </p:nvSpPr>
        <p:spPr bwMode="auto">
          <a:xfrm>
            <a:off x="0" y="1234464"/>
            <a:ext cx="9143950" cy="0"/>
          </a:xfrm>
          <a:prstGeom prst="line">
            <a:avLst/>
          </a:prstGeom>
          <a:noFill/>
          <a:ln w="57150">
            <a:solidFill>
              <a:srgbClr val="0066CC"/>
            </a:solidFill>
            <a:round/>
            <a:headEnd type="none" w="sm" len="sm"/>
            <a:tailEnd type="none" w="sm" len="sm"/>
          </a:ln>
          <a:effectLst/>
        </p:spPr>
        <p:txBody>
          <a:bodyPr wrap="none" anchor="ctr"/>
          <a:lstStyle/>
          <a:p>
            <a:pPr algn="ctr" eaLnBrk="0" hangingPunct="0">
              <a:spcBef>
                <a:spcPct val="50000"/>
              </a:spcBef>
            </a:pPr>
            <a:endParaRPr lang="en-US" sz="2000" b="1">
              <a:solidFill>
                <a:srgbClr val="00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89" y="45757"/>
            <a:ext cx="1055065" cy="1097268"/>
          </a:xfrm>
          <a:prstGeom prst="rect">
            <a:avLst/>
          </a:prstGeom>
        </p:spPr>
      </p:pic>
    </p:spTree>
    <p:extLst>
      <p:ext uri="{BB962C8B-B14F-4D97-AF65-F5344CB8AC3E}">
        <p14:creationId xmlns:p14="http://schemas.microsoft.com/office/powerpoint/2010/main" val="4275607578"/>
      </p:ext>
    </p:extLst>
  </p:cSld>
  <p:clrMap bg1="dk2" tx1="lt1" bg2="dk1" tx2="lt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hlink"/>
          </a:solidFill>
          <a:latin typeface="+mj-lt"/>
          <a:ea typeface="+mj-ea"/>
          <a:cs typeface="+mj-cs"/>
        </a:defRPr>
      </a:lvl1pPr>
      <a:lvl2pPr algn="l" rtl="0" eaLnBrk="0" fontAlgn="base" hangingPunct="0">
        <a:spcBef>
          <a:spcPct val="0"/>
        </a:spcBef>
        <a:spcAft>
          <a:spcPct val="0"/>
        </a:spcAft>
        <a:defRPr sz="2800" b="1">
          <a:solidFill>
            <a:schemeClr val="hlink"/>
          </a:solidFill>
          <a:latin typeface="Arial" charset="0"/>
        </a:defRPr>
      </a:lvl2pPr>
      <a:lvl3pPr algn="l" rtl="0" eaLnBrk="0" fontAlgn="base" hangingPunct="0">
        <a:spcBef>
          <a:spcPct val="0"/>
        </a:spcBef>
        <a:spcAft>
          <a:spcPct val="0"/>
        </a:spcAft>
        <a:defRPr sz="2800" b="1">
          <a:solidFill>
            <a:schemeClr val="hlink"/>
          </a:solidFill>
          <a:latin typeface="Arial" charset="0"/>
        </a:defRPr>
      </a:lvl3pPr>
      <a:lvl4pPr algn="l" rtl="0" eaLnBrk="0" fontAlgn="base" hangingPunct="0">
        <a:spcBef>
          <a:spcPct val="0"/>
        </a:spcBef>
        <a:spcAft>
          <a:spcPct val="0"/>
        </a:spcAft>
        <a:defRPr sz="2800" b="1">
          <a:solidFill>
            <a:schemeClr val="hlink"/>
          </a:solidFill>
          <a:latin typeface="Arial" charset="0"/>
        </a:defRPr>
      </a:lvl4pPr>
      <a:lvl5pPr algn="l" rtl="0" eaLnBrk="0" fontAlgn="base" hangingPunct="0">
        <a:spcBef>
          <a:spcPct val="0"/>
        </a:spcBef>
        <a:spcAft>
          <a:spcPct val="0"/>
        </a:spcAft>
        <a:defRPr sz="2800" b="1">
          <a:solidFill>
            <a:schemeClr val="hlink"/>
          </a:solidFill>
          <a:latin typeface="Arial" charset="0"/>
        </a:defRPr>
      </a:lvl5pPr>
      <a:lvl6pPr marL="457200" algn="l" rtl="0" eaLnBrk="0" fontAlgn="base" hangingPunct="0">
        <a:spcBef>
          <a:spcPct val="0"/>
        </a:spcBef>
        <a:spcAft>
          <a:spcPct val="0"/>
        </a:spcAft>
        <a:defRPr sz="2800" b="1">
          <a:solidFill>
            <a:schemeClr val="hlink"/>
          </a:solidFill>
          <a:latin typeface="Arial" charset="0"/>
        </a:defRPr>
      </a:lvl6pPr>
      <a:lvl7pPr marL="914400" algn="l" rtl="0" eaLnBrk="0" fontAlgn="base" hangingPunct="0">
        <a:spcBef>
          <a:spcPct val="0"/>
        </a:spcBef>
        <a:spcAft>
          <a:spcPct val="0"/>
        </a:spcAft>
        <a:defRPr sz="2800" b="1">
          <a:solidFill>
            <a:schemeClr val="hlink"/>
          </a:solidFill>
          <a:latin typeface="Arial" charset="0"/>
        </a:defRPr>
      </a:lvl7pPr>
      <a:lvl8pPr marL="1371600" algn="l" rtl="0" eaLnBrk="0" fontAlgn="base" hangingPunct="0">
        <a:spcBef>
          <a:spcPct val="0"/>
        </a:spcBef>
        <a:spcAft>
          <a:spcPct val="0"/>
        </a:spcAft>
        <a:defRPr sz="2800" b="1">
          <a:solidFill>
            <a:schemeClr val="hlink"/>
          </a:solidFill>
          <a:latin typeface="Arial" charset="0"/>
        </a:defRPr>
      </a:lvl8pPr>
      <a:lvl9pPr marL="1828800" algn="l" rtl="0" eaLnBrk="0" fontAlgn="base" hangingPunct="0">
        <a:spcBef>
          <a:spcPct val="0"/>
        </a:spcBef>
        <a:spcAft>
          <a:spcPct val="0"/>
        </a:spcAft>
        <a:defRPr sz="2800" b="1">
          <a:solidFill>
            <a:schemeClr val="hlink"/>
          </a:solidFill>
          <a:latin typeface="Arial" charset="0"/>
        </a:defRPr>
      </a:lvl9pPr>
    </p:titleStyle>
    <p:bodyStyle>
      <a:lvl1pPr marL="342900" indent="-342900" algn="l" rtl="0" eaLnBrk="0" fontAlgn="base" hangingPunct="0">
        <a:spcBef>
          <a:spcPct val="30000"/>
        </a:spcBef>
        <a:spcAft>
          <a:spcPct val="0"/>
        </a:spcAft>
        <a:buChar char="•"/>
        <a:defRPr sz="2200" b="1">
          <a:solidFill>
            <a:schemeClr val="bg1"/>
          </a:solidFill>
          <a:latin typeface="+mn-lt"/>
          <a:ea typeface="+mn-ea"/>
          <a:cs typeface="+mn-cs"/>
        </a:defRPr>
      </a:lvl1pPr>
      <a:lvl2pPr marL="742950" indent="-285750" algn="l" rtl="0" eaLnBrk="0" fontAlgn="base" hangingPunct="0">
        <a:spcBef>
          <a:spcPct val="20000"/>
        </a:spcBef>
        <a:spcAft>
          <a:spcPct val="0"/>
        </a:spcAft>
        <a:buSzPct val="80000"/>
        <a:buChar char="–"/>
        <a:defRPr sz="2000" b="1">
          <a:solidFill>
            <a:schemeClr val="bg1"/>
          </a:solidFill>
          <a:latin typeface="+mn-lt"/>
        </a:defRPr>
      </a:lvl2pPr>
      <a:lvl3pPr marL="1085850" indent="-228600" algn="l" rtl="0" eaLnBrk="0" fontAlgn="base" hangingPunct="0">
        <a:spcBef>
          <a:spcPct val="20000"/>
        </a:spcBef>
        <a:spcAft>
          <a:spcPct val="0"/>
        </a:spcAft>
        <a:buSzPct val="70000"/>
        <a:buChar char="•"/>
        <a:defRPr b="1">
          <a:solidFill>
            <a:schemeClr val="bg1"/>
          </a:solidFill>
          <a:latin typeface="+mn-lt"/>
        </a:defRPr>
      </a:lvl3pPr>
      <a:lvl4pPr marL="1428750" indent="-228600" algn="l" rtl="0" eaLnBrk="0" fontAlgn="base" hangingPunct="0">
        <a:spcBef>
          <a:spcPct val="20000"/>
        </a:spcBef>
        <a:spcAft>
          <a:spcPct val="0"/>
        </a:spcAft>
        <a:buSzPct val="60000"/>
        <a:buChar char="-"/>
        <a:defRPr b="1">
          <a:solidFill>
            <a:schemeClr val="bg1"/>
          </a:solidFill>
          <a:latin typeface="+mn-lt"/>
        </a:defRPr>
      </a:lvl4pPr>
      <a:lvl5pPr marL="1771650" indent="-228600" algn="l" rtl="0" eaLnBrk="0" fontAlgn="base" hangingPunct="0">
        <a:spcBef>
          <a:spcPct val="20000"/>
        </a:spcBef>
        <a:spcAft>
          <a:spcPct val="0"/>
        </a:spcAft>
        <a:buSzPct val="60000"/>
        <a:buChar char="o"/>
        <a:defRPr b="1">
          <a:solidFill>
            <a:schemeClr val="bg1"/>
          </a:solidFill>
          <a:latin typeface="+mn-lt"/>
        </a:defRPr>
      </a:lvl5pPr>
      <a:lvl6pPr marL="2228850" indent="-228600" algn="l" rtl="0" eaLnBrk="0" fontAlgn="base" hangingPunct="0">
        <a:spcBef>
          <a:spcPct val="20000"/>
        </a:spcBef>
        <a:spcAft>
          <a:spcPct val="0"/>
        </a:spcAft>
        <a:buSzPct val="60000"/>
        <a:buChar char="o"/>
        <a:defRPr b="1">
          <a:solidFill>
            <a:schemeClr val="bg1"/>
          </a:solidFill>
          <a:latin typeface="+mn-lt"/>
        </a:defRPr>
      </a:lvl6pPr>
      <a:lvl7pPr marL="2686050" indent="-228600" algn="l" rtl="0" eaLnBrk="0" fontAlgn="base" hangingPunct="0">
        <a:spcBef>
          <a:spcPct val="20000"/>
        </a:spcBef>
        <a:spcAft>
          <a:spcPct val="0"/>
        </a:spcAft>
        <a:buSzPct val="60000"/>
        <a:buChar char="o"/>
        <a:defRPr b="1">
          <a:solidFill>
            <a:schemeClr val="bg1"/>
          </a:solidFill>
          <a:latin typeface="+mn-lt"/>
        </a:defRPr>
      </a:lvl7pPr>
      <a:lvl8pPr marL="3143250" indent="-228600" algn="l" rtl="0" eaLnBrk="0" fontAlgn="base" hangingPunct="0">
        <a:spcBef>
          <a:spcPct val="20000"/>
        </a:spcBef>
        <a:spcAft>
          <a:spcPct val="0"/>
        </a:spcAft>
        <a:buSzPct val="60000"/>
        <a:buChar char="o"/>
        <a:defRPr b="1">
          <a:solidFill>
            <a:schemeClr val="bg1"/>
          </a:solidFill>
          <a:latin typeface="+mn-lt"/>
        </a:defRPr>
      </a:lvl8pPr>
      <a:lvl9pPr marL="3600450" indent="-228600" algn="l" rtl="0" eaLnBrk="0" fontAlgn="base" hangingPunct="0">
        <a:spcBef>
          <a:spcPct val="20000"/>
        </a:spcBef>
        <a:spcAft>
          <a:spcPct val="0"/>
        </a:spcAft>
        <a:buSzPct val="60000"/>
        <a:buChar char="o"/>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82928" y="2057415"/>
            <a:ext cx="8778144" cy="4480511"/>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4" name="Rectangle 20"/>
          <p:cNvSpPr>
            <a:spLocks noGrp="1" noChangeArrowheads="1"/>
          </p:cNvSpPr>
          <p:nvPr>
            <p:ph type="sldNum" sz="quarter" idx="4"/>
          </p:nvPr>
        </p:nvSpPr>
        <p:spPr bwMode="auto">
          <a:xfrm>
            <a:off x="7086600" y="6629364"/>
            <a:ext cx="1905000" cy="2286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rgbClr val="0000B0"/>
                </a:solidFill>
                <a:latin typeface="+mn-lt"/>
              </a:defRPr>
            </a:lvl1pPr>
          </a:lstStyle>
          <a:p>
            <a:pPr eaLnBrk="0" hangingPunct="0"/>
            <a:r>
              <a:rPr lang="en-US"/>
              <a:t>(</a:t>
            </a:r>
            <a:fld id="{F497B072-E3E3-46F8-8470-40824E4FDC10}" type="slidenum">
              <a:rPr lang="en-US"/>
              <a:pPr eaLnBrk="0" hangingPunct="0"/>
              <a:t>‹#›</a:t>
            </a:fld>
            <a:r>
              <a:rPr lang="en-US"/>
              <a:t>)</a:t>
            </a:r>
            <a:endParaRPr lang="en-US">
              <a:solidFill>
                <a:srgbClr val="0000FF"/>
              </a:solidFill>
            </a:endParaRPr>
          </a:p>
        </p:txBody>
      </p:sp>
      <p:pic>
        <p:nvPicPr>
          <p:cNvPr id="8" name="Picture 3" descr="Z:\Take 5\Media\blog 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869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9" name="Line 17"/>
          <p:cNvSpPr>
            <a:spLocks noChangeShapeType="1"/>
          </p:cNvSpPr>
          <p:nvPr/>
        </p:nvSpPr>
        <p:spPr bwMode="auto">
          <a:xfrm>
            <a:off x="0" y="1874537"/>
            <a:ext cx="9143950" cy="0"/>
          </a:xfrm>
          <a:prstGeom prst="line">
            <a:avLst/>
          </a:prstGeom>
          <a:noFill/>
          <a:ln w="57150">
            <a:solidFill>
              <a:srgbClr val="0066CC"/>
            </a:solidFill>
            <a:round/>
            <a:headEnd type="none" w="sm" len="sm"/>
            <a:tailEnd type="none" w="sm" len="sm"/>
          </a:ln>
          <a:effectLst/>
        </p:spPr>
        <p:txBody>
          <a:bodyPr wrap="none" anchor="ctr"/>
          <a:lstStyle/>
          <a:p>
            <a:pPr algn="ctr" eaLnBrk="0" hangingPunct="0">
              <a:spcBef>
                <a:spcPct val="50000"/>
              </a:spcBef>
            </a:pPr>
            <a:endParaRPr lang="en-US" sz="2000" b="1">
              <a:solidFill>
                <a:srgbClr val="000000"/>
              </a:solidFill>
            </a:endParaRPr>
          </a:p>
        </p:txBody>
      </p:sp>
    </p:spTree>
    <p:extLst>
      <p:ext uri="{BB962C8B-B14F-4D97-AF65-F5344CB8AC3E}">
        <p14:creationId xmlns:p14="http://schemas.microsoft.com/office/powerpoint/2010/main" val="3175736855"/>
      </p:ext>
    </p:extLst>
  </p:cSld>
  <p:clrMap bg1="dk2" tx1="lt1" bg2="dk1" tx2="lt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hlink"/>
          </a:solidFill>
          <a:latin typeface="+mj-lt"/>
          <a:ea typeface="+mj-ea"/>
          <a:cs typeface="+mj-cs"/>
        </a:defRPr>
      </a:lvl1pPr>
      <a:lvl2pPr algn="l" rtl="0" eaLnBrk="0" fontAlgn="base" hangingPunct="0">
        <a:spcBef>
          <a:spcPct val="0"/>
        </a:spcBef>
        <a:spcAft>
          <a:spcPct val="0"/>
        </a:spcAft>
        <a:defRPr sz="2800" b="1">
          <a:solidFill>
            <a:schemeClr val="hlink"/>
          </a:solidFill>
          <a:latin typeface="Arial" charset="0"/>
        </a:defRPr>
      </a:lvl2pPr>
      <a:lvl3pPr algn="l" rtl="0" eaLnBrk="0" fontAlgn="base" hangingPunct="0">
        <a:spcBef>
          <a:spcPct val="0"/>
        </a:spcBef>
        <a:spcAft>
          <a:spcPct val="0"/>
        </a:spcAft>
        <a:defRPr sz="2800" b="1">
          <a:solidFill>
            <a:schemeClr val="hlink"/>
          </a:solidFill>
          <a:latin typeface="Arial" charset="0"/>
        </a:defRPr>
      </a:lvl3pPr>
      <a:lvl4pPr algn="l" rtl="0" eaLnBrk="0" fontAlgn="base" hangingPunct="0">
        <a:spcBef>
          <a:spcPct val="0"/>
        </a:spcBef>
        <a:spcAft>
          <a:spcPct val="0"/>
        </a:spcAft>
        <a:defRPr sz="2800" b="1">
          <a:solidFill>
            <a:schemeClr val="hlink"/>
          </a:solidFill>
          <a:latin typeface="Arial" charset="0"/>
        </a:defRPr>
      </a:lvl4pPr>
      <a:lvl5pPr algn="l" rtl="0" eaLnBrk="0" fontAlgn="base" hangingPunct="0">
        <a:spcBef>
          <a:spcPct val="0"/>
        </a:spcBef>
        <a:spcAft>
          <a:spcPct val="0"/>
        </a:spcAft>
        <a:defRPr sz="2800" b="1">
          <a:solidFill>
            <a:schemeClr val="hlink"/>
          </a:solidFill>
          <a:latin typeface="Arial" charset="0"/>
        </a:defRPr>
      </a:lvl5pPr>
      <a:lvl6pPr marL="457200" algn="l" rtl="0" eaLnBrk="0" fontAlgn="base" hangingPunct="0">
        <a:spcBef>
          <a:spcPct val="0"/>
        </a:spcBef>
        <a:spcAft>
          <a:spcPct val="0"/>
        </a:spcAft>
        <a:defRPr sz="2800" b="1">
          <a:solidFill>
            <a:schemeClr val="hlink"/>
          </a:solidFill>
          <a:latin typeface="Arial" charset="0"/>
        </a:defRPr>
      </a:lvl6pPr>
      <a:lvl7pPr marL="914400" algn="l" rtl="0" eaLnBrk="0" fontAlgn="base" hangingPunct="0">
        <a:spcBef>
          <a:spcPct val="0"/>
        </a:spcBef>
        <a:spcAft>
          <a:spcPct val="0"/>
        </a:spcAft>
        <a:defRPr sz="2800" b="1">
          <a:solidFill>
            <a:schemeClr val="hlink"/>
          </a:solidFill>
          <a:latin typeface="Arial" charset="0"/>
        </a:defRPr>
      </a:lvl7pPr>
      <a:lvl8pPr marL="1371600" algn="l" rtl="0" eaLnBrk="0" fontAlgn="base" hangingPunct="0">
        <a:spcBef>
          <a:spcPct val="0"/>
        </a:spcBef>
        <a:spcAft>
          <a:spcPct val="0"/>
        </a:spcAft>
        <a:defRPr sz="2800" b="1">
          <a:solidFill>
            <a:schemeClr val="hlink"/>
          </a:solidFill>
          <a:latin typeface="Arial" charset="0"/>
        </a:defRPr>
      </a:lvl8pPr>
      <a:lvl9pPr marL="1828800" algn="l" rtl="0" eaLnBrk="0" fontAlgn="base" hangingPunct="0">
        <a:spcBef>
          <a:spcPct val="0"/>
        </a:spcBef>
        <a:spcAft>
          <a:spcPct val="0"/>
        </a:spcAft>
        <a:defRPr sz="2800" b="1">
          <a:solidFill>
            <a:schemeClr val="hlink"/>
          </a:solidFill>
          <a:latin typeface="Arial" charset="0"/>
        </a:defRPr>
      </a:lvl9pPr>
    </p:titleStyle>
    <p:bodyStyle>
      <a:lvl1pPr marL="342900" indent="-342900" algn="l" rtl="0" eaLnBrk="0" fontAlgn="base" hangingPunct="0">
        <a:spcBef>
          <a:spcPct val="3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SzPct val="80000"/>
        <a:buChar char="–"/>
        <a:defRPr sz="3200" b="1">
          <a:solidFill>
            <a:schemeClr val="bg1"/>
          </a:solidFill>
          <a:latin typeface="+mn-lt"/>
        </a:defRPr>
      </a:lvl2pPr>
      <a:lvl3pPr marL="1085850" indent="-228600" algn="l" rtl="0" eaLnBrk="0" fontAlgn="base" hangingPunct="0">
        <a:spcBef>
          <a:spcPct val="20000"/>
        </a:spcBef>
        <a:spcAft>
          <a:spcPct val="0"/>
        </a:spcAft>
        <a:buSzPct val="70000"/>
        <a:buChar char="•"/>
        <a:defRPr sz="2800" b="1">
          <a:solidFill>
            <a:schemeClr val="bg1"/>
          </a:solidFill>
          <a:latin typeface="+mn-lt"/>
        </a:defRPr>
      </a:lvl3pPr>
      <a:lvl4pPr marL="1428750" indent="-228600" algn="l" rtl="0" eaLnBrk="0" fontAlgn="base" hangingPunct="0">
        <a:spcBef>
          <a:spcPct val="20000"/>
        </a:spcBef>
        <a:spcAft>
          <a:spcPct val="0"/>
        </a:spcAft>
        <a:buSzPct val="60000"/>
        <a:buChar char="-"/>
        <a:defRPr sz="2800" b="1">
          <a:solidFill>
            <a:schemeClr val="bg1"/>
          </a:solidFill>
          <a:latin typeface="+mn-lt"/>
        </a:defRPr>
      </a:lvl4pPr>
      <a:lvl5pPr marL="1771650" indent="-228600" algn="l" rtl="0" eaLnBrk="0" fontAlgn="base" hangingPunct="0">
        <a:spcBef>
          <a:spcPct val="20000"/>
        </a:spcBef>
        <a:spcAft>
          <a:spcPct val="0"/>
        </a:spcAft>
        <a:buSzPct val="60000"/>
        <a:buChar char="o"/>
        <a:defRPr sz="2800" b="1">
          <a:solidFill>
            <a:schemeClr val="bg1"/>
          </a:solidFill>
          <a:latin typeface="+mn-lt"/>
        </a:defRPr>
      </a:lvl5pPr>
      <a:lvl6pPr marL="2228850" indent="-228600" algn="l" rtl="0" eaLnBrk="0" fontAlgn="base" hangingPunct="0">
        <a:spcBef>
          <a:spcPct val="20000"/>
        </a:spcBef>
        <a:spcAft>
          <a:spcPct val="0"/>
        </a:spcAft>
        <a:buSzPct val="60000"/>
        <a:buChar char="o"/>
        <a:defRPr b="1">
          <a:solidFill>
            <a:schemeClr val="bg1"/>
          </a:solidFill>
          <a:latin typeface="+mn-lt"/>
        </a:defRPr>
      </a:lvl6pPr>
      <a:lvl7pPr marL="2686050" indent="-228600" algn="l" rtl="0" eaLnBrk="0" fontAlgn="base" hangingPunct="0">
        <a:spcBef>
          <a:spcPct val="20000"/>
        </a:spcBef>
        <a:spcAft>
          <a:spcPct val="0"/>
        </a:spcAft>
        <a:buSzPct val="60000"/>
        <a:buChar char="o"/>
        <a:defRPr b="1">
          <a:solidFill>
            <a:schemeClr val="bg1"/>
          </a:solidFill>
          <a:latin typeface="+mn-lt"/>
        </a:defRPr>
      </a:lvl7pPr>
      <a:lvl8pPr marL="3143250" indent="-228600" algn="l" rtl="0" eaLnBrk="0" fontAlgn="base" hangingPunct="0">
        <a:spcBef>
          <a:spcPct val="20000"/>
        </a:spcBef>
        <a:spcAft>
          <a:spcPct val="0"/>
        </a:spcAft>
        <a:buSzPct val="60000"/>
        <a:buChar char="o"/>
        <a:defRPr b="1">
          <a:solidFill>
            <a:schemeClr val="bg1"/>
          </a:solidFill>
          <a:latin typeface="+mn-lt"/>
        </a:defRPr>
      </a:lvl8pPr>
      <a:lvl9pPr marL="3600450" indent="-228600" algn="l" rtl="0" eaLnBrk="0" fontAlgn="base" hangingPunct="0">
        <a:spcBef>
          <a:spcPct val="20000"/>
        </a:spcBef>
        <a:spcAft>
          <a:spcPct val="0"/>
        </a:spcAft>
        <a:buSzPct val="60000"/>
        <a:buChar char="o"/>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4.png"/><Relationship Id="rId7"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5.xml"/><Relationship Id="rId10" Type="http://schemas.openxmlformats.org/officeDocument/2006/relationships/slide" Target="slide13.xml"/><Relationship Id="rId4" Type="http://schemas.openxmlformats.org/officeDocument/2006/relationships/image" Target="../media/image15.png"/><Relationship Id="rId9"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Cost%20of%20Accident/VIDEO_TS_PLay.VOB"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harsco-i.com.qa/about_us/health_safety/dv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sychologytoday.com/blog/brain-wise/201209/why-were-all-addicted-texts-twitter-and-google"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techtimes.com/articles/19689/20141108/blame-it-on-dopamine-heres-why-people-text-and-drive-despite-being-aware-of-risks-involved.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1219200"/>
            <a:ext cx="7772400" cy="2667000"/>
          </a:xfrm>
        </p:spPr>
        <p:txBody>
          <a:bodyPr/>
          <a:lstStyle/>
          <a:p>
            <a:r>
              <a:rPr lang="en-US" sz="5400" dirty="0" smtClean="0"/>
              <a:t>Values Based Safety Culture</a:t>
            </a:r>
            <a:r>
              <a:rPr lang="en-US" sz="5400" dirty="0"/>
              <a:t>: A Tool to Reduce Distracted </a:t>
            </a:r>
            <a:r>
              <a:rPr lang="en-US" sz="5400" dirty="0" smtClean="0"/>
              <a:t>Driving </a:t>
            </a:r>
            <a:endParaRPr lang="en-US" sz="5400" dirty="0"/>
          </a:p>
        </p:txBody>
      </p:sp>
      <p:sp>
        <p:nvSpPr>
          <p:cNvPr id="3" name="Subtitle 2"/>
          <p:cNvSpPr>
            <a:spLocks noGrp="1"/>
          </p:cNvSpPr>
          <p:nvPr>
            <p:ph type="subTitle" idx="1"/>
          </p:nvPr>
        </p:nvSpPr>
        <p:spPr>
          <a:xfrm>
            <a:off x="1371600" y="4724400"/>
            <a:ext cx="6400800" cy="1752600"/>
          </a:xfrm>
        </p:spPr>
        <p:txBody>
          <a:bodyPr/>
          <a:lstStyle/>
          <a:p>
            <a:r>
              <a:rPr lang="en-US" sz="2400" dirty="0" smtClean="0"/>
              <a:t>Presented by:</a:t>
            </a:r>
          </a:p>
          <a:p>
            <a:r>
              <a:rPr lang="en-US" sz="2400" dirty="0" smtClean="0"/>
              <a:t>Grant M Watson</a:t>
            </a:r>
          </a:p>
          <a:p>
            <a:r>
              <a:rPr lang="en-US" sz="1800" dirty="0" smtClean="0"/>
              <a:t>NASA </a:t>
            </a:r>
            <a:r>
              <a:rPr lang="en-US" sz="1800" dirty="0"/>
              <a:t>Langley Safety</a:t>
            </a:r>
            <a:r>
              <a:rPr lang="en-US" sz="1800" dirty="0" smtClean="0"/>
              <a:t>, Health, and </a:t>
            </a:r>
            <a:br>
              <a:rPr lang="en-US" sz="1800" dirty="0" smtClean="0"/>
            </a:br>
            <a:r>
              <a:rPr lang="en-US" sz="1800" dirty="0" smtClean="0"/>
              <a:t>Mission Assurance Director</a:t>
            </a:r>
            <a:endParaRPr lang="en-US" sz="1800" dirty="0"/>
          </a:p>
        </p:txBody>
      </p:sp>
    </p:spTree>
    <p:extLst>
      <p:ext uri="{BB962C8B-B14F-4D97-AF65-F5344CB8AC3E}">
        <p14:creationId xmlns:p14="http://schemas.microsoft.com/office/powerpoint/2010/main" val="443366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136478" y="248066"/>
            <a:ext cx="889834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4000" b="1" dirty="0" smtClean="0">
                <a:solidFill>
                  <a:schemeClr val="bg1"/>
                </a:solidFill>
              </a:rPr>
              <a:t>Distracted Driving – A Gamble With Life</a:t>
            </a:r>
            <a:endParaRPr lang="en-US" b="1" dirty="0">
              <a:solidFill>
                <a:schemeClr val="bg1"/>
              </a:solidFill>
            </a:endParaRPr>
          </a:p>
        </p:txBody>
      </p:sp>
      <p:sp>
        <p:nvSpPr>
          <p:cNvPr id="16" name="TextBox 15"/>
          <p:cNvSpPr txBox="1"/>
          <p:nvPr/>
        </p:nvSpPr>
        <p:spPr>
          <a:xfrm>
            <a:off x="1219200" y="5816272"/>
            <a:ext cx="4312513" cy="646331"/>
          </a:xfrm>
          <a:prstGeom prst="rect">
            <a:avLst/>
          </a:prstGeom>
          <a:solidFill>
            <a:schemeClr val="accent6">
              <a:lumMod val="75000"/>
            </a:schemeClr>
          </a:solidFill>
          <a:ln w="19050">
            <a:solidFill>
              <a:schemeClr val="bg1"/>
            </a:solidFill>
          </a:ln>
        </p:spPr>
        <p:txBody>
          <a:bodyPr wrap="square" rtlCol="0">
            <a:spAutoFit/>
          </a:bodyPr>
          <a:lstStyle/>
          <a:p>
            <a:pPr algn="ctr"/>
            <a:r>
              <a:rPr lang="en-US" sz="3600" b="1" dirty="0" smtClean="0"/>
              <a:t>Your Numbers Up</a:t>
            </a:r>
            <a:endParaRPr lang="en-US" sz="3600" b="1" dirty="0"/>
          </a:p>
        </p:txBody>
      </p:sp>
      <p:cxnSp>
        <p:nvCxnSpPr>
          <p:cNvPr id="18" name="Straight Arrow Connector 17"/>
          <p:cNvCxnSpPr>
            <a:stCxn id="16" idx="0"/>
          </p:cNvCxnSpPr>
          <p:nvPr/>
        </p:nvCxnSpPr>
        <p:spPr>
          <a:xfrm flipH="1" flipV="1">
            <a:off x="3367693" y="5425092"/>
            <a:ext cx="7764" cy="39118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36" descr="gif_BIM0271.gif"/>
          <p:cNvPicPr>
            <a:picLocks noChangeAspect="1"/>
          </p:cNvPicPr>
          <p:nvPr/>
        </p:nvPicPr>
        <p:blipFill>
          <a:blip r:embed="rId3">
            <a:extLst>
              <a:ext uri="{28A0092B-C50C-407E-A947-70E740481C1C}">
                <a14:useLocalDpi xmlns:a14="http://schemas.microsoft.com/office/drawing/2010/main" val="0"/>
              </a:ext>
            </a:extLst>
          </a:blip>
          <a:srcRect b="32610"/>
          <a:stretch>
            <a:fillRect/>
          </a:stretch>
        </p:blipFill>
        <p:spPr bwMode="auto">
          <a:xfrm>
            <a:off x="7086600" y="4495800"/>
            <a:ext cx="1107370" cy="111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1005491" y="881869"/>
            <a:ext cx="4724400" cy="4648200"/>
            <a:chOff x="2133600" y="1095577"/>
            <a:chExt cx="4724400" cy="4648200"/>
          </a:xfrm>
        </p:grpSpPr>
        <p:grpSp>
          <p:nvGrpSpPr>
            <p:cNvPr id="15" name="Group 14"/>
            <p:cNvGrpSpPr/>
            <p:nvPr/>
          </p:nvGrpSpPr>
          <p:grpSpPr>
            <a:xfrm>
              <a:off x="2133600" y="1095577"/>
              <a:ext cx="4724400" cy="4648200"/>
              <a:chOff x="762000" y="1219200"/>
              <a:chExt cx="4846740" cy="4810161"/>
            </a:xfrm>
          </p:grpSpPr>
          <p:pic>
            <p:nvPicPr>
              <p:cNvPr id="4" name="Picture 3"/>
              <p:cNvPicPr>
                <a:picLocks noChangeAspect="1"/>
              </p:cNvPicPr>
              <p:nvPr/>
            </p:nvPicPr>
            <p:blipFill>
              <a:blip r:embed="rId4"/>
              <a:stretch>
                <a:fillRect/>
              </a:stretch>
            </p:blipFill>
            <p:spPr>
              <a:xfrm>
                <a:off x="762000" y="1219200"/>
                <a:ext cx="4846740" cy="4810161"/>
              </a:xfrm>
              <a:prstGeom prst="rect">
                <a:avLst/>
              </a:prstGeom>
            </p:spPr>
          </p:pic>
          <p:sp>
            <p:nvSpPr>
              <p:cNvPr id="5" name="TextBox 4">
                <a:hlinkClick r:id="rId5" action="ppaction://hlinksldjump"/>
              </p:cNvPr>
              <p:cNvSpPr txBox="1"/>
              <p:nvPr/>
            </p:nvSpPr>
            <p:spPr>
              <a:xfrm rot="1991408">
                <a:off x="1886861" y="4930081"/>
                <a:ext cx="389850" cy="584775"/>
              </a:xfrm>
              <a:prstGeom prst="rect">
                <a:avLst/>
              </a:prstGeom>
              <a:noFill/>
            </p:spPr>
            <p:txBody>
              <a:bodyPr wrap="none" rtlCol="0">
                <a:spAutoFit/>
              </a:bodyPr>
              <a:lstStyle/>
              <a:p>
                <a:r>
                  <a:rPr lang="en-US" sz="3200" b="1" dirty="0" smtClean="0"/>
                  <a:t>5</a:t>
                </a:r>
                <a:endParaRPr lang="en-US" sz="3200" b="1" dirty="0"/>
              </a:p>
            </p:txBody>
          </p:sp>
          <p:sp>
            <p:nvSpPr>
              <p:cNvPr id="10" name="TextBox 9">
                <a:hlinkClick r:id="rId6" action="ppaction://hlinksldjump"/>
              </p:cNvPr>
              <p:cNvSpPr txBox="1"/>
              <p:nvPr/>
            </p:nvSpPr>
            <p:spPr>
              <a:xfrm rot="13064079">
                <a:off x="4029751" y="1757189"/>
                <a:ext cx="389850" cy="584775"/>
              </a:xfrm>
              <a:prstGeom prst="rect">
                <a:avLst/>
              </a:prstGeom>
              <a:noFill/>
            </p:spPr>
            <p:txBody>
              <a:bodyPr wrap="none" rtlCol="0">
                <a:spAutoFit/>
              </a:bodyPr>
              <a:lstStyle/>
              <a:p>
                <a:r>
                  <a:rPr lang="en-US" sz="3200" b="1" dirty="0" smtClean="0"/>
                  <a:t>2</a:t>
                </a:r>
                <a:endParaRPr lang="en-US" sz="3200" b="1" dirty="0"/>
              </a:p>
            </p:txBody>
          </p:sp>
          <p:sp>
            <p:nvSpPr>
              <p:cNvPr id="11" name="TextBox 10">
                <a:hlinkClick r:id="rId7" action="ppaction://hlinksldjump"/>
              </p:cNvPr>
              <p:cNvSpPr txBox="1"/>
              <p:nvPr/>
            </p:nvSpPr>
            <p:spPr>
              <a:xfrm rot="5400000">
                <a:off x="1036687" y="3398887"/>
                <a:ext cx="389850" cy="584775"/>
              </a:xfrm>
              <a:prstGeom prst="rect">
                <a:avLst/>
              </a:prstGeom>
              <a:noFill/>
            </p:spPr>
            <p:txBody>
              <a:bodyPr wrap="none" rtlCol="0">
                <a:spAutoFit/>
              </a:bodyPr>
              <a:lstStyle/>
              <a:p>
                <a:r>
                  <a:rPr lang="en-US" sz="3200" b="1" dirty="0" smtClean="0"/>
                  <a:t>6</a:t>
                </a:r>
                <a:endParaRPr lang="en-US" sz="3200" b="1" dirty="0"/>
              </a:p>
            </p:txBody>
          </p:sp>
          <p:sp>
            <p:nvSpPr>
              <p:cNvPr id="12" name="TextBox 11">
                <a:hlinkClick r:id="rId8" action="ppaction://hlinksldjump"/>
              </p:cNvPr>
              <p:cNvSpPr txBox="1"/>
              <p:nvPr/>
            </p:nvSpPr>
            <p:spPr>
              <a:xfrm rot="8555049">
                <a:off x="1886861" y="1777425"/>
                <a:ext cx="389850" cy="584775"/>
              </a:xfrm>
              <a:prstGeom prst="rect">
                <a:avLst/>
              </a:prstGeom>
              <a:noFill/>
            </p:spPr>
            <p:txBody>
              <a:bodyPr wrap="none" rtlCol="0">
                <a:spAutoFit/>
              </a:bodyPr>
              <a:lstStyle/>
              <a:p>
                <a:r>
                  <a:rPr lang="en-US" sz="3200" b="1" dirty="0" smtClean="0"/>
                  <a:t>1</a:t>
                </a:r>
                <a:endParaRPr lang="en-US" sz="3200" b="1" dirty="0"/>
              </a:p>
            </p:txBody>
          </p:sp>
          <p:sp>
            <p:nvSpPr>
              <p:cNvPr id="13" name="TextBox 12">
                <a:hlinkClick r:id="rId9" action="ppaction://hlinksldjump"/>
              </p:cNvPr>
              <p:cNvSpPr txBox="1"/>
              <p:nvPr/>
            </p:nvSpPr>
            <p:spPr>
              <a:xfrm rot="19583069">
                <a:off x="3953550" y="4953000"/>
                <a:ext cx="389850" cy="584775"/>
              </a:xfrm>
              <a:prstGeom prst="rect">
                <a:avLst/>
              </a:prstGeom>
              <a:noFill/>
            </p:spPr>
            <p:txBody>
              <a:bodyPr wrap="none" rtlCol="0">
                <a:spAutoFit/>
              </a:bodyPr>
              <a:lstStyle/>
              <a:p>
                <a:r>
                  <a:rPr lang="en-US" sz="3200" b="1" dirty="0" smtClean="0"/>
                  <a:t>4</a:t>
                </a:r>
                <a:endParaRPr lang="en-US" sz="3200" b="1" dirty="0"/>
              </a:p>
            </p:txBody>
          </p:sp>
          <p:sp>
            <p:nvSpPr>
              <p:cNvPr id="14" name="TextBox 13">
                <a:hlinkClick r:id="rId10" action="ppaction://hlinksldjump"/>
              </p:cNvPr>
              <p:cNvSpPr txBox="1"/>
              <p:nvPr/>
            </p:nvSpPr>
            <p:spPr>
              <a:xfrm rot="16200000">
                <a:off x="4898063" y="3301425"/>
                <a:ext cx="389850" cy="584775"/>
              </a:xfrm>
              <a:prstGeom prst="rect">
                <a:avLst/>
              </a:prstGeom>
              <a:noFill/>
            </p:spPr>
            <p:txBody>
              <a:bodyPr wrap="none" rtlCol="0">
                <a:spAutoFit/>
              </a:bodyPr>
              <a:lstStyle/>
              <a:p>
                <a:r>
                  <a:rPr lang="en-US" sz="3200" b="1" dirty="0" smtClean="0"/>
                  <a:t>3</a:t>
                </a:r>
                <a:endParaRPr lang="en-US" sz="3200" b="1" dirty="0"/>
              </a:p>
            </p:txBody>
          </p:sp>
        </p:grpSp>
        <p:pic>
          <p:nvPicPr>
            <p:cNvPr id="21" name="Picture 36" descr="gif_BIM0271.gif"/>
            <p:cNvPicPr>
              <a:picLocks noChangeAspect="1"/>
            </p:cNvPicPr>
            <p:nvPr/>
          </p:nvPicPr>
          <p:blipFill>
            <a:blip r:embed="rId3" cstate="print">
              <a:extLst>
                <a:ext uri="{28A0092B-C50C-407E-A947-70E740481C1C}">
                  <a14:useLocalDpi xmlns:a14="http://schemas.microsoft.com/office/drawing/2010/main" val="0"/>
                </a:ext>
              </a:extLst>
            </a:blip>
            <a:srcRect b="32610"/>
            <a:stretch>
              <a:fillRect/>
            </a:stretch>
          </p:blipFill>
          <p:spPr bwMode="auto">
            <a:xfrm>
              <a:off x="4212656" y="3198194"/>
              <a:ext cx="566287" cy="57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p:cNvSpPr txBox="1"/>
          <p:nvPr/>
        </p:nvSpPr>
        <p:spPr>
          <a:xfrm>
            <a:off x="6522055" y="4859972"/>
            <a:ext cx="2276649" cy="461665"/>
          </a:xfrm>
          <a:prstGeom prst="rect">
            <a:avLst/>
          </a:prstGeom>
          <a:solidFill>
            <a:schemeClr val="accent2">
              <a:lumMod val="60000"/>
              <a:lumOff val="40000"/>
            </a:schemeClr>
          </a:solidFill>
          <a:ln w="19050">
            <a:solidFill>
              <a:schemeClr val="bg1"/>
            </a:solidFill>
          </a:ln>
        </p:spPr>
        <p:txBody>
          <a:bodyPr wrap="none" rtlCol="0">
            <a:spAutoFit/>
          </a:bodyPr>
          <a:lstStyle/>
          <a:p>
            <a:r>
              <a:rPr lang="en-US" sz="2400" b="1" dirty="0" smtClean="0"/>
              <a:t>Spin The Wheel</a:t>
            </a:r>
            <a:endParaRPr lang="en-US" sz="2400" b="1" dirty="0"/>
          </a:p>
        </p:txBody>
      </p:sp>
    </p:spTree>
    <p:extLst>
      <p:ext uri="{BB962C8B-B14F-4D97-AF65-F5344CB8AC3E}">
        <p14:creationId xmlns:p14="http://schemas.microsoft.com/office/powerpoint/2010/main" val="1192357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7300000">
                                      <p:cBhvr>
                                        <p:cTn id="6" dur="2000" fill="hold"/>
                                        <p:tgtEl>
                                          <p:spTgt spid="2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600000">
                                      <p:cBhvr>
                                        <p:cTn id="10" dur="2000" fill="hold"/>
                                        <p:tgtEl>
                                          <p:spTgt spid="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1500000">
                                      <p:cBhvr>
                                        <p:cTn id="14" dur="2000" fill="hold"/>
                                        <p:tgtEl>
                                          <p:spTgt spid="2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2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6700000">
                                      <p:cBhvr>
                                        <p:cTn id="22" dur="2000" fill="hold"/>
                                        <p:tgtEl>
                                          <p:spTgt spid="2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8200000">
                                      <p:cBhvr>
                                        <p:cTn id="26" dur="2000" fill="hold"/>
                                        <p:tgtEl>
                                          <p:spTgt spid="2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4300000">
                                      <p:cBhvr>
                                        <p:cTn id="30" dur="2000" fill="hold"/>
                                        <p:tgtEl>
                                          <p:spTgt spid="24"/>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5800000">
                                      <p:cBhvr>
                                        <p:cTn id="34" dur="2000" fill="hold"/>
                                        <p:tgtEl>
                                          <p:spTgt spid="2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2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7000000">
                                      <p:cBhvr>
                                        <p:cTn id="42" dur="2000" fill="hold"/>
                                        <p:tgtEl>
                                          <p:spTgt spid="24"/>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2800000">
                                      <p:cBhvr>
                                        <p:cTn id="46" dur="2000" fill="hold"/>
                                        <p:tgtEl>
                                          <p:spTgt spid="24"/>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2000" fill="hold"/>
                                        <p:tgtEl>
                                          <p:spTgt spid="24"/>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6700000">
                                      <p:cBhvr>
                                        <p:cTn id="54" dur="2000" fill="hold"/>
                                        <p:tgtEl>
                                          <p:spTgt spid="24"/>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nodeType="clickEffect">
                                  <p:stCondLst>
                                    <p:cond delay="0"/>
                                  </p:stCondLst>
                                  <p:childTnLst>
                                    <p:animRot by="27000000">
                                      <p:cBhvr>
                                        <p:cTn id="58" dur="2000" fill="hold"/>
                                        <p:tgtEl>
                                          <p:spTgt spid="24"/>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25200000">
                                      <p:cBhvr>
                                        <p:cTn id="62" dur="2000" fill="hold"/>
                                        <p:tgtEl>
                                          <p:spTgt spid="24"/>
                                        </p:tgtEl>
                                        <p:attrNameLst>
                                          <p:attrName>r</p:attrName>
                                        </p:attrNameLst>
                                      </p:cBhvr>
                                    </p:animRot>
                                  </p:childTnLst>
                                </p:cTn>
                              </p:par>
                            </p:childTnLst>
                          </p:cTn>
                        </p:par>
                      </p:childTnLst>
                    </p:cTn>
                  </p:par>
                </p:childTnLst>
              </p:cTn>
              <p:nextCondLst>
                <p:cond evt="onClick" delay="0">
                  <p:tgtEl>
                    <p:spTgt spid="2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TextBox 19">
            <a:hlinkClick r:id="rId3" action="ppaction://hlinksldjump"/>
          </p:cNvPr>
          <p:cNvSpPr txBox="1"/>
          <p:nvPr/>
        </p:nvSpPr>
        <p:spPr>
          <a:xfrm>
            <a:off x="7086600" y="6324600"/>
            <a:ext cx="1873590" cy="369332"/>
          </a:xfrm>
          <a:prstGeom prst="rect">
            <a:avLst/>
          </a:prstGeom>
          <a:solidFill>
            <a:schemeClr val="accent2">
              <a:lumMod val="60000"/>
              <a:lumOff val="40000"/>
            </a:schemeClr>
          </a:solidFill>
          <a:ln w="19050">
            <a:solidFill>
              <a:schemeClr val="bg1"/>
            </a:solidFill>
          </a:ln>
        </p:spPr>
        <p:txBody>
          <a:bodyPr wrap="none" rtlCol="0">
            <a:spAutoFit/>
          </a:bodyPr>
          <a:lstStyle/>
          <a:p>
            <a:r>
              <a:rPr lang="en-US" sz="1800" b="1" dirty="0" smtClean="0"/>
              <a:t>Return To Wheel</a:t>
            </a:r>
            <a:endParaRPr lang="en-US" sz="1800" b="1" dirty="0"/>
          </a:p>
        </p:txBody>
      </p:sp>
      <p:sp>
        <p:nvSpPr>
          <p:cNvPr id="22" name="Content Placeholder 2"/>
          <p:cNvSpPr txBox="1">
            <a:spLocks/>
          </p:cNvSpPr>
          <p:nvPr/>
        </p:nvSpPr>
        <p:spPr>
          <a:xfrm>
            <a:off x="0" y="5076824"/>
            <a:ext cx="9144000" cy="11715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4000" b="1" dirty="0" smtClean="0">
                <a:solidFill>
                  <a:schemeClr val="bg1"/>
                </a:solidFill>
              </a:rPr>
              <a:t>You Hit a Tree: Luckily only bumps, </a:t>
            </a:r>
            <a:br>
              <a:rPr lang="en-US" sz="4000" b="1" dirty="0" smtClean="0">
                <a:solidFill>
                  <a:schemeClr val="bg1"/>
                </a:solidFill>
              </a:rPr>
            </a:br>
            <a:r>
              <a:rPr lang="en-US" sz="4000" b="1" dirty="0" smtClean="0">
                <a:solidFill>
                  <a:schemeClr val="bg1"/>
                </a:solidFill>
              </a:rPr>
              <a:t>bruises and 2 broken legs.</a:t>
            </a:r>
            <a:endParaRPr lang="en-US" b="1" dirty="0">
              <a:solidFill>
                <a:schemeClr val="bg1"/>
              </a:solidFill>
            </a:endParaRPr>
          </a:p>
        </p:txBody>
      </p:sp>
      <p:pic>
        <p:nvPicPr>
          <p:cNvPr id="7172" name="Picture 4" descr="https://tse4.mm.bing.net/th?id=OIP.Ma620188e074d39e83728dd04726fd2dco0&amp;pid=15.1&amp;P=0&amp;w=291&amp;h=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3400"/>
            <a:ext cx="7346049" cy="41148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35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0" y="5076824"/>
            <a:ext cx="9144000" cy="10953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4000" b="1" dirty="0" smtClean="0">
                <a:solidFill>
                  <a:schemeClr val="bg1"/>
                </a:solidFill>
              </a:rPr>
              <a:t>You Hit a Tree: Your passenger did</a:t>
            </a:r>
            <a:br>
              <a:rPr lang="en-US" sz="4000" b="1" dirty="0" smtClean="0">
                <a:solidFill>
                  <a:schemeClr val="bg1"/>
                </a:solidFill>
              </a:rPr>
            </a:br>
            <a:r>
              <a:rPr lang="en-US" sz="4000" b="1" dirty="0" smtClean="0">
                <a:solidFill>
                  <a:schemeClr val="bg1"/>
                </a:solidFill>
              </a:rPr>
              <a:t>not survive.</a:t>
            </a:r>
            <a:endParaRPr lang="en-US" b="1" dirty="0">
              <a:solidFill>
                <a:schemeClr val="bg1"/>
              </a:solidFill>
            </a:endParaRPr>
          </a:p>
        </p:txBody>
      </p:sp>
      <p:pic>
        <p:nvPicPr>
          <p:cNvPr id="6146" name="Picture 2" descr="https://tse2.mm.bing.net/th?id=OIP.Mb9ec52a199402576cec6d3fd78dbc31cH0&amp;pid=15.1&amp;P=0&amp;w=230&amp;h=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230" y="609600"/>
            <a:ext cx="5477540" cy="4120063"/>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6" name="TextBox 5">
            <a:hlinkClick r:id="rId4" action="ppaction://hlinksldjump"/>
          </p:cNvPr>
          <p:cNvSpPr txBox="1"/>
          <p:nvPr/>
        </p:nvSpPr>
        <p:spPr>
          <a:xfrm>
            <a:off x="7086600" y="6324600"/>
            <a:ext cx="1873590" cy="369332"/>
          </a:xfrm>
          <a:prstGeom prst="rect">
            <a:avLst/>
          </a:prstGeom>
          <a:solidFill>
            <a:schemeClr val="accent2">
              <a:lumMod val="60000"/>
              <a:lumOff val="40000"/>
            </a:schemeClr>
          </a:solidFill>
          <a:ln w="19050">
            <a:solidFill>
              <a:schemeClr val="bg1"/>
            </a:solidFill>
          </a:ln>
        </p:spPr>
        <p:txBody>
          <a:bodyPr wrap="none" rtlCol="0">
            <a:spAutoFit/>
          </a:bodyPr>
          <a:lstStyle/>
          <a:p>
            <a:r>
              <a:rPr lang="en-US" sz="1800" b="1" dirty="0" smtClean="0"/>
              <a:t>Return To Wheel</a:t>
            </a:r>
            <a:endParaRPr lang="en-US" sz="1800" b="1" dirty="0"/>
          </a:p>
        </p:txBody>
      </p:sp>
    </p:spTree>
    <p:extLst>
      <p:ext uri="{BB962C8B-B14F-4D97-AF65-F5344CB8AC3E}">
        <p14:creationId xmlns:p14="http://schemas.microsoft.com/office/powerpoint/2010/main" val="362195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0" y="4953000"/>
            <a:ext cx="9144000"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4000" b="1" dirty="0" smtClean="0">
                <a:solidFill>
                  <a:schemeClr val="bg1"/>
                </a:solidFill>
              </a:rPr>
              <a:t>You Hit a Bicyclist: Everybody is Ok, but you do have to pay for his </a:t>
            </a:r>
            <a:br>
              <a:rPr lang="en-US" sz="4000" b="1" dirty="0" smtClean="0">
                <a:solidFill>
                  <a:schemeClr val="bg1"/>
                </a:solidFill>
              </a:rPr>
            </a:br>
            <a:r>
              <a:rPr lang="en-US" sz="4000" b="1" dirty="0" smtClean="0">
                <a:solidFill>
                  <a:schemeClr val="bg1"/>
                </a:solidFill>
              </a:rPr>
              <a:t>$1000 racing bike.</a:t>
            </a:r>
            <a:endParaRPr lang="en-US" b="1" dirty="0">
              <a:solidFill>
                <a:schemeClr val="bg1"/>
              </a:solidFill>
            </a:endParaRPr>
          </a:p>
        </p:txBody>
      </p:sp>
      <p:pic>
        <p:nvPicPr>
          <p:cNvPr id="5122" name="Picture 2" descr="https://tse1.mm.bing.net/th?id=OIP.M0db5cf313017b7af27b15b1b92aad1c0o0&amp;pid=15.1&amp;P=0&amp;w=294&amp;h=1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3400"/>
            <a:ext cx="6760535" cy="407012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6" name="TextBox 5">
            <a:hlinkClick r:id="rId4" action="ppaction://hlinksldjump"/>
          </p:cNvPr>
          <p:cNvSpPr txBox="1"/>
          <p:nvPr/>
        </p:nvSpPr>
        <p:spPr>
          <a:xfrm>
            <a:off x="7086600" y="6324600"/>
            <a:ext cx="1873590" cy="369332"/>
          </a:xfrm>
          <a:prstGeom prst="rect">
            <a:avLst/>
          </a:prstGeom>
          <a:solidFill>
            <a:schemeClr val="accent2">
              <a:lumMod val="60000"/>
              <a:lumOff val="40000"/>
            </a:schemeClr>
          </a:solidFill>
          <a:ln w="19050">
            <a:solidFill>
              <a:schemeClr val="bg1"/>
            </a:solidFill>
          </a:ln>
        </p:spPr>
        <p:txBody>
          <a:bodyPr wrap="none" rtlCol="0">
            <a:spAutoFit/>
          </a:bodyPr>
          <a:lstStyle/>
          <a:p>
            <a:r>
              <a:rPr lang="en-US" sz="1800" b="1" dirty="0" smtClean="0"/>
              <a:t>Return To Wheel</a:t>
            </a:r>
            <a:endParaRPr lang="en-US" sz="1800" b="1" dirty="0"/>
          </a:p>
        </p:txBody>
      </p:sp>
    </p:spTree>
    <p:extLst>
      <p:ext uri="{BB962C8B-B14F-4D97-AF65-F5344CB8AC3E}">
        <p14:creationId xmlns:p14="http://schemas.microsoft.com/office/powerpoint/2010/main" val="1346409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0" y="5076824"/>
            <a:ext cx="9144000" cy="10953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4000" b="1" dirty="0" smtClean="0">
                <a:solidFill>
                  <a:schemeClr val="bg1"/>
                </a:solidFill>
              </a:rPr>
              <a:t>You Rolled 7 times: You did not survive.</a:t>
            </a:r>
            <a:endParaRPr lang="en-US" b="1" dirty="0">
              <a:solidFill>
                <a:schemeClr val="bg1"/>
              </a:solidFill>
            </a:endParaRPr>
          </a:p>
        </p:txBody>
      </p:sp>
      <p:pic>
        <p:nvPicPr>
          <p:cNvPr id="1026" name="Picture 2" descr="https://tse1.mm.bing.net/th?id=OIP.Me4152813ce62dc16a4f9e6a244d4f139o0&amp;pid=15.1&amp;P=0&amp;w=267&amp;h=1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09600"/>
            <a:ext cx="6400800" cy="4243229"/>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6" name="TextBox 5">
            <a:hlinkClick r:id="rId4" action="ppaction://hlinksldjump"/>
          </p:cNvPr>
          <p:cNvSpPr txBox="1"/>
          <p:nvPr/>
        </p:nvSpPr>
        <p:spPr>
          <a:xfrm>
            <a:off x="7086600" y="6324600"/>
            <a:ext cx="1873590" cy="369332"/>
          </a:xfrm>
          <a:prstGeom prst="rect">
            <a:avLst/>
          </a:prstGeom>
          <a:solidFill>
            <a:schemeClr val="accent2">
              <a:lumMod val="60000"/>
              <a:lumOff val="40000"/>
            </a:schemeClr>
          </a:solidFill>
          <a:ln w="19050">
            <a:solidFill>
              <a:schemeClr val="bg1"/>
            </a:solidFill>
          </a:ln>
        </p:spPr>
        <p:txBody>
          <a:bodyPr wrap="none" rtlCol="0">
            <a:spAutoFit/>
          </a:bodyPr>
          <a:lstStyle/>
          <a:p>
            <a:r>
              <a:rPr lang="en-US" sz="1800" b="1" dirty="0" smtClean="0"/>
              <a:t>Return To Wheel</a:t>
            </a:r>
            <a:endParaRPr lang="en-US" sz="1800" b="1" dirty="0"/>
          </a:p>
        </p:txBody>
      </p:sp>
    </p:spTree>
    <p:extLst>
      <p:ext uri="{BB962C8B-B14F-4D97-AF65-F5344CB8AC3E}">
        <p14:creationId xmlns:p14="http://schemas.microsoft.com/office/powerpoint/2010/main" val="1267245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0" y="5076824"/>
            <a:ext cx="9144000" cy="10953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4000" b="1" dirty="0" smtClean="0">
                <a:solidFill>
                  <a:schemeClr val="bg1"/>
                </a:solidFill>
              </a:rPr>
              <a:t>You Hit a Car: You walked away, but a mother of four did not survive.</a:t>
            </a:r>
            <a:endParaRPr lang="en-US" b="1" dirty="0">
              <a:solidFill>
                <a:schemeClr val="bg1"/>
              </a:solidFill>
            </a:endParaRPr>
          </a:p>
        </p:txBody>
      </p:sp>
      <p:pic>
        <p:nvPicPr>
          <p:cNvPr id="2050" name="Picture 2" descr="https://tse2.mm.bing.net/th?id=OIP.Mef8680063ae7f1dcbf552f51973b797eH0&amp;pid=15.1&amp;P=0&amp;w=220&amp;h=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2" y="533400"/>
            <a:ext cx="5730875" cy="4298159"/>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6" name="TextBox 5">
            <a:hlinkClick r:id="rId4" action="ppaction://hlinksldjump"/>
          </p:cNvPr>
          <p:cNvSpPr txBox="1"/>
          <p:nvPr/>
        </p:nvSpPr>
        <p:spPr>
          <a:xfrm>
            <a:off x="7086600" y="6324600"/>
            <a:ext cx="1873590" cy="369332"/>
          </a:xfrm>
          <a:prstGeom prst="rect">
            <a:avLst/>
          </a:prstGeom>
          <a:solidFill>
            <a:schemeClr val="accent2">
              <a:lumMod val="60000"/>
              <a:lumOff val="40000"/>
            </a:schemeClr>
          </a:solidFill>
          <a:ln w="19050">
            <a:solidFill>
              <a:schemeClr val="bg1"/>
            </a:solidFill>
          </a:ln>
        </p:spPr>
        <p:txBody>
          <a:bodyPr wrap="none" rtlCol="0">
            <a:spAutoFit/>
          </a:bodyPr>
          <a:lstStyle/>
          <a:p>
            <a:r>
              <a:rPr lang="en-US" sz="1800" b="1" dirty="0" smtClean="0"/>
              <a:t>Return To Wheel</a:t>
            </a:r>
            <a:endParaRPr lang="en-US" sz="1800" b="1" dirty="0"/>
          </a:p>
        </p:txBody>
      </p:sp>
    </p:spTree>
    <p:extLst>
      <p:ext uri="{BB962C8B-B14F-4D97-AF65-F5344CB8AC3E}">
        <p14:creationId xmlns:p14="http://schemas.microsoft.com/office/powerpoint/2010/main" val="4107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0" y="5076824"/>
            <a:ext cx="9144000" cy="16171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4000" b="1" dirty="0" smtClean="0">
                <a:solidFill>
                  <a:schemeClr val="bg1"/>
                </a:solidFill>
              </a:rPr>
              <a:t>You Hit a Bike: Hopefully the young boy being transported in the ambulance </a:t>
            </a:r>
            <a:br>
              <a:rPr lang="en-US" sz="4000" b="1" dirty="0" smtClean="0">
                <a:solidFill>
                  <a:schemeClr val="bg1"/>
                </a:solidFill>
              </a:rPr>
            </a:br>
            <a:r>
              <a:rPr lang="en-US" sz="4000" b="1" dirty="0" smtClean="0">
                <a:solidFill>
                  <a:schemeClr val="bg1"/>
                </a:solidFill>
              </a:rPr>
              <a:t>will survive.</a:t>
            </a:r>
            <a:endParaRPr lang="en-US" b="1" dirty="0">
              <a:solidFill>
                <a:schemeClr val="bg1"/>
              </a:solidFill>
            </a:endParaRPr>
          </a:p>
        </p:txBody>
      </p:sp>
      <p:pic>
        <p:nvPicPr>
          <p:cNvPr id="3074" name="Picture 2" descr="https://tse1.mm.bing.net/th?id=OIP.Meefaa0d9e16bc9508cf09cdfe291700do0&amp;pid=15.1&amp;P=0&amp;w=243&amp;h=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2" y="533400"/>
            <a:ext cx="6611938" cy="4407961"/>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
        <p:nvSpPr>
          <p:cNvPr id="6" name="TextBox 5">
            <a:hlinkClick r:id="rId4" action="ppaction://hlinksldjump"/>
          </p:cNvPr>
          <p:cNvSpPr txBox="1"/>
          <p:nvPr/>
        </p:nvSpPr>
        <p:spPr>
          <a:xfrm>
            <a:off x="7086600" y="6324600"/>
            <a:ext cx="1873590" cy="369332"/>
          </a:xfrm>
          <a:prstGeom prst="rect">
            <a:avLst/>
          </a:prstGeom>
          <a:solidFill>
            <a:schemeClr val="accent2">
              <a:lumMod val="60000"/>
              <a:lumOff val="40000"/>
            </a:schemeClr>
          </a:solidFill>
          <a:ln w="19050">
            <a:solidFill>
              <a:schemeClr val="bg1"/>
            </a:solidFill>
          </a:ln>
        </p:spPr>
        <p:txBody>
          <a:bodyPr wrap="none" rtlCol="0">
            <a:spAutoFit/>
          </a:bodyPr>
          <a:lstStyle/>
          <a:p>
            <a:r>
              <a:rPr lang="en-US" sz="1800" b="1" dirty="0" smtClean="0"/>
              <a:t>Return To Wheel</a:t>
            </a:r>
            <a:endParaRPr lang="en-US" sz="1800" b="1" dirty="0"/>
          </a:p>
        </p:txBody>
      </p:sp>
    </p:spTree>
    <p:extLst>
      <p:ext uri="{BB962C8B-B14F-4D97-AF65-F5344CB8AC3E}">
        <p14:creationId xmlns:p14="http://schemas.microsoft.com/office/powerpoint/2010/main" val="190548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1409700"/>
            <a:ext cx="7772400" cy="2019300"/>
          </a:xfrm>
        </p:spPr>
        <p:txBody>
          <a:bodyPr/>
          <a:lstStyle/>
          <a:p>
            <a:r>
              <a:rPr lang="en-US" sz="6600" dirty="0" smtClean="0"/>
              <a:t>Back Up / Extra Slides</a:t>
            </a:r>
            <a:endParaRPr lang="en-US" sz="6600" dirty="0"/>
          </a:p>
        </p:txBody>
      </p:sp>
    </p:spTree>
    <p:extLst>
      <p:ext uri="{BB962C8B-B14F-4D97-AF65-F5344CB8AC3E}">
        <p14:creationId xmlns:p14="http://schemas.microsoft.com/office/powerpoint/2010/main" val="3993803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228600" y="1371600"/>
            <a:ext cx="8610600" cy="5334000"/>
          </a:xfrm>
        </p:spPr>
        <p:txBody>
          <a:bodyPr/>
          <a:lstStyle/>
          <a:p>
            <a:pPr marL="0" indent="0">
              <a:buNone/>
            </a:pPr>
            <a:endParaRPr lang="en-US" sz="1800" dirty="0" smtClean="0"/>
          </a:p>
          <a:p>
            <a:pPr marL="0" indent="0">
              <a:buNone/>
            </a:pPr>
            <a:r>
              <a:rPr lang="en-US" sz="1800" dirty="0" smtClean="0"/>
              <a:t>Why </a:t>
            </a:r>
            <a:r>
              <a:rPr lang="en-US" sz="1800" dirty="0"/>
              <a:t>do drivers still text while driving in the 46 states with laws that ban it?  Why do NASA Langley employees still engage in distracted driving when we have strong distracting driving polices?  For example, Presidential Executive Order 13513, </a:t>
            </a:r>
            <a:r>
              <a:rPr lang="en-US" sz="1800" i="1" dirty="0"/>
              <a:t>Federal Leadership on Reducing Text Messaging While Driving</a:t>
            </a:r>
            <a:r>
              <a:rPr lang="en-US" sz="1800" dirty="0"/>
              <a:t>, which states “Federal employees shall not engage in text messaging (a) when driving GOV, or when driving POV while on official Government business, or (b) when using electronic equipment supplied by the Government while driving.”  The reason distracted driving still occurs is it takes more than laws and policies to change driver behaviors; it takes a culture that values personal safety above the rewards of distracted driving.  During this session, Mr. Watson will share steps NASA Langley has taken to develop a value based safety culture to encourage employees to reduce at-risk safety behaviors, such as distracted driving.</a:t>
            </a:r>
          </a:p>
          <a:p>
            <a:pPr marL="0" indent="0">
              <a:buNone/>
            </a:pPr>
            <a:endParaRPr lang="en-US" sz="1800" dirty="0"/>
          </a:p>
        </p:txBody>
      </p:sp>
    </p:spTree>
    <p:extLst>
      <p:ext uri="{BB962C8B-B14F-4D97-AF65-F5344CB8AC3E}">
        <p14:creationId xmlns:p14="http://schemas.microsoft.com/office/powerpoint/2010/main" val="333928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7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9557" name="Text Box 5"/>
          <p:cNvSpPr txBox="1">
            <a:spLocks noChangeArrowheads="1"/>
          </p:cNvSpPr>
          <p:nvPr/>
        </p:nvSpPr>
        <p:spPr bwMode="auto">
          <a:xfrm>
            <a:off x="152400" y="152400"/>
            <a:ext cx="8763000" cy="2308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400" b="1" u="sng" dirty="0">
                <a:ln>
                  <a:solidFill>
                    <a:schemeClr val="tx1"/>
                  </a:solidFill>
                </a:ln>
                <a:solidFill>
                  <a:srgbClr val="FFFF00"/>
                </a:solidFill>
                <a:latin typeface="Tahoma" panose="020B0604030504040204" pitchFamily="34" charset="0"/>
                <a:ea typeface="ＭＳ Ｐゴシック" panose="020B0600070205080204" pitchFamily="34" charset="-128"/>
              </a:rPr>
              <a:t>Workforce of ~3,600 </a:t>
            </a:r>
            <a:endParaRPr lang="en-US" altLang="en-US" sz="2400" b="1" dirty="0">
              <a:ln>
                <a:solidFill>
                  <a:schemeClr val="tx1"/>
                </a:solidFill>
              </a:ln>
              <a:solidFill>
                <a:srgbClr val="FFFF00"/>
              </a:solidFill>
              <a:latin typeface="Tahoma" panose="020B0604030504040204" pitchFamily="34" charset="0"/>
              <a:ea typeface="ＭＳ Ｐゴシック" panose="020B0600070205080204" pitchFamily="34" charset="-128"/>
            </a:endParaRPr>
          </a:p>
          <a:p>
            <a:pPr marL="344488" indent="-230188" eaLnBrk="1" hangingPunct="1">
              <a:buFont typeface="Arial" panose="020B0604020202020204" pitchFamily="34" charset="0"/>
              <a:buChar char="•"/>
            </a:pPr>
            <a:r>
              <a:rPr lang="en-US" altLang="en-US" sz="2400" b="1" dirty="0">
                <a:ln>
                  <a:solidFill>
                    <a:schemeClr val="tx1"/>
                  </a:solidFill>
                </a:ln>
                <a:solidFill>
                  <a:srgbClr val="FFFF00"/>
                </a:solidFill>
                <a:latin typeface="Tahoma" panose="020B0604030504040204" pitchFamily="34" charset="0"/>
                <a:ea typeface="ＭＳ Ｐゴシック" panose="020B0600070205080204" pitchFamily="34" charset="-128"/>
              </a:rPr>
              <a:t>~1,800 Civil Servants</a:t>
            </a:r>
          </a:p>
          <a:p>
            <a:pPr marL="344488" indent="-230188" eaLnBrk="1" hangingPunct="1">
              <a:buFont typeface="Arial" panose="020B0604020202020204" pitchFamily="34" charset="0"/>
              <a:buChar char="•"/>
            </a:pPr>
            <a:r>
              <a:rPr lang="en-US" altLang="en-US" sz="2400" b="1" dirty="0">
                <a:ln>
                  <a:solidFill>
                    <a:schemeClr val="tx1"/>
                  </a:solidFill>
                </a:ln>
                <a:solidFill>
                  <a:srgbClr val="FFFF00"/>
                </a:solidFill>
                <a:latin typeface="Tahoma" panose="020B0604030504040204" pitchFamily="34" charset="0"/>
                <a:ea typeface="ＭＳ Ｐゴシック" panose="020B0600070205080204" pitchFamily="34" charset="-128"/>
              </a:rPr>
              <a:t>~1,700 Contractors </a:t>
            </a:r>
            <a:endParaRPr lang="en-US" altLang="en-US" sz="2400" b="1" dirty="0" smtClean="0">
              <a:ln>
                <a:solidFill>
                  <a:schemeClr val="tx1"/>
                </a:solidFill>
              </a:ln>
              <a:solidFill>
                <a:srgbClr val="FFFF00"/>
              </a:solidFill>
              <a:latin typeface="Tahoma" panose="020B0604030504040204" pitchFamily="34" charset="0"/>
              <a:ea typeface="ＭＳ Ｐゴシック" panose="020B0600070205080204" pitchFamily="34" charset="-128"/>
            </a:endParaRPr>
          </a:p>
          <a:p>
            <a:pPr marL="344488" indent="-230188" eaLnBrk="1" hangingPunct="1">
              <a:buFont typeface="Arial" panose="020B0604020202020204" pitchFamily="34" charset="0"/>
              <a:buChar char="•"/>
            </a:pPr>
            <a:r>
              <a:rPr lang="en-US" altLang="en-US" sz="2400" b="1" dirty="0" smtClean="0">
                <a:ln>
                  <a:solidFill>
                    <a:schemeClr val="tx1"/>
                  </a:solidFill>
                </a:ln>
                <a:solidFill>
                  <a:srgbClr val="FFFF00"/>
                </a:solidFill>
                <a:latin typeface="Tahoma" panose="020B0604030504040204" pitchFamily="34" charset="0"/>
                <a:ea typeface="ＭＳ Ｐゴシック" panose="020B0600070205080204" pitchFamily="34" charset="-128"/>
              </a:rPr>
              <a:t>Diverse </a:t>
            </a:r>
            <a:r>
              <a:rPr lang="en-US" altLang="en-US" sz="2400" b="1" dirty="0">
                <a:ln>
                  <a:solidFill>
                    <a:schemeClr val="tx1"/>
                  </a:solidFill>
                </a:ln>
                <a:solidFill>
                  <a:srgbClr val="FFFF00"/>
                </a:solidFill>
                <a:latin typeface="Tahoma" panose="020B0604030504040204" pitchFamily="34" charset="0"/>
                <a:ea typeface="ＭＳ Ｐゴシック" panose="020B0600070205080204" pitchFamily="34" charset="-128"/>
              </a:rPr>
              <a:t>workforce of researchers, engineers, technicians </a:t>
            </a:r>
            <a:r>
              <a:rPr lang="en-US" altLang="en-US" sz="2400" b="1" dirty="0" smtClean="0">
                <a:ln>
                  <a:solidFill>
                    <a:schemeClr val="tx1"/>
                  </a:solidFill>
                </a:ln>
                <a:solidFill>
                  <a:srgbClr val="FFFF00"/>
                </a:solidFill>
                <a:latin typeface="Tahoma" panose="020B0604030504040204" pitchFamily="34" charset="0"/>
                <a:ea typeface="ＭＳ Ｐゴシック" panose="020B0600070205080204" pitchFamily="34" charset="-128"/>
              </a:rPr>
              <a:t>(maintenance and high-tech), and business/administrative personnel</a:t>
            </a:r>
            <a:endParaRPr lang="en-US" altLang="en-US" sz="2400" b="1" dirty="0">
              <a:ln>
                <a:solidFill>
                  <a:schemeClr val="tx1"/>
                </a:solidFill>
              </a:ln>
              <a:solidFill>
                <a:srgbClr val="FFFF00"/>
              </a:solidFill>
              <a:latin typeface="Tahoma" panose="020B0604030504040204" pitchFamily="34" charset="0"/>
              <a:ea typeface="ＭＳ Ｐゴシック" panose="020B0600070205080204" pitchFamily="34" charset="-128"/>
            </a:endParaRPr>
          </a:p>
        </p:txBody>
      </p:sp>
      <p:sp>
        <p:nvSpPr>
          <p:cNvPr id="279558" name="Text Box 6"/>
          <p:cNvSpPr txBox="1">
            <a:spLocks noChangeArrowheads="1"/>
          </p:cNvSpPr>
          <p:nvPr/>
        </p:nvSpPr>
        <p:spPr bwMode="auto">
          <a:xfrm>
            <a:off x="0" y="5284465"/>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800" b="1" dirty="0" smtClean="0">
                <a:ln w="9525">
                  <a:solidFill>
                    <a:schemeClr val="tx1"/>
                  </a:solidFill>
                </a:ln>
                <a:solidFill>
                  <a:srgbClr val="FFFF00"/>
                </a:solidFill>
              </a:rPr>
              <a:t>NASA Langley Research Center</a:t>
            </a:r>
            <a:br>
              <a:rPr lang="en-US" sz="4800" b="1" dirty="0" smtClean="0">
                <a:ln w="9525">
                  <a:solidFill>
                    <a:schemeClr val="tx1"/>
                  </a:solidFill>
                </a:ln>
                <a:solidFill>
                  <a:srgbClr val="FFFF00"/>
                </a:solidFill>
              </a:rPr>
            </a:br>
            <a:r>
              <a:rPr lang="en-US" sz="4800" b="1" dirty="0" smtClean="0">
                <a:ln w="9525">
                  <a:solidFill>
                    <a:schemeClr val="tx1"/>
                  </a:solidFill>
                </a:ln>
                <a:solidFill>
                  <a:srgbClr val="FFFF00"/>
                </a:solidFill>
              </a:rPr>
              <a:t>is a small town</a:t>
            </a:r>
            <a:endParaRPr lang="en-US" sz="4800" b="1" dirty="0">
              <a:ln w="9525">
                <a:solidFill>
                  <a:schemeClr val="tx1"/>
                </a:solidFill>
              </a:ln>
              <a:solidFill>
                <a:srgbClr val="FFFF00"/>
              </a:solidFill>
            </a:endParaRPr>
          </a:p>
        </p:txBody>
      </p:sp>
    </p:spTree>
    <p:extLst>
      <p:ext uri="{BB962C8B-B14F-4D97-AF65-F5344CB8AC3E}">
        <p14:creationId xmlns:p14="http://schemas.microsoft.com/office/powerpoint/2010/main" val="343080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Laws &amp; Policies That Govern My Relationship With My Cellphone</a:t>
            </a:r>
            <a:endParaRPr lang="en-US" sz="2800" dirty="0"/>
          </a:p>
        </p:txBody>
      </p:sp>
      <p:sp>
        <p:nvSpPr>
          <p:cNvPr id="3" name="Content Placeholder 2"/>
          <p:cNvSpPr>
            <a:spLocks noGrp="1"/>
          </p:cNvSpPr>
          <p:nvPr>
            <p:ph idx="1"/>
          </p:nvPr>
        </p:nvSpPr>
        <p:spPr/>
        <p:txBody>
          <a:bodyPr/>
          <a:lstStyle/>
          <a:p>
            <a:r>
              <a:rPr lang="en-US" sz="2000" dirty="0"/>
              <a:t>Presidential Executive Order 13513, </a:t>
            </a:r>
            <a:r>
              <a:rPr lang="en-US" sz="2000" i="1" dirty="0"/>
              <a:t>Federal Leadership on Reducing Text Messaging While </a:t>
            </a:r>
            <a:r>
              <a:rPr lang="en-US" sz="2000" i="1" dirty="0" smtClean="0"/>
              <a:t>Driving</a:t>
            </a:r>
          </a:p>
          <a:p>
            <a:pPr marL="685800" lvl="1" indent="0">
              <a:buNone/>
            </a:pPr>
            <a:r>
              <a:rPr lang="en-US" sz="1800" dirty="0" smtClean="0"/>
              <a:t>“</a:t>
            </a:r>
            <a:r>
              <a:rPr lang="en-US" sz="1800" b="1" dirty="0" smtClean="0">
                <a:solidFill>
                  <a:srgbClr val="FF0000"/>
                </a:solidFill>
              </a:rPr>
              <a:t>Federal </a:t>
            </a:r>
            <a:r>
              <a:rPr lang="en-US" sz="1800" b="1" dirty="0">
                <a:solidFill>
                  <a:srgbClr val="FF0000"/>
                </a:solidFill>
              </a:rPr>
              <a:t>employees shall not engage in text messaging </a:t>
            </a:r>
            <a:r>
              <a:rPr lang="en-US" sz="1800" dirty="0" smtClean="0"/>
              <a:t>(a) when driving GOV, or when driving POV while on official Government business, or (b) </a:t>
            </a:r>
            <a:r>
              <a:rPr lang="en-US" sz="1800" b="1" dirty="0" smtClean="0">
                <a:solidFill>
                  <a:srgbClr val="FF0000"/>
                </a:solidFill>
              </a:rPr>
              <a:t>when using electronic equipment supplied by the Government while driving</a:t>
            </a:r>
            <a:r>
              <a:rPr lang="en-US" sz="1800" dirty="0" smtClean="0">
                <a:solidFill>
                  <a:srgbClr val="FF0000"/>
                </a:solidFill>
              </a:rPr>
              <a:t>.</a:t>
            </a:r>
            <a:r>
              <a:rPr lang="en-US" sz="1800" dirty="0" smtClean="0"/>
              <a:t>”</a:t>
            </a:r>
          </a:p>
          <a:p>
            <a:endParaRPr lang="en-US" sz="900" dirty="0" smtClean="0"/>
          </a:p>
          <a:p>
            <a:r>
              <a:rPr lang="en-US" sz="2000" dirty="0" err="1" smtClean="0"/>
              <a:t>LaPD</a:t>
            </a:r>
            <a:r>
              <a:rPr lang="en-US" sz="2000" dirty="0" smtClean="0"/>
              <a:t> </a:t>
            </a:r>
            <a:r>
              <a:rPr lang="en-US" sz="2000" dirty="0"/>
              <a:t>1700.7  Traffic </a:t>
            </a:r>
            <a:r>
              <a:rPr lang="en-US" sz="2000" dirty="0" smtClean="0"/>
              <a:t>Management</a:t>
            </a:r>
          </a:p>
          <a:p>
            <a:pPr marL="685800" lvl="1" indent="0">
              <a:buNone/>
            </a:pPr>
            <a:r>
              <a:rPr lang="en-US" sz="1800" dirty="0" smtClean="0"/>
              <a:t>“</a:t>
            </a:r>
            <a:r>
              <a:rPr lang="en-US" sz="1800" b="1" dirty="0" smtClean="0">
                <a:solidFill>
                  <a:srgbClr val="FF0000"/>
                </a:solidFill>
              </a:rPr>
              <a:t>Drivers </a:t>
            </a:r>
            <a:r>
              <a:rPr lang="en-US" sz="1800" b="1" dirty="0">
                <a:solidFill>
                  <a:srgbClr val="FF0000"/>
                </a:solidFill>
              </a:rPr>
              <a:t>of motor vehicles on NASA property </a:t>
            </a:r>
            <a:r>
              <a:rPr lang="en-US" sz="1800" dirty="0"/>
              <a:t>or driving a NASA vehicle both on and </a:t>
            </a:r>
            <a:r>
              <a:rPr lang="en-US" sz="1800" dirty="0" smtClean="0"/>
              <a:t>off NASA </a:t>
            </a:r>
            <a:r>
              <a:rPr lang="en-US" sz="1800" dirty="0"/>
              <a:t>property </a:t>
            </a:r>
            <a:r>
              <a:rPr lang="en-US" sz="1800" b="1" dirty="0">
                <a:solidFill>
                  <a:srgbClr val="FF0000"/>
                </a:solidFill>
              </a:rPr>
              <a:t>are prohibited </a:t>
            </a:r>
            <a:r>
              <a:rPr lang="en-US" sz="1800" b="1" dirty="0" smtClean="0">
                <a:solidFill>
                  <a:srgbClr val="FF0000"/>
                </a:solidFill>
              </a:rPr>
              <a:t>from using </a:t>
            </a:r>
            <a:r>
              <a:rPr lang="en-US" sz="1800" b="1" dirty="0">
                <a:solidFill>
                  <a:srgbClr val="FF0000"/>
                </a:solidFill>
              </a:rPr>
              <a:t>hand-held communication devices</a:t>
            </a:r>
            <a:r>
              <a:rPr lang="en-US" sz="1800" b="1" dirty="0"/>
              <a:t> </a:t>
            </a:r>
            <a:r>
              <a:rPr lang="en-US" sz="1800" dirty="0"/>
              <a:t>while the vehicle is in motion except </a:t>
            </a:r>
            <a:r>
              <a:rPr lang="en-US" sz="1800" dirty="0" smtClean="0"/>
              <a:t>for emergency</a:t>
            </a:r>
            <a:r>
              <a:rPr lang="en-US" sz="1800" dirty="0"/>
              <a:t>, security, and fire vehicles during official operations</a:t>
            </a:r>
            <a:r>
              <a:rPr lang="en-US" sz="1800" dirty="0" smtClean="0"/>
              <a:t>.”</a:t>
            </a:r>
          </a:p>
          <a:p>
            <a:endParaRPr lang="en-US" sz="900" dirty="0" smtClean="0"/>
          </a:p>
          <a:p>
            <a:r>
              <a:rPr lang="en-US" sz="2000" dirty="0" smtClean="0"/>
              <a:t>Virginia Law </a:t>
            </a:r>
            <a:r>
              <a:rPr lang="en-US" sz="1800" dirty="0" smtClean="0"/>
              <a:t>(ref, http</a:t>
            </a:r>
            <a:r>
              <a:rPr lang="en-US" sz="1800" dirty="0"/>
              <a:t>://</a:t>
            </a:r>
            <a:r>
              <a:rPr lang="en-US" sz="1800" dirty="0" smtClean="0"/>
              <a:t>www.dmv.org/va-virginia/safety-laws.php)</a:t>
            </a:r>
            <a:endParaRPr lang="en-US" sz="1800" dirty="0"/>
          </a:p>
          <a:p>
            <a:pPr lvl="1"/>
            <a:r>
              <a:rPr lang="en-US" sz="1800" dirty="0" smtClean="0"/>
              <a:t>Anyone </a:t>
            </a:r>
            <a:r>
              <a:rPr lang="en-US" sz="1800" dirty="0"/>
              <a:t>under 18 years old is banned from using cell phones or any other personal communication devices while driving. </a:t>
            </a:r>
          </a:p>
          <a:p>
            <a:pPr lvl="1"/>
            <a:r>
              <a:rPr lang="en-US" sz="1800" b="1" dirty="0">
                <a:solidFill>
                  <a:srgbClr val="FF0000"/>
                </a:solidFill>
              </a:rPr>
              <a:t>Texting is banned for all drivers</a:t>
            </a:r>
            <a:r>
              <a:rPr lang="en-US" sz="1800" dirty="0"/>
              <a:t>. In Virginia, it is considered a primary offense, which means police can pull you </a:t>
            </a:r>
            <a:r>
              <a:rPr lang="en-US" sz="1800" dirty="0" smtClean="0"/>
              <a:t>over </a:t>
            </a:r>
            <a:r>
              <a:rPr lang="en-US" sz="1800" dirty="0"/>
              <a:t>if they suspect you of texting while driving. </a:t>
            </a:r>
            <a:endParaRPr lang="en-US" sz="1800" dirty="0" smtClean="0"/>
          </a:p>
          <a:p>
            <a:endParaRPr lang="en-US" sz="2000" dirty="0"/>
          </a:p>
        </p:txBody>
      </p:sp>
    </p:spTree>
    <p:extLst>
      <p:ext uri="{BB962C8B-B14F-4D97-AF65-F5344CB8AC3E}">
        <p14:creationId xmlns:p14="http://schemas.microsoft.com/office/powerpoint/2010/main" val="2425487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247" y="3086883"/>
            <a:ext cx="5348754" cy="3770777"/>
          </a:xfrm>
          <a:prstGeom prst="rect">
            <a:avLst/>
          </a:prstGeom>
          <a:ln w="38100">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4" y="5207705"/>
            <a:ext cx="2301875" cy="1649955"/>
          </a:xfrm>
          <a:prstGeom prst="rect">
            <a:avLst/>
          </a:prstGeom>
          <a:ln w="38100">
            <a:solidFill>
              <a:schemeClr val="tx1"/>
            </a:solidFill>
          </a:ln>
        </p:spPr>
      </p:pic>
      <p:pic>
        <p:nvPicPr>
          <p:cNvPr id="16" name="Picture 12" descr="100_07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1" y="45874"/>
            <a:ext cx="4876800" cy="30748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27" descr="Orion_launch_150dpicrop"/>
          <p:cNvPicPr>
            <a:picLocks noChangeAspect="1" noChangeArrowheads="1"/>
          </p:cNvPicPr>
          <p:nvPr/>
        </p:nvPicPr>
        <p:blipFill>
          <a:blip r:embed="rId6" cstate="print">
            <a:extLst>
              <a:ext uri="{28A0092B-C50C-407E-A947-70E740481C1C}">
                <a14:useLocalDpi xmlns:a14="http://schemas.microsoft.com/office/drawing/2010/main" val="0"/>
              </a:ext>
            </a:extLst>
          </a:blip>
          <a:srcRect b="2603"/>
          <a:stretch>
            <a:fillRect/>
          </a:stretch>
        </p:blipFill>
        <p:spPr bwMode="auto">
          <a:xfrm>
            <a:off x="9664" y="45875"/>
            <a:ext cx="4385733" cy="30748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9" descr="Art_Setting_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4" y="2511424"/>
            <a:ext cx="2301875" cy="2822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5" descr="CIMG85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4792" y="2511424"/>
            <a:ext cx="1463675" cy="434623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7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136478" y="152400"/>
            <a:ext cx="889834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3600" dirty="0" smtClean="0">
                <a:solidFill>
                  <a:schemeClr val="bg1"/>
                </a:solidFill>
              </a:rPr>
              <a:t>Just Because You’re Not Violating a Policy or Law Does Not Make Your Behavior Safe.</a:t>
            </a:r>
            <a:endParaRPr lang="en-US" sz="2800" dirty="0">
              <a:solidFill>
                <a:schemeClr val="bg1"/>
              </a:solidFill>
            </a:endParaRPr>
          </a:p>
        </p:txBody>
      </p:sp>
      <p:grpSp>
        <p:nvGrpSpPr>
          <p:cNvPr id="7" name="Group 6"/>
          <p:cNvGrpSpPr/>
          <p:nvPr/>
        </p:nvGrpSpPr>
        <p:grpSpPr>
          <a:xfrm>
            <a:off x="663800" y="1329898"/>
            <a:ext cx="7780373" cy="2620370"/>
            <a:chOff x="663800" y="1329898"/>
            <a:chExt cx="7780373" cy="2620370"/>
          </a:xfrm>
        </p:grpSpPr>
        <p:sp>
          <p:nvSpPr>
            <p:cNvPr id="4" name="TextBox 3"/>
            <p:cNvSpPr txBox="1"/>
            <p:nvPr/>
          </p:nvSpPr>
          <p:spPr>
            <a:xfrm>
              <a:off x="4854811" y="2057400"/>
              <a:ext cx="3589362" cy="1200329"/>
            </a:xfrm>
            <a:prstGeom prst="rect">
              <a:avLst/>
            </a:prstGeom>
            <a:noFill/>
          </p:spPr>
          <p:txBody>
            <a:bodyPr wrap="square" rtlCol="0">
              <a:spAutoFit/>
            </a:bodyPr>
            <a:lstStyle/>
            <a:p>
              <a:pPr algn="ctr"/>
              <a:r>
                <a:rPr lang="en-US" sz="2400" dirty="0" smtClean="0">
                  <a:solidFill>
                    <a:schemeClr val="bg1"/>
                  </a:solidFill>
                </a:rPr>
                <a:t>My car almost ran over my daughter because  I was </a:t>
              </a:r>
              <a:br>
                <a:rPr lang="en-US" sz="2400" dirty="0" smtClean="0">
                  <a:solidFill>
                    <a:schemeClr val="bg1"/>
                  </a:solidFill>
                </a:rPr>
              </a:br>
              <a:r>
                <a:rPr lang="en-US" sz="2400" dirty="0" smtClean="0">
                  <a:solidFill>
                    <a:schemeClr val="bg1"/>
                  </a:solidFill>
                </a:rPr>
                <a:t>using a cellphone </a:t>
              </a:r>
              <a:endParaRPr lang="en-US" sz="2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00" y="1329898"/>
              <a:ext cx="3930555" cy="2620370"/>
            </a:xfrm>
            <a:prstGeom prst="rect">
              <a:avLst/>
            </a:prstGeom>
            <a:ln w="25400">
              <a:solidFill>
                <a:schemeClr val="bg1"/>
              </a:solidFill>
            </a:ln>
          </p:spPr>
        </p:pic>
      </p:grpSp>
      <p:sp>
        <p:nvSpPr>
          <p:cNvPr id="6" name="Content Placeholder 2"/>
          <p:cNvSpPr txBox="1">
            <a:spLocks/>
          </p:cNvSpPr>
          <p:nvPr/>
        </p:nvSpPr>
        <p:spPr bwMode="auto">
          <a:xfrm>
            <a:off x="136478" y="4206240"/>
            <a:ext cx="8855122" cy="2531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spcBef>
                <a:spcPts val="1200"/>
              </a:spcBef>
              <a:buNone/>
            </a:pPr>
            <a:r>
              <a:rPr lang="en-US" sz="2200" u="sng" dirty="0" smtClean="0">
                <a:solidFill>
                  <a:schemeClr val="bg1"/>
                </a:solidFill>
              </a:rPr>
              <a:t>Some reason why we behave in an unsafe way. </a:t>
            </a:r>
          </a:p>
          <a:p>
            <a:pPr marL="346075" lvl="1" indent="-228600" eaLnBrk="1" hangingPunct="1">
              <a:lnSpc>
                <a:spcPct val="80000"/>
              </a:lnSpc>
              <a:spcBef>
                <a:spcPts val="1200"/>
              </a:spcBef>
            </a:pPr>
            <a:r>
              <a:rPr lang="en-US" sz="2000" dirty="0" smtClean="0">
                <a:solidFill>
                  <a:schemeClr val="bg1"/>
                </a:solidFill>
              </a:rPr>
              <a:t>Ignorance (never saw it coming): I knew what I was doing was not safe. </a:t>
            </a:r>
          </a:p>
          <a:p>
            <a:pPr marL="346075" lvl="1" indent="-228600" eaLnBrk="1" hangingPunct="1">
              <a:lnSpc>
                <a:spcPct val="80000"/>
              </a:lnSpc>
              <a:spcBef>
                <a:spcPts val="1200"/>
              </a:spcBef>
            </a:pPr>
            <a:r>
              <a:rPr lang="en-US" sz="2000" dirty="0" smtClean="0">
                <a:solidFill>
                  <a:schemeClr val="bg1"/>
                </a:solidFill>
              </a:rPr>
              <a:t>Attitude (it will never happen to me!): I teach and preach to not think this way.</a:t>
            </a:r>
          </a:p>
        </p:txBody>
      </p:sp>
    </p:spTree>
    <p:extLst>
      <p:ext uri="{BB962C8B-B14F-4D97-AF65-F5344CB8AC3E}">
        <p14:creationId xmlns:p14="http://schemas.microsoft.com/office/powerpoint/2010/main" val="1958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bwMode="auto">
          <a:xfrm>
            <a:off x="136478" y="2209800"/>
            <a:ext cx="8855122"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7200" dirty="0" smtClean="0">
                <a:solidFill>
                  <a:schemeClr val="bg1"/>
                </a:solidFill>
                <a:hlinkClick r:id="rId3" action="ppaction://hlinkfile"/>
              </a:rPr>
              <a:t>The Cost </a:t>
            </a:r>
            <a:r>
              <a:rPr lang="en-US" sz="7200" dirty="0">
                <a:solidFill>
                  <a:schemeClr val="bg1"/>
                </a:solidFill>
                <a:hlinkClick r:id="rId3" action="ppaction://hlinkfile"/>
              </a:rPr>
              <a:t>of Accidents</a:t>
            </a:r>
            <a:endParaRPr lang="en-US" sz="7200" dirty="0">
              <a:solidFill>
                <a:schemeClr val="bg1"/>
              </a:solidFill>
            </a:endParaRPr>
          </a:p>
          <a:p>
            <a:pPr marL="0" indent="0" algn="ctr">
              <a:buNone/>
            </a:pPr>
            <a:r>
              <a:rPr lang="en-US" dirty="0">
                <a:solidFill>
                  <a:schemeClr val="bg1"/>
                </a:solidFill>
              </a:rPr>
              <a:t>(produced by HARSCO: </a:t>
            </a:r>
            <a:r>
              <a:rPr lang="en-US" dirty="0">
                <a:solidFill>
                  <a:schemeClr val="bg1"/>
                </a:solidFill>
                <a:hlinkClick r:id="rId4"/>
              </a:rPr>
              <a:t>http://www.harsco-i.com.qa/about_us/health_safety/dvd</a:t>
            </a:r>
            <a:r>
              <a:rPr lang="en-US" dirty="0">
                <a:solidFill>
                  <a:schemeClr val="bg1"/>
                </a:solidFill>
              </a:rPr>
              <a:t>)</a:t>
            </a:r>
          </a:p>
        </p:txBody>
      </p:sp>
    </p:spTree>
    <p:extLst>
      <p:ext uri="{BB962C8B-B14F-4D97-AF65-F5344CB8AC3E}">
        <p14:creationId xmlns:p14="http://schemas.microsoft.com/office/powerpoint/2010/main" val="3984290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136478" y="152400"/>
            <a:ext cx="889834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3600" dirty="0" smtClean="0">
                <a:solidFill>
                  <a:schemeClr val="bg1"/>
                </a:solidFill>
              </a:rPr>
              <a:t>Just Because You’re Not Violating a Policy or Law Does Not Make Your Behavior Safe.</a:t>
            </a:r>
            <a:endParaRPr lang="en-US" sz="2800" dirty="0">
              <a:solidFill>
                <a:schemeClr val="bg1"/>
              </a:solidFill>
            </a:endParaRPr>
          </a:p>
        </p:txBody>
      </p:sp>
      <p:grpSp>
        <p:nvGrpSpPr>
          <p:cNvPr id="7" name="Group 6"/>
          <p:cNvGrpSpPr/>
          <p:nvPr/>
        </p:nvGrpSpPr>
        <p:grpSpPr>
          <a:xfrm>
            <a:off x="663800" y="1329898"/>
            <a:ext cx="7780373" cy="2620370"/>
            <a:chOff x="663800" y="1329898"/>
            <a:chExt cx="7780373" cy="2620370"/>
          </a:xfrm>
        </p:grpSpPr>
        <p:sp>
          <p:nvSpPr>
            <p:cNvPr id="4" name="TextBox 3"/>
            <p:cNvSpPr txBox="1"/>
            <p:nvPr/>
          </p:nvSpPr>
          <p:spPr>
            <a:xfrm>
              <a:off x="4854811" y="2057400"/>
              <a:ext cx="3589362" cy="1200329"/>
            </a:xfrm>
            <a:prstGeom prst="rect">
              <a:avLst/>
            </a:prstGeom>
            <a:noFill/>
          </p:spPr>
          <p:txBody>
            <a:bodyPr wrap="square" rtlCol="0">
              <a:spAutoFit/>
            </a:bodyPr>
            <a:lstStyle/>
            <a:p>
              <a:pPr algn="ctr"/>
              <a:r>
                <a:rPr lang="en-US" sz="2400" dirty="0" smtClean="0">
                  <a:solidFill>
                    <a:schemeClr val="bg1"/>
                  </a:solidFill>
                </a:rPr>
                <a:t>My car almost ran over my daughter because  I was </a:t>
              </a:r>
              <a:br>
                <a:rPr lang="en-US" sz="2400" dirty="0" smtClean="0">
                  <a:solidFill>
                    <a:schemeClr val="bg1"/>
                  </a:solidFill>
                </a:rPr>
              </a:br>
              <a:r>
                <a:rPr lang="en-US" sz="2400" dirty="0" smtClean="0">
                  <a:solidFill>
                    <a:schemeClr val="bg1"/>
                  </a:solidFill>
                </a:rPr>
                <a:t>using a cellphone </a:t>
              </a:r>
              <a:endParaRPr lang="en-US" sz="24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00" y="1329898"/>
              <a:ext cx="3930555" cy="2620370"/>
            </a:xfrm>
            <a:prstGeom prst="rect">
              <a:avLst/>
            </a:prstGeom>
            <a:ln w="25400">
              <a:solidFill>
                <a:schemeClr val="bg1"/>
              </a:solidFill>
            </a:ln>
          </p:spPr>
        </p:pic>
      </p:grpSp>
      <p:sp>
        <p:nvSpPr>
          <p:cNvPr id="6" name="Content Placeholder 2"/>
          <p:cNvSpPr txBox="1">
            <a:spLocks/>
          </p:cNvSpPr>
          <p:nvPr/>
        </p:nvSpPr>
        <p:spPr bwMode="auto">
          <a:xfrm>
            <a:off x="136478" y="4206240"/>
            <a:ext cx="8855122" cy="2531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spcBef>
                <a:spcPts val="1200"/>
              </a:spcBef>
              <a:buNone/>
            </a:pPr>
            <a:r>
              <a:rPr lang="en-US" sz="2200" u="sng" dirty="0" smtClean="0">
                <a:solidFill>
                  <a:schemeClr val="bg1"/>
                </a:solidFill>
              </a:rPr>
              <a:t>Some reason why we behave in an unsafe way. </a:t>
            </a:r>
          </a:p>
          <a:p>
            <a:pPr marL="346075" lvl="1" indent="-228600" eaLnBrk="1" hangingPunct="1">
              <a:lnSpc>
                <a:spcPct val="80000"/>
              </a:lnSpc>
              <a:spcBef>
                <a:spcPts val="1200"/>
              </a:spcBef>
            </a:pPr>
            <a:r>
              <a:rPr lang="en-US" sz="2000" dirty="0" smtClean="0">
                <a:solidFill>
                  <a:schemeClr val="tx1">
                    <a:lumMod val="75000"/>
                    <a:lumOff val="25000"/>
                  </a:schemeClr>
                </a:solidFill>
              </a:rPr>
              <a:t>Ignorance (never saw it coming): I knew what I was doing was not safe. </a:t>
            </a:r>
          </a:p>
          <a:p>
            <a:pPr marL="346075" lvl="1" indent="-228600" eaLnBrk="1" hangingPunct="1">
              <a:lnSpc>
                <a:spcPct val="80000"/>
              </a:lnSpc>
              <a:spcBef>
                <a:spcPts val="1200"/>
              </a:spcBef>
            </a:pPr>
            <a:r>
              <a:rPr lang="en-US" sz="2000" dirty="0" smtClean="0">
                <a:solidFill>
                  <a:schemeClr val="tx1">
                    <a:lumMod val="75000"/>
                    <a:lumOff val="25000"/>
                  </a:schemeClr>
                </a:solidFill>
              </a:rPr>
              <a:t>Attitude (it will never happen to me!): I teach and preach to not think this way.</a:t>
            </a:r>
          </a:p>
          <a:p>
            <a:pPr marL="346075" lvl="1" indent="-228600" eaLnBrk="1" hangingPunct="1">
              <a:lnSpc>
                <a:spcPct val="80000"/>
              </a:lnSpc>
              <a:spcBef>
                <a:spcPts val="1200"/>
              </a:spcBef>
            </a:pPr>
            <a:r>
              <a:rPr lang="en-US" sz="2000" dirty="0">
                <a:solidFill>
                  <a:schemeClr val="bg1"/>
                </a:solidFill>
              </a:rPr>
              <a:t>Convenience (it will make life easier): This was one reason why I did it.  </a:t>
            </a:r>
          </a:p>
          <a:p>
            <a:pPr marL="346075" lvl="1" indent="-228600" eaLnBrk="1" hangingPunct="1">
              <a:lnSpc>
                <a:spcPct val="80000"/>
              </a:lnSpc>
              <a:spcBef>
                <a:spcPts val="1200"/>
              </a:spcBef>
            </a:pPr>
            <a:r>
              <a:rPr lang="en-US" sz="2000" dirty="0">
                <a:solidFill>
                  <a:schemeClr val="bg1"/>
                </a:solidFill>
              </a:rPr>
              <a:t>Schedule pressure (we all have busy lives): This was another reason why I did it. </a:t>
            </a:r>
          </a:p>
          <a:p>
            <a:pPr marL="346075" lvl="1" indent="-228600" eaLnBrk="1" hangingPunct="1">
              <a:lnSpc>
                <a:spcPct val="80000"/>
              </a:lnSpc>
              <a:spcBef>
                <a:spcPts val="1200"/>
              </a:spcBef>
            </a:pPr>
            <a:r>
              <a:rPr lang="en-US" sz="2000" dirty="0">
                <a:solidFill>
                  <a:schemeClr val="bg1"/>
                </a:solidFill>
              </a:rPr>
              <a:t>Habit (we have good &amp; bad ones): A hard habit for me to break</a:t>
            </a:r>
            <a:r>
              <a:rPr lang="en-US" sz="2000" dirty="0" smtClean="0">
                <a:solidFill>
                  <a:schemeClr val="bg1"/>
                </a:solidFill>
              </a:rPr>
              <a:t>.</a:t>
            </a:r>
          </a:p>
        </p:txBody>
      </p:sp>
    </p:spTree>
    <p:extLst>
      <p:ext uri="{BB962C8B-B14F-4D97-AF65-F5344CB8AC3E}">
        <p14:creationId xmlns:p14="http://schemas.microsoft.com/office/powerpoint/2010/main" val="4149858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Pleasure: A Hard Habit to Break</a:t>
            </a:r>
            <a:endParaRPr lang="en-US" sz="3200" dirty="0"/>
          </a:p>
        </p:txBody>
      </p:sp>
      <p:sp>
        <p:nvSpPr>
          <p:cNvPr id="3" name="Content Placeholder 2"/>
          <p:cNvSpPr>
            <a:spLocks noGrp="1"/>
          </p:cNvSpPr>
          <p:nvPr>
            <p:ph idx="1"/>
          </p:nvPr>
        </p:nvSpPr>
        <p:spPr>
          <a:xfrm>
            <a:off x="76200" y="1371600"/>
            <a:ext cx="8991600" cy="4495800"/>
          </a:xfrm>
        </p:spPr>
        <p:txBody>
          <a:bodyPr/>
          <a:lstStyle/>
          <a:p>
            <a:pPr marL="0" indent="0" algn="ctr">
              <a:buNone/>
            </a:pPr>
            <a:r>
              <a:rPr lang="en-US" sz="2400" u="sng" dirty="0" smtClean="0"/>
              <a:t>The Neurotransmitter Dopamine – “The Reward Molecule” </a:t>
            </a:r>
          </a:p>
          <a:p>
            <a:endParaRPr lang="en-US" sz="1200" dirty="0" smtClean="0"/>
          </a:p>
          <a:p>
            <a:r>
              <a:rPr lang="en-US" sz="2000" dirty="0" smtClean="0"/>
              <a:t>“Dopamine is responsible for reward-driven behavior and pleasure seeking.  Every type of reward seeking behavior that has been studied increases the level of dopamine transmission in the brain.” </a:t>
            </a:r>
          </a:p>
          <a:p>
            <a:endParaRPr lang="en-US" sz="600" dirty="0" smtClean="0"/>
          </a:p>
          <a:p>
            <a:r>
              <a:rPr lang="en-US" sz="2000" b="1" dirty="0" smtClean="0">
                <a:solidFill>
                  <a:srgbClr val="FF0000"/>
                </a:solidFill>
              </a:rPr>
              <a:t>Dopamine starts you seeking, you get a reward when you find something, which makes you want to seek more.</a:t>
            </a:r>
          </a:p>
          <a:p>
            <a:endParaRPr lang="en-US" sz="600" dirty="0" smtClean="0"/>
          </a:p>
          <a:p>
            <a:r>
              <a:rPr lang="en-US" sz="2000" dirty="0" smtClean="0"/>
              <a:t>“The dopamine system is especially sensitive to</a:t>
            </a:r>
            <a:br>
              <a:rPr lang="en-US" sz="2000" dirty="0" smtClean="0"/>
            </a:br>
            <a:r>
              <a:rPr lang="en-US" sz="2000" dirty="0" smtClean="0"/>
              <a:t>cues that a reward is coming.” </a:t>
            </a:r>
          </a:p>
          <a:p>
            <a:endParaRPr lang="en-US" sz="600" dirty="0" smtClean="0"/>
          </a:p>
          <a:p>
            <a:r>
              <a:rPr lang="en-US" sz="2000" dirty="0" smtClean="0"/>
              <a:t>Some addictive drugs act on the dopamine system</a:t>
            </a:r>
            <a:br>
              <a:rPr lang="en-US" sz="2000" dirty="0" smtClean="0"/>
            </a:br>
            <a:r>
              <a:rPr lang="en-US" sz="2000" dirty="0" smtClean="0"/>
              <a:t>(e.g., cocaine blocks reuptake of dopamine, leaving</a:t>
            </a:r>
            <a:br>
              <a:rPr lang="en-US" sz="2000" dirty="0" smtClean="0"/>
            </a:br>
            <a:r>
              <a:rPr lang="en-US" sz="2000" dirty="0" smtClean="0"/>
              <a:t>it in the synaptic gap longer).</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pic>
        <p:nvPicPr>
          <p:cNvPr id="1026" name="Picture 2" descr="http://d3gqasl9vmjfd8.cloudfront.net/4f582322-a2df-413f-90ec-1b84e7eba57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058" y="3660162"/>
            <a:ext cx="2536372" cy="190228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81058" y="5603104"/>
            <a:ext cx="2536372" cy="400110"/>
          </a:xfrm>
          <a:prstGeom prst="rect">
            <a:avLst/>
          </a:prstGeom>
          <a:noFill/>
        </p:spPr>
        <p:txBody>
          <a:bodyPr wrap="square" rtlCol="0">
            <a:spAutoFit/>
          </a:bodyPr>
          <a:lstStyle/>
          <a:p>
            <a:r>
              <a:rPr lang="en-US" sz="1000" dirty="0" smtClean="0"/>
              <a:t>Curtsey </a:t>
            </a:r>
            <a:r>
              <a:rPr lang="en-US" sz="1000" dirty="0"/>
              <a:t>of: http://shirt.woot.com/offers</a:t>
            </a:r>
            <a:r>
              <a:rPr lang="en-US" sz="1000" dirty="0" smtClean="0"/>
              <a:t>/ serotonin-the-</a:t>
            </a:r>
            <a:r>
              <a:rPr lang="en-US" sz="1000" dirty="0" err="1" smtClean="0"/>
              <a:t>dopamines</a:t>
            </a:r>
            <a:r>
              <a:rPr lang="en-US" sz="1000" dirty="0" smtClean="0"/>
              <a:t> </a:t>
            </a:r>
            <a:endParaRPr lang="en-US" sz="1000" dirty="0"/>
          </a:p>
        </p:txBody>
      </p:sp>
      <p:sp>
        <p:nvSpPr>
          <p:cNvPr id="5" name="TextBox 4"/>
          <p:cNvSpPr txBox="1"/>
          <p:nvPr/>
        </p:nvSpPr>
        <p:spPr>
          <a:xfrm>
            <a:off x="206829" y="6057704"/>
            <a:ext cx="8708571" cy="553998"/>
          </a:xfrm>
          <a:prstGeom prst="rect">
            <a:avLst/>
          </a:prstGeom>
          <a:noFill/>
        </p:spPr>
        <p:txBody>
          <a:bodyPr wrap="square" rtlCol="0">
            <a:spAutoFit/>
          </a:bodyPr>
          <a:lstStyle/>
          <a:p>
            <a:r>
              <a:rPr lang="en-US" sz="1000" dirty="0">
                <a:hlinkClick r:id="rId3"/>
              </a:rPr>
              <a:t>Ref: https://www.psychologytoday.com/blog/the-athletes-way/201211/the-neurochemicals-happiness</a:t>
            </a:r>
          </a:p>
          <a:p>
            <a:r>
              <a:rPr lang="en-US" sz="1000" dirty="0" smtClean="0">
                <a:hlinkClick r:id="rId3"/>
              </a:rPr>
              <a:t>Ref: https</a:t>
            </a:r>
            <a:r>
              <a:rPr lang="en-US" sz="1000" dirty="0">
                <a:hlinkClick r:id="rId3"/>
              </a:rPr>
              <a:t>://www.psychologytoday.com/blog/brain-wise/201209/why-were-all-addicted-texts-twitter-and-google</a:t>
            </a:r>
            <a:endParaRPr lang="en-US" sz="1000" dirty="0"/>
          </a:p>
          <a:p>
            <a:r>
              <a:rPr lang="en-US" sz="1000" dirty="0" smtClean="0">
                <a:hlinkClick r:id="rId4"/>
              </a:rPr>
              <a:t>Ref: http</a:t>
            </a:r>
            <a:r>
              <a:rPr lang="en-US" sz="1000" dirty="0">
                <a:hlinkClick r:id="rId4"/>
              </a:rPr>
              <a:t>://</a:t>
            </a:r>
            <a:r>
              <a:rPr lang="en-US" sz="1000" dirty="0" smtClean="0">
                <a:hlinkClick r:id="rId4"/>
              </a:rPr>
              <a:t>www.techtimes.com/articles/19689/20141108/blame-it-on-dopamine-heres-why-people-text-and-drive-despite-being-aware-of-risks-involved.htm</a:t>
            </a:r>
            <a:endParaRPr lang="en-US" sz="1000" dirty="0"/>
          </a:p>
        </p:txBody>
      </p:sp>
    </p:spTree>
    <p:extLst>
      <p:ext uri="{BB962C8B-B14F-4D97-AF65-F5344CB8AC3E}">
        <p14:creationId xmlns:p14="http://schemas.microsoft.com/office/powerpoint/2010/main" val="2467012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76200" y="4953000"/>
            <a:ext cx="8991600" cy="167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b="1" dirty="0" smtClean="0">
                <a:solidFill>
                  <a:schemeClr val="bg1"/>
                </a:solidFill>
              </a:rPr>
              <a:t>We are “hardwired” to use our cell phones to</a:t>
            </a:r>
            <a:br>
              <a:rPr lang="en-US" b="1" dirty="0" smtClean="0">
                <a:solidFill>
                  <a:schemeClr val="bg1"/>
                </a:solidFill>
              </a:rPr>
            </a:br>
            <a:r>
              <a:rPr lang="en-US" b="1" dirty="0" smtClean="0">
                <a:solidFill>
                  <a:schemeClr val="bg1"/>
                </a:solidFill>
              </a:rPr>
              <a:t>seek a reward, which makes the compulsion of</a:t>
            </a:r>
            <a:br>
              <a:rPr lang="en-US" b="1" dirty="0" smtClean="0">
                <a:solidFill>
                  <a:schemeClr val="bg1"/>
                </a:solidFill>
              </a:rPr>
            </a:br>
            <a:r>
              <a:rPr lang="en-US" b="1" dirty="0" smtClean="0">
                <a:solidFill>
                  <a:schemeClr val="bg1"/>
                </a:solidFill>
              </a:rPr>
              <a:t>distracted driving a hard habit to break.</a:t>
            </a:r>
          </a:p>
          <a:p>
            <a:pPr fontAlgn="auto">
              <a:spcAft>
                <a:spcPts val="0"/>
              </a:spcAft>
            </a:pPr>
            <a:endParaRPr lang="en-US" sz="2800" b="1" dirty="0" smtClean="0">
              <a:solidFill>
                <a:schemeClr val="bg1"/>
              </a:solidFill>
            </a:endParaRPr>
          </a:p>
          <a:p>
            <a:pPr fontAlgn="auto">
              <a:spcAft>
                <a:spcPts val="0"/>
              </a:spcAft>
            </a:pPr>
            <a:endParaRPr lang="en-US" sz="2800" b="1" dirty="0" smtClean="0">
              <a:solidFill>
                <a:schemeClr val="bg1"/>
              </a:solidFill>
            </a:endParaRPr>
          </a:p>
          <a:p>
            <a:pPr fontAlgn="auto">
              <a:spcAft>
                <a:spcPts val="0"/>
              </a:spcAft>
            </a:pPr>
            <a:endParaRPr lang="en-US" sz="2800" b="1" dirty="0" smtClean="0">
              <a:solidFill>
                <a:schemeClr val="bg1"/>
              </a:solidFill>
            </a:endParaRPr>
          </a:p>
          <a:p>
            <a:pPr fontAlgn="auto">
              <a:spcAft>
                <a:spcPts val="0"/>
              </a:spcAft>
            </a:pPr>
            <a:endParaRPr lang="en-US" sz="2800" b="1" dirty="0" smtClean="0">
              <a:solidFill>
                <a:schemeClr val="bg1"/>
              </a:solidFill>
            </a:endParaRPr>
          </a:p>
          <a:p>
            <a:pPr fontAlgn="auto">
              <a:spcAft>
                <a:spcPts val="0"/>
              </a:spcAft>
            </a:pPr>
            <a:endParaRPr lang="en-US" sz="2800" b="1" dirty="0" smtClean="0">
              <a:solidFill>
                <a:schemeClr val="bg1"/>
              </a:solidFill>
            </a:endParaRPr>
          </a:p>
          <a:p>
            <a:pPr fontAlgn="auto">
              <a:spcAft>
                <a:spcPts val="0"/>
              </a:spcAft>
            </a:pPr>
            <a:endParaRPr lang="en-US" sz="2800" b="1" dirty="0" smtClean="0">
              <a:solidFill>
                <a:schemeClr val="bg1"/>
              </a:solidFill>
            </a:endParaRPr>
          </a:p>
          <a:p>
            <a:pPr fontAlgn="auto">
              <a:spcAft>
                <a:spcPts val="0"/>
              </a:spcAft>
            </a:pPr>
            <a:endParaRPr lang="en-US" sz="2800" b="1" dirty="0">
              <a:solidFill>
                <a:schemeClr val="bg1"/>
              </a:solidFill>
            </a:endParaRPr>
          </a:p>
        </p:txBody>
      </p:sp>
      <p:grpSp>
        <p:nvGrpSpPr>
          <p:cNvPr id="9" name="Group 8"/>
          <p:cNvGrpSpPr/>
          <p:nvPr/>
        </p:nvGrpSpPr>
        <p:grpSpPr>
          <a:xfrm>
            <a:off x="1295400" y="304800"/>
            <a:ext cx="2367366" cy="4476751"/>
            <a:chOff x="1295400" y="304800"/>
            <a:chExt cx="2367366" cy="4476751"/>
          </a:xfrm>
        </p:grpSpPr>
        <p:pic>
          <p:nvPicPr>
            <p:cNvPr id="2050" name="Picture 2" descr="http://www.clker.com/cliparts/e/9/c/2/122054647671127568motudo_mobile_phone_with_big_screen.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
              <a:ext cx="2367366" cy="4476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8483" y="1371600"/>
              <a:ext cx="1981200" cy="1323439"/>
            </a:xfrm>
            <a:prstGeom prst="rect">
              <a:avLst/>
            </a:prstGeom>
            <a:noFill/>
          </p:spPr>
          <p:txBody>
            <a:bodyPr wrap="square" rtlCol="0">
              <a:spAutoFit/>
            </a:bodyPr>
            <a:lstStyle/>
            <a:p>
              <a:r>
                <a:rPr lang="en-US" sz="2000" dirty="0" smtClean="0"/>
                <a:t>Yes I can pickup the other girls at Susan's and take them home.</a:t>
              </a:r>
              <a:endParaRPr lang="en-US" sz="2000" dirty="0"/>
            </a:p>
          </p:txBody>
        </p:sp>
      </p:grpSp>
      <p:grpSp>
        <p:nvGrpSpPr>
          <p:cNvPr id="4" name="Group 3"/>
          <p:cNvGrpSpPr/>
          <p:nvPr/>
        </p:nvGrpSpPr>
        <p:grpSpPr>
          <a:xfrm>
            <a:off x="5105400" y="381000"/>
            <a:ext cx="2648712" cy="4400551"/>
            <a:chOff x="5105400" y="381000"/>
            <a:chExt cx="2648712" cy="4400551"/>
          </a:xfrm>
        </p:grpSpPr>
        <p:pic>
          <p:nvPicPr>
            <p:cNvPr id="2052" name="Picture 4" descr="https://tse3.mm.bing.net/th?id=OIP.M1ee58d0c05d00144e826d38436889826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428751"/>
              <a:ext cx="2648712" cy="3352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105400" y="381000"/>
              <a:ext cx="2648712" cy="1295400"/>
            </a:xfrm>
            <a:prstGeom prst="rect">
              <a:avLst/>
            </a:prstGeom>
            <a:solidFill>
              <a:srgbClr val="FFF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I’m free to go to the bookstore!!</a:t>
              </a:r>
              <a:endParaRPr lang="en-US" sz="2800" b="1" dirty="0">
                <a:solidFill>
                  <a:schemeClr val="tx1"/>
                </a:solidFill>
              </a:endParaRPr>
            </a:p>
          </p:txBody>
        </p:sp>
      </p:grpSp>
    </p:spTree>
    <p:extLst>
      <p:ext uri="{BB962C8B-B14F-4D97-AF65-F5344CB8AC3E}">
        <p14:creationId xmlns:p14="http://schemas.microsoft.com/office/powerpoint/2010/main" val="12456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Values Based Safety</a:t>
            </a:r>
            <a:endParaRPr lang="en-US" sz="4000" dirty="0"/>
          </a:p>
        </p:txBody>
      </p:sp>
      <p:sp>
        <p:nvSpPr>
          <p:cNvPr id="3" name="Content Placeholder 2"/>
          <p:cNvSpPr>
            <a:spLocks noGrp="1"/>
          </p:cNvSpPr>
          <p:nvPr>
            <p:ph idx="1"/>
          </p:nvPr>
        </p:nvSpPr>
        <p:spPr>
          <a:xfrm>
            <a:off x="76200" y="1371600"/>
            <a:ext cx="8991600" cy="4191000"/>
          </a:xfrm>
        </p:spPr>
        <p:txBody>
          <a:bodyPr/>
          <a:lstStyle/>
          <a:p>
            <a:r>
              <a:rPr lang="en-US" sz="2800" dirty="0" smtClean="0"/>
              <a:t>It’s not about policy and laws, it’s about people.</a:t>
            </a:r>
          </a:p>
          <a:p>
            <a:endParaRPr lang="en-US" sz="1400" dirty="0" smtClean="0"/>
          </a:p>
          <a:p>
            <a:r>
              <a:rPr lang="en-US" sz="2800" dirty="0" smtClean="0"/>
              <a:t>You need to “touch the heart to teach the mind.”</a:t>
            </a:r>
          </a:p>
          <a:p>
            <a:pPr lvl="1"/>
            <a:r>
              <a:rPr lang="en-US" sz="2400" dirty="0" smtClean="0"/>
              <a:t>This requires bringing emotion into the conversation.</a:t>
            </a:r>
          </a:p>
          <a:p>
            <a:endParaRPr lang="en-US" sz="1400" dirty="0" smtClean="0"/>
          </a:p>
          <a:p>
            <a:r>
              <a:rPr lang="en-US" sz="2800" dirty="0" smtClean="0"/>
              <a:t>The message needs to be personal.</a:t>
            </a:r>
          </a:p>
          <a:p>
            <a:pPr lvl="1"/>
            <a:r>
              <a:rPr lang="en-US" sz="2400" u="sng" dirty="0" smtClean="0"/>
              <a:t>You need to be personal</a:t>
            </a:r>
            <a:r>
              <a:rPr lang="en-US" sz="2400" dirty="0" smtClean="0"/>
              <a:t>:  Be open about your experiences with distracted driving and safety.</a:t>
            </a:r>
          </a:p>
          <a:p>
            <a:pPr lvl="1"/>
            <a:r>
              <a:rPr lang="en-US" sz="2400" u="sng" dirty="0" smtClean="0"/>
              <a:t>Your audience needs to personalize the message</a:t>
            </a:r>
            <a:r>
              <a:rPr lang="en-US" sz="2400" dirty="0" smtClean="0"/>
              <a:t>: This cannot be achieved by flipping through slides or showing a movie.</a:t>
            </a:r>
            <a:endParaRPr lang="en-US" sz="2800" dirty="0" smtClean="0"/>
          </a:p>
        </p:txBody>
      </p:sp>
      <p:sp>
        <p:nvSpPr>
          <p:cNvPr id="4" name="Rectangle 3"/>
          <p:cNvSpPr/>
          <p:nvPr/>
        </p:nvSpPr>
        <p:spPr>
          <a:xfrm>
            <a:off x="104313" y="5867400"/>
            <a:ext cx="8887287" cy="523220"/>
          </a:xfrm>
          <a:prstGeom prst="rect">
            <a:avLst/>
          </a:prstGeom>
        </p:spPr>
        <p:txBody>
          <a:bodyPr wrap="square">
            <a:spAutoFit/>
          </a:bodyPr>
          <a:lstStyle/>
          <a:p>
            <a:pPr marL="0" indent="0" algn="ctr">
              <a:buNone/>
            </a:pPr>
            <a:r>
              <a:rPr lang="en-US" sz="2800" b="1" dirty="0"/>
              <a:t>This is Hard Work, Especially in a Work Environment</a:t>
            </a:r>
          </a:p>
        </p:txBody>
      </p:sp>
    </p:spTree>
    <p:extLst>
      <p:ext uri="{BB962C8B-B14F-4D97-AF65-F5344CB8AC3E}">
        <p14:creationId xmlns:p14="http://schemas.microsoft.com/office/powerpoint/2010/main" val="391057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125592" y="76200"/>
            <a:ext cx="8898340" cy="11235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80000"/>
              </a:lnSpc>
              <a:spcBef>
                <a:spcPts val="1200"/>
              </a:spcBef>
              <a:spcAft>
                <a:spcPts val="0"/>
              </a:spcAft>
              <a:buNone/>
            </a:pPr>
            <a:r>
              <a:rPr lang="en-US" sz="3600" b="1" dirty="0" smtClean="0">
                <a:solidFill>
                  <a:schemeClr val="bg1"/>
                </a:solidFill>
              </a:rPr>
              <a:t>Personalizing Safety – List Three things in the next five years you don’t want to miss.  </a:t>
            </a:r>
            <a:endParaRPr lang="en-US" sz="2800" b="1" dirty="0">
              <a:solidFill>
                <a:schemeClr val="bg1"/>
              </a:solidFill>
            </a:endParaRPr>
          </a:p>
        </p:txBody>
      </p:sp>
      <p:grpSp>
        <p:nvGrpSpPr>
          <p:cNvPr id="8" name="Group 7"/>
          <p:cNvGrpSpPr/>
          <p:nvPr/>
        </p:nvGrpSpPr>
        <p:grpSpPr>
          <a:xfrm>
            <a:off x="2133600" y="1250080"/>
            <a:ext cx="6542313" cy="1534885"/>
            <a:chOff x="2133600" y="1250080"/>
            <a:chExt cx="6542313" cy="1534885"/>
          </a:xfrm>
        </p:grpSpPr>
        <p:sp>
          <p:nvSpPr>
            <p:cNvPr id="22" name="Content Placeholder 2"/>
            <p:cNvSpPr txBox="1">
              <a:spLocks/>
            </p:cNvSpPr>
            <p:nvPr/>
          </p:nvSpPr>
          <p:spPr>
            <a:xfrm>
              <a:off x="2133600" y="1630401"/>
              <a:ext cx="4321629"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lnSpc>
                  <a:spcPct val="80000"/>
                </a:lnSpc>
                <a:spcBef>
                  <a:spcPts val="1200"/>
                </a:spcBef>
                <a:spcAft>
                  <a:spcPts val="0"/>
                </a:spcAft>
                <a:buNone/>
              </a:pPr>
              <a:r>
                <a:rPr lang="en-US" sz="2800" b="1" dirty="0" smtClean="0">
                  <a:solidFill>
                    <a:schemeClr val="bg1"/>
                  </a:solidFill>
                </a:rPr>
                <a:t>Running the Richmond Marathon this Fall</a:t>
              </a:r>
              <a:endParaRPr lang="en-US" sz="2000" b="1" dirty="0">
                <a:solidFill>
                  <a:schemeClr val="bg1"/>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250080"/>
              <a:ext cx="2046513" cy="1534885"/>
            </a:xfrm>
            <a:prstGeom prst="rect">
              <a:avLst/>
            </a:prstGeom>
            <a:ln w="25400">
              <a:solidFill>
                <a:schemeClr val="bg1"/>
              </a:solidFill>
            </a:ln>
          </p:spPr>
        </p:pic>
      </p:grpSp>
      <p:grpSp>
        <p:nvGrpSpPr>
          <p:cNvPr id="9" name="Group 8"/>
          <p:cNvGrpSpPr/>
          <p:nvPr/>
        </p:nvGrpSpPr>
        <p:grpSpPr>
          <a:xfrm>
            <a:off x="370114" y="3046173"/>
            <a:ext cx="7053943" cy="1526720"/>
            <a:chOff x="370114" y="3046173"/>
            <a:chExt cx="7053943" cy="1526720"/>
          </a:xfrm>
        </p:grpSpPr>
        <p:sp>
          <p:nvSpPr>
            <p:cNvPr id="27" name="Content Placeholder 2"/>
            <p:cNvSpPr txBox="1">
              <a:spLocks/>
            </p:cNvSpPr>
            <p:nvPr/>
          </p:nvSpPr>
          <p:spPr>
            <a:xfrm>
              <a:off x="2547257" y="3436699"/>
              <a:ext cx="4876800"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Bef>
                  <a:spcPts val="1200"/>
                </a:spcBef>
                <a:spcAft>
                  <a:spcPts val="0"/>
                </a:spcAft>
                <a:buNone/>
              </a:pPr>
              <a:r>
                <a:rPr lang="en-US" sz="2800" b="1" dirty="0" smtClean="0">
                  <a:solidFill>
                    <a:schemeClr val="bg1"/>
                  </a:solidFill>
                </a:rPr>
                <a:t>My Daughter Sam’s High </a:t>
              </a:r>
              <a:br>
                <a:rPr lang="en-US" sz="2800" b="1" dirty="0" smtClean="0">
                  <a:solidFill>
                    <a:schemeClr val="bg1"/>
                  </a:solidFill>
                </a:rPr>
              </a:br>
              <a:r>
                <a:rPr lang="en-US" sz="2800" b="1" dirty="0" smtClean="0">
                  <a:solidFill>
                    <a:schemeClr val="bg1"/>
                  </a:solidFill>
                </a:rPr>
                <a:t>School Graduation in 2020</a:t>
              </a:r>
              <a:endParaRPr lang="en-US" sz="20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114" y="3046173"/>
              <a:ext cx="2035627" cy="1526720"/>
            </a:xfrm>
            <a:prstGeom prst="rect">
              <a:avLst/>
            </a:prstGeom>
            <a:ln w="25400">
              <a:solidFill>
                <a:schemeClr val="bg1"/>
              </a:solidFill>
            </a:ln>
          </p:spPr>
        </p:pic>
      </p:grpSp>
      <p:grpSp>
        <p:nvGrpSpPr>
          <p:cNvPr id="17" name="Group 16"/>
          <p:cNvGrpSpPr/>
          <p:nvPr/>
        </p:nvGrpSpPr>
        <p:grpSpPr>
          <a:xfrm>
            <a:off x="1981200" y="4642758"/>
            <a:ext cx="6694713" cy="2057400"/>
            <a:chOff x="1981200" y="4642758"/>
            <a:chExt cx="6694713" cy="2057400"/>
          </a:xfrm>
        </p:grpSpPr>
        <p:sp>
          <p:nvSpPr>
            <p:cNvPr id="29" name="Content Placeholder 2"/>
            <p:cNvSpPr txBox="1">
              <a:spLocks/>
            </p:cNvSpPr>
            <p:nvPr/>
          </p:nvSpPr>
          <p:spPr>
            <a:xfrm>
              <a:off x="1981200" y="5360273"/>
              <a:ext cx="4876800"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lnSpc>
                  <a:spcPct val="80000"/>
                </a:lnSpc>
                <a:spcBef>
                  <a:spcPts val="1200"/>
                </a:spcBef>
                <a:spcAft>
                  <a:spcPts val="0"/>
                </a:spcAft>
                <a:buNone/>
              </a:pPr>
              <a:r>
                <a:rPr lang="en-US" sz="2800" b="1" dirty="0" smtClean="0">
                  <a:solidFill>
                    <a:schemeClr val="bg1"/>
                  </a:solidFill>
                </a:rPr>
                <a:t>My Daughter </a:t>
              </a:r>
              <a:r>
                <a:rPr lang="en-US" sz="2800" b="1" dirty="0" err="1" smtClean="0">
                  <a:solidFill>
                    <a:schemeClr val="bg1"/>
                  </a:solidFill>
                </a:rPr>
                <a:t>Vika</a:t>
              </a:r>
              <a:r>
                <a:rPr lang="en-US" sz="2800" b="1" dirty="0">
                  <a:solidFill>
                    <a:schemeClr val="bg1"/>
                  </a:solidFill>
                </a:rPr>
                <a:t/>
              </a:r>
              <a:br>
                <a:rPr lang="en-US" sz="2800" b="1" dirty="0">
                  <a:solidFill>
                    <a:schemeClr val="bg1"/>
                  </a:solidFill>
                </a:rPr>
              </a:br>
              <a:r>
                <a:rPr lang="en-US" sz="2800" b="1" dirty="0" smtClean="0">
                  <a:solidFill>
                    <a:schemeClr val="bg1"/>
                  </a:solidFill>
                </a:rPr>
                <a:t>Growing into a “tween”</a:t>
              </a:r>
              <a:endParaRPr lang="en-US" sz="2000" b="1" dirty="0">
                <a:solidFill>
                  <a:schemeClr val="bg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863" y="4642758"/>
              <a:ext cx="1543050" cy="2057400"/>
            </a:xfrm>
            <a:prstGeom prst="rect">
              <a:avLst/>
            </a:prstGeom>
            <a:ln w="25400">
              <a:solidFill>
                <a:schemeClr val="bg1"/>
              </a:solidFill>
            </a:ln>
          </p:spPr>
        </p:pic>
      </p:grpSp>
    </p:spTree>
    <p:extLst>
      <p:ext uri="{BB962C8B-B14F-4D97-AF65-F5344CB8AC3E}">
        <p14:creationId xmlns:p14="http://schemas.microsoft.com/office/powerpoint/2010/main" val="20957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715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blank presentation">
  <a:themeElements>
    <a:clrScheme name="blank presentation 8">
      <a:dk1>
        <a:srgbClr val="919191"/>
      </a:dk1>
      <a:lt1>
        <a:srgbClr val="FFFFCC"/>
      </a:lt1>
      <a:dk2>
        <a:srgbClr val="003399"/>
      </a:dk2>
      <a:lt2>
        <a:srgbClr val="FF5050"/>
      </a:lt2>
      <a:accent1>
        <a:srgbClr val="618FFD"/>
      </a:accent1>
      <a:accent2>
        <a:srgbClr val="00AE00"/>
      </a:accent2>
      <a:accent3>
        <a:srgbClr val="AAADCA"/>
      </a:accent3>
      <a:accent4>
        <a:srgbClr val="DADAAE"/>
      </a:accent4>
      <a:accent5>
        <a:srgbClr val="B7C6FE"/>
      </a:accent5>
      <a:accent6>
        <a:srgbClr val="009D00"/>
      </a:accent6>
      <a:hlink>
        <a:srgbClr val="FC0128"/>
      </a:hlink>
      <a:folHlink>
        <a:srgbClr val="CECEC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919191"/>
        </a:dk1>
        <a:lt1>
          <a:srgbClr val="FFFFCC"/>
        </a:lt1>
        <a:dk2>
          <a:srgbClr val="003399"/>
        </a:dk2>
        <a:lt2>
          <a:srgbClr val="FF5050"/>
        </a:lt2>
        <a:accent1>
          <a:srgbClr val="618FFD"/>
        </a:accent1>
        <a:accent2>
          <a:srgbClr val="00AE00"/>
        </a:accent2>
        <a:accent3>
          <a:srgbClr val="AAADCA"/>
        </a:accent3>
        <a:accent4>
          <a:srgbClr val="DADAAE"/>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8">
      <a:dk1>
        <a:srgbClr val="919191"/>
      </a:dk1>
      <a:lt1>
        <a:srgbClr val="FFFFCC"/>
      </a:lt1>
      <a:dk2>
        <a:srgbClr val="003399"/>
      </a:dk2>
      <a:lt2>
        <a:srgbClr val="FF5050"/>
      </a:lt2>
      <a:accent1>
        <a:srgbClr val="618FFD"/>
      </a:accent1>
      <a:accent2>
        <a:srgbClr val="00AE00"/>
      </a:accent2>
      <a:accent3>
        <a:srgbClr val="AAADCA"/>
      </a:accent3>
      <a:accent4>
        <a:srgbClr val="DADAAE"/>
      </a:accent4>
      <a:accent5>
        <a:srgbClr val="B7C6FE"/>
      </a:accent5>
      <a:accent6>
        <a:srgbClr val="009D00"/>
      </a:accent6>
      <a:hlink>
        <a:srgbClr val="FC0128"/>
      </a:hlink>
      <a:folHlink>
        <a:srgbClr val="CECEC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919191"/>
        </a:dk1>
        <a:lt1>
          <a:srgbClr val="FFFFCC"/>
        </a:lt1>
        <a:dk2>
          <a:srgbClr val="003399"/>
        </a:dk2>
        <a:lt2>
          <a:srgbClr val="FF5050"/>
        </a:lt2>
        <a:accent1>
          <a:srgbClr val="618FFD"/>
        </a:accent1>
        <a:accent2>
          <a:srgbClr val="00AE00"/>
        </a:accent2>
        <a:accent3>
          <a:srgbClr val="AAADCA"/>
        </a:accent3>
        <a:accent4>
          <a:srgbClr val="DADAAE"/>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9642</TotalTime>
  <Words>881</Words>
  <Application>Microsoft Office PowerPoint</Application>
  <PresentationFormat>On-screen Show (4:3)</PresentationFormat>
  <Paragraphs>122</Paragraphs>
  <Slides>20</Slides>
  <Notes>15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ＭＳ Ｐゴシック</vt:lpstr>
      <vt:lpstr>Arial</vt:lpstr>
      <vt:lpstr>Calibri</vt:lpstr>
      <vt:lpstr>Tahoma</vt:lpstr>
      <vt:lpstr>Times New Roman</vt:lpstr>
      <vt:lpstr>Default Design</vt:lpstr>
      <vt:lpstr>1_Custom Design</vt:lpstr>
      <vt:lpstr>7_blank presentation</vt:lpstr>
      <vt:lpstr>3_blank presentation</vt:lpstr>
      <vt:lpstr>Values Based Safety Culture: A Tool to Reduce Distracted Driving </vt:lpstr>
      <vt:lpstr>The Laws &amp; Policies That Govern My Relationship With My Cellphone</vt:lpstr>
      <vt:lpstr>PowerPoint Presentation</vt:lpstr>
      <vt:lpstr>PowerPoint Presentation</vt:lpstr>
      <vt:lpstr>PowerPoint Presentation</vt:lpstr>
      <vt:lpstr>Pleasure: A Hard Habit to Break</vt:lpstr>
      <vt:lpstr>PowerPoint Presentation</vt:lpstr>
      <vt:lpstr>Values Based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Up / Extra Slides</vt:lpstr>
      <vt:lpstr>Abstract</vt:lpstr>
      <vt:lpstr>PowerPoint Presentation</vt:lpstr>
      <vt:lpstr>PowerPoint Presentation</vt:lpstr>
    </vt:vector>
  </TitlesOfParts>
  <Company>OAO/ODIN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BALKOLR</dc:creator>
  <cp:lastModifiedBy>Watson, Grant M. (LARC-C2)</cp:lastModifiedBy>
  <cp:revision>1002</cp:revision>
  <cp:lastPrinted>2015-10-20T11:57:03Z</cp:lastPrinted>
  <dcterms:created xsi:type="dcterms:W3CDTF">2003-03-27T15:03:38Z</dcterms:created>
  <dcterms:modified xsi:type="dcterms:W3CDTF">2016-09-20T20:58:45Z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7d877605b41b42249677ebcc0f7fac19</vt:lpwstr>
  </property>
</Properties>
</file>