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302" r:id="rId6"/>
    <p:sldId id="372" r:id="rId7"/>
    <p:sldId id="374" r:id="rId8"/>
    <p:sldId id="375" r:id="rId9"/>
    <p:sldId id="336" r:id="rId10"/>
    <p:sldId id="337" r:id="rId11"/>
    <p:sldId id="338" r:id="rId12"/>
    <p:sldId id="339" r:id="rId13"/>
    <p:sldId id="340" r:id="rId14"/>
    <p:sldId id="346" r:id="rId15"/>
    <p:sldId id="397" r:id="rId16"/>
    <p:sldId id="396" r:id="rId17"/>
    <p:sldId id="393" r:id="rId18"/>
    <p:sldId id="395" r:id="rId19"/>
    <p:sldId id="394" r:id="rId20"/>
    <p:sldId id="398" r:id="rId21"/>
    <p:sldId id="266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31E"/>
    <a:srgbClr val="620C0D"/>
    <a:srgbClr val="660000"/>
    <a:srgbClr val="902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25" autoAdjust="0"/>
    <p:restoredTop sz="82226" autoAdjust="0"/>
  </p:normalViewPr>
  <p:slideViewPr>
    <p:cSldViewPr>
      <p:cViewPr varScale="1">
        <p:scale>
          <a:sx n="78" d="100"/>
          <a:sy n="78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078" y="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Overall Secondary Task Engagement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'SPDS_Post_License- Summary'!$B$46</c:f>
              <c:strCache>
                <c:ptCount val="1"/>
                <c:pt idx="0">
                  <c:v>Supervised Practice Driving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'SPDS_Post_License- Summary'!$A$47:$A$49</c:f>
              <c:strCache>
                <c:ptCount val="3"/>
                <c:pt idx="0">
                  <c:v>Overall Distraction</c:v>
                </c:pt>
                <c:pt idx="1">
                  <c:v>Overall Distraction (male)</c:v>
                </c:pt>
                <c:pt idx="2">
                  <c:v>Overall Distraction (female)</c:v>
                </c:pt>
              </c:strCache>
            </c:strRef>
          </c:cat>
          <c:val>
            <c:numRef>
              <c:f>'SPDS_Post_License- Summary'!$B$47:$B$49</c:f>
              <c:numCache>
                <c:formatCode>0.0%</c:formatCode>
                <c:ptCount val="3"/>
                <c:pt idx="0">
                  <c:v>0.419811320754717</c:v>
                </c:pt>
                <c:pt idx="1">
                  <c:v>0.19150943396226416</c:v>
                </c:pt>
                <c:pt idx="2">
                  <c:v>0.22830188679245284</c:v>
                </c:pt>
              </c:numCache>
            </c:numRef>
          </c:val>
        </c:ser>
        <c:ser>
          <c:idx val="1"/>
          <c:order val="1"/>
          <c:tx>
            <c:strRef>
              <c:f>'SPDS_Post_License- Summary'!$C$46</c:f>
              <c:strCache>
                <c:ptCount val="1"/>
                <c:pt idx="0">
                  <c:v>Driver Coach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'SPDS_Post_License- Summary'!$A$47:$A$49</c:f>
              <c:strCache>
                <c:ptCount val="3"/>
                <c:pt idx="0">
                  <c:v>Overall Distraction</c:v>
                </c:pt>
                <c:pt idx="1">
                  <c:v>Overall Distraction (male)</c:v>
                </c:pt>
                <c:pt idx="2">
                  <c:v>Overall Distraction (female)</c:v>
                </c:pt>
              </c:strCache>
            </c:strRef>
          </c:cat>
          <c:val>
            <c:numRef>
              <c:f>'SPDS_Post_License- Summary'!$C$47:$C$49</c:f>
              <c:numCache>
                <c:formatCode>0.0%</c:formatCode>
                <c:ptCount val="3"/>
                <c:pt idx="0">
                  <c:v>0.48626373626373626</c:v>
                </c:pt>
                <c:pt idx="1">
                  <c:v>0.23076923076923078</c:v>
                </c:pt>
                <c:pt idx="2">
                  <c:v>0.25549450549450547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639936"/>
        <c:axId val="239640496"/>
      </c:barChart>
      <c:catAx>
        <c:axId val="23963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640496"/>
        <c:crosses val="autoZero"/>
        <c:auto val="1"/>
        <c:lblAlgn val="ctr"/>
        <c:lblOffset val="100"/>
        <c:noMultiLvlLbl val="0"/>
      </c:catAx>
      <c:valAx>
        <c:axId val="23964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63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Supervised Practice Driving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'SPDS_Post_License- Summary'!$A$57:$A$63</c:f>
              <c:strCache>
                <c:ptCount val="7"/>
                <c:pt idx="0">
                  <c:v>Talking/singing</c:v>
                </c:pt>
                <c:pt idx="1">
                  <c:v>External distraction</c:v>
                </c:pt>
                <c:pt idx="2">
                  <c:v>Interact with passenger</c:v>
                </c:pt>
                <c:pt idx="3">
                  <c:v>Reaching</c:v>
                </c:pt>
                <c:pt idx="4">
                  <c:v>Drinking</c:v>
                </c:pt>
                <c:pt idx="5">
                  <c:v>Eating</c:v>
                </c:pt>
                <c:pt idx="6">
                  <c:v>Operate in-vehicle devices</c:v>
                </c:pt>
              </c:strCache>
            </c:strRef>
          </c:cat>
          <c:val>
            <c:numRef>
              <c:f>'SPDS_Post_License- Summary'!$B$57:$B$63</c:f>
              <c:numCache>
                <c:formatCode>0.0%</c:formatCode>
                <c:ptCount val="7"/>
                <c:pt idx="0">
                  <c:v>0.2</c:v>
                </c:pt>
                <c:pt idx="1">
                  <c:v>0.12358490566037736</c:v>
                </c:pt>
                <c:pt idx="2">
                  <c:v>0.21132075471698114</c:v>
                </c:pt>
                <c:pt idx="3">
                  <c:v>6.6037735849056606E-3</c:v>
                </c:pt>
                <c:pt idx="4">
                  <c:v>7.5471698113207548E-3</c:v>
                </c:pt>
                <c:pt idx="5">
                  <c:v>1.4150943396226415E-2</c:v>
                </c:pt>
                <c:pt idx="6">
                  <c:v>5.849056603773585E-2</c:v>
                </c:pt>
              </c:numCache>
            </c:numRef>
          </c:val>
        </c:ser>
        <c:ser>
          <c:idx val="1"/>
          <c:order val="1"/>
          <c:tx>
            <c:v>Driver Coach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'SPDS_Post_License- Summary'!$A$57:$A$63</c:f>
              <c:strCache>
                <c:ptCount val="7"/>
                <c:pt idx="0">
                  <c:v>Talking/singing</c:v>
                </c:pt>
                <c:pt idx="1">
                  <c:v>External distraction</c:v>
                </c:pt>
                <c:pt idx="2">
                  <c:v>Interact with passenger</c:v>
                </c:pt>
                <c:pt idx="3">
                  <c:v>Reaching</c:v>
                </c:pt>
                <c:pt idx="4">
                  <c:v>Drinking</c:v>
                </c:pt>
                <c:pt idx="5">
                  <c:v>Eating</c:v>
                </c:pt>
                <c:pt idx="6">
                  <c:v>Operate in-vehicle devices</c:v>
                </c:pt>
              </c:strCache>
            </c:strRef>
          </c:cat>
          <c:val>
            <c:numRef>
              <c:f>'SPDS_Post_License- Summary'!$C$57:$C$63</c:f>
              <c:numCache>
                <c:formatCode>0.00%</c:formatCode>
                <c:ptCount val="7"/>
                <c:pt idx="0" formatCode="0.0%">
                  <c:v>0.17032967032967034</c:v>
                </c:pt>
                <c:pt idx="1">
                  <c:v>7.9670329670329665E-2</c:v>
                </c:pt>
                <c:pt idx="2" formatCode="0.0%">
                  <c:v>0.2445054945054945</c:v>
                </c:pt>
                <c:pt idx="3" formatCode="0.0%">
                  <c:v>2.7472527472527475E-3</c:v>
                </c:pt>
                <c:pt idx="4" formatCode="0.0%">
                  <c:v>5.4945054945054949E-3</c:v>
                </c:pt>
                <c:pt idx="5" formatCode="0.0%">
                  <c:v>1.6483516483516484E-2</c:v>
                </c:pt>
                <c:pt idx="6" formatCode="0.0%">
                  <c:v>2.4725274725274724E-2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643296"/>
        <c:axId val="239643856"/>
      </c:barChart>
      <c:catAx>
        <c:axId val="23964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643856"/>
        <c:crosses val="autoZero"/>
        <c:auto val="1"/>
        <c:lblAlgn val="ctr"/>
        <c:lblOffset val="100"/>
        <c:noMultiLvlLbl val="0"/>
      </c:catAx>
      <c:valAx>
        <c:axId val="239643856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64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067585301837268E-2"/>
          <c:y val="2.05519913378461E-2"/>
          <c:w val="0.92270164546739353"/>
          <c:h val="0.78644196135913325"/>
        </c:manualLayout>
      </c:layout>
      <c:barChart>
        <c:barDir val="col"/>
        <c:grouping val="clustered"/>
        <c:varyColors val="0"/>
        <c:ser>
          <c:idx val="0"/>
          <c:order val="0"/>
          <c:tx>
            <c:v>Supervised Practice Driving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'SPDS_Post_License- Summary'!$A$50:$A$56</c:f>
              <c:strCache>
                <c:ptCount val="7"/>
                <c:pt idx="0">
                  <c:v>Overall cell use</c:v>
                </c:pt>
                <c:pt idx="1">
                  <c:v>Cell visual-manual</c:v>
                </c:pt>
                <c:pt idx="2">
                  <c:v>Cell talking</c:v>
                </c:pt>
                <c:pt idx="3">
                  <c:v>Cell texting</c:v>
                </c:pt>
                <c:pt idx="4">
                  <c:v>Cell hand held dialing</c:v>
                </c:pt>
                <c:pt idx="5">
                  <c:v>Cell Phone Browsing</c:v>
                </c:pt>
                <c:pt idx="6">
                  <c:v>Cell reaching</c:v>
                </c:pt>
              </c:strCache>
            </c:strRef>
          </c:cat>
          <c:val>
            <c:numRef>
              <c:f>'SPDS_Post_License- Summary'!$B$50:$B$56</c:f>
              <c:numCache>
                <c:formatCode>0.0%</c:formatCode>
                <c:ptCount val="7"/>
                <c:pt idx="0">
                  <c:v>6.3207547169811321E-2</c:v>
                </c:pt>
                <c:pt idx="1">
                  <c:v>5.849056603773585E-2</c:v>
                </c:pt>
                <c:pt idx="2">
                  <c:v>4.7169811320754715E-3</c:v>
                </c:pt>
                <c:pt idx="3">
                  <c:v>6.6037735849056606E-3</c:v>
                </c:pt>
                <c:pt idx="4">
                  <c:v>1.8867924528301887E-3</c:v>
                </c:pt>
                <c:pt idx="5">
                  <c:v>1.6981132075471698E-2</c:v>
                </c:pt>
                <c:pt idx="6">
                  <c:v>1.2264150943396227E-2</c:v>
                </c:pt>
              </c:numCache>
            </c:numRef>
          </c:val>
        </c:ser>
        <c:ser>
          <c:idx val="1"/>
          <c:order val="1"/>
          <c:tx>
            <c:v>Driver Coach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'SPDS_Post_License- Summary'!$A$50:$A$56</c:f>
              <c:strCache>
                <c:ptCount val="7"/>
                <c:pt idx="0">
                  <c:v>Overall cell use</c:v>
                </c:pt>
                <c:pt idx="1">
                  <c:v>Cell visual-manual</c:v>
                </c:pt>
                <c:pt idx="2">
                  <c:v>Cell talking</c:v>
                </c:pt>
                <c:pt idx="3">
                  <c:v>Cell texting</c:v>
                </c:pt>
                <c:pt idx="4">
                  <c:v>Cell hand held dialing</c:v>
                </c:pt>
                <c:pt idx="5">
                  <c:v>Cell Phone Browsing</c:v>
                </c:pt>
                <c:pt idx="6">
                  <c:v>Cell reaching</c:v>
                </c:pt>
              </c:strCache>
            </c:strRef>
          </c:cat>
          <c:val>
            <c:numRef>
              <c:f>'SPDS_Post_License- Summary'!$C$50:$C$56</c:f>
              <c:numCache>
                <c:formatCode>0.0%</c:formatCode>
                <c:ptCount val="7"/>
                <c:pt idx="0">
                  <c:v>4.4270833333333336E-2</c:v>
                </c:pt>
                <c:pt idx="1">
                  <c:v>4.3956043956043959E-2</c:v>
                </c:pt>
                <c:pt idx="2">
                  <c:v>2.6041666666666665E-3</c:v>
                </c:pt>
                <c:pt idx="3">
                  <c:v>7.8125E-3</c:v>
                </c:pt>
                <c:pt idx="5">
                  <c:v>1.6483516483516484E-2</c:v>
                </c:pt>
                <c:pt idx="6">
                  <c:v>1.098901098901099E-2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646656"/>
        <c:axId val="239647216"/>
      </c:barChart>
      <c:catAx>
        <c:axId val="23964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647216"/>
        <c:crosses val="autoZero"/>
        <c:auto val="1"/>
        <c:lblAlgn val="ctr"/>
        <c:lblOffset val="100"/>
        <c:noMultiLvlLbl val="0"/>
      </c:catAx>
      <c:valAx>
        <c:axId val="239647216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9646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87767514637597"/>
          <c:y val="6.8755404638966428E-2"/>
          <c:w val="0.60584708762366257"/>
          <c:h val="9.3078084603316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C3626-A607-443D-8A32-DDAA76D9CFED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D947C-DA4D-4DB1-836D-A2C72E3C2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82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33642-FD44-4D7E-984C-4D15060EA0F4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E38D7-361E-4E21-A86D-EBDA8A4B9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0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28D56-8BA0-4848-9985-D2970A0117E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1129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going to talk about two</a:t>
            </a:r>
            <a:r>
              <a:rPr lang="en-US" baseline="0" dirty="0" smtClean="0"/>
              <a:t> teen naturalistic driving studies…naturalistic driving studies are when we instrument someone’s vehicle with highly capable data acquisition systems…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E38D7-361E-4E21-A86D-EBDA8A4B98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0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E2242-6BB7-49EB-842E-6DAC70DFBF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7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19150"/>
            <a:ext cx="6934200" cy="1102519"/>
          </a:xfrm>
        </p:spPr>
        <p:txBody>
          <a:bodyPr/>
          <a:lstStyle>
            <a:lvl1pPr algn="r">
              <a:defRPr b="1" spc="-150">
                <a:solidFill>
                  <a:srgbClr val="660000"/>
                </a:solidFill>
                <a:latin typeface="Myriad Pro" panose="020B0503030403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50244"/>
            <a:ext cx="6934200" cy="131445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94FC-1E71-477C-AE75-48D7058EFEC2}" type="datetime1">
              <a:rPr lang="en-US" smtClean="0"/>
              <a:t>10/11/2017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3448050"/>
            <a:ext cx="5486400" cy="425054"/>
          </a:xfrm>
        </p:spPr>
        <p:txBody>
          <a:bodyPr anchor="b"/>
          <a:lstStyle>
            <a:lvl1pPr algn="l">
              <a:defRPr lang="en-US" sz="2400" b="1" kern="1200" spc="-150" dirty="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62200" y="307181"/>
            <a:ext cx="5486400" cy="3086100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62200" y="38731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022F-486C-4B0B-BDB9-5D56E42F86A2}" type="datetime1">
              <a:rPr lang="en-US" smtClean="0"/>
              <a:t>10/11/2017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0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kern="1200" spc="-15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5748A-DFF1-457B-B624-D12E6786B840}" type="datetime1">
              <a:rPr lang="en-US" smtClean="0"/>
              <a:t>10/11/2017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06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>
            <a:lvl1pPr>
              <a:defRPr lang="en-US" sz="4400" b="1" kern="1200" spc="-15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05979"/>
            <a:ext cx="4876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03BBE-6026-4EDB-A9A1-0C9941F6D984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5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6652" y="3790950"/>
            <a:ext cx="5486400" cy="425054"/>
          </a:xfrm>
        </p:spPr>
        <p:txBody>
          <a:bodyPr anchor="b"/>
          <a:lstStyle>
            <a:lvl1pPr algn="ctr">
              <a:defRPr lang="en-US" sz="4400" b="1" kern="1200" spc="-150" dirty="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5486400" cy="3086100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43000" y="4680702"/>
            <a:ext cx="2743200" cy="375047"/>
          </a:xfrm>
        </p:spPr>
        <p:txBody>
          <a:bodyPr/>
          <a:lstStyle>
            <a:lvl1pPr marL="0" indent="0" algn="l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57150"/>
            <a:ext cx="990600" cy="273844"/>
          </a:xfrm>
        </p:spPr>
        <p:txBody>
          <a:bodyPr/>
          <a:lstStyle/>
          <a:p>
            <a:fld id="{D6E9EF00-25FA-4AB2-84AF-ECCD7E1707F8}" type="datetime1">
              <a:rPr lang="en-US" smtClean="0"/>
              <a:t>10/11/2017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571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havioral Fact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6298-18E5-4B6D-AD3B-2149BB58FEB2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44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 Risk Tee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6298-18E5-4B6D-AD3B-2149BB58FEB2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051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ing and Outreac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6298-18E5-4B6D-AD3B-2149BB58FEB2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35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What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6298-18E5-4B6D-AD3B-2149BB58FEB2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76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kern="1200" spc="-150" dirty="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2537-A05D-4C02-9299-BFCF93C29579}" type="datetime1">
              <a:rPr lang="en-US" smtClean="0"/>
              <a:t>10/11/2017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6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kern="1200" spc="-150" dirty="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19E4D-F845-4E20-88C5-982234AE153D}" type="datetime1">
              <a:rPr lang="en-US" smtClean="0"/>
              <a:t>10/11/2017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305176"/>
            <a:ext cx="6934201" cy="1082093"/>
          </a:xfrm>
        </p:spPr>
        <p:txBody>
          <a:bodyPr anchor="t"/>
          <a:lstStyle>
            <a:lvl1pPr algn="l">
              <a:defRPr lang="en-US" sz="4400" b="1" kern="1200" spc="-150" dirty="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200" y="2180035"/>
            <a:ext cx="6934201" cy="119181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E8646-32AC-41B3-9C77-A3B51A6C41CE}" type="datetime1">
              <a:rPr lang="en-US" smtClean="0"/>
              <a:t>10/11/2017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kern="1200" spc="-15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200150"/>
            <a:ext cx="38100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200151"/>
            <a:ext cx="39624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B12D-4D3B-4D7C-BB84-F9D296782C8D}" type="datetime1">
              <a:rPr lang="en-US" smtClean="0"/>
              <a:t>10/11/2017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2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kern="1200" spc="-15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151335"/>
            <a:ext cx="38862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1631156"/>
            <a:ext cx="38862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1" y="1151335"/>
            <a:ext cx="39624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1" y="1631156"/>
            <a:ext cx="39624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3B1A5-5BF1-4EB8-BE5F-E04812C83EBC}" type="datetime1">
              <a:rPr lang="en-US" smtClean="0"/>
              <a:t>10/11/2017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5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400" b="1" kern="1200" spc="-150" smtClean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A8850-9BE6-4CDA-9FF7-A9F0E09AB6B1}" type="datetime1">
              <a:rPr lang="en-US" smtClean="0"/>
              <a:t>10/11/2017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1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6587C-1D69-4FBE-8B2B-094328E0BFDA}" type="datetime1">
              <a:rPr lang="en-US" smtClean="0"/>
              <a:t>10/11/2017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4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799" y="214312"/>
            <a:ext cx="3352801" cy="871538"/>
          </a:xfrm>
        </p:spPr>
        <p:txBody>
          <a:bodyPr anchor="b">
            <a:noAutofit/>
          </a:bodyPr>
          <a:lstStyle>
            <a:lvl1pPr algn="l">
              <a:defRPr lang="en-US" sz="2400" b="1" kern="1200" spc="-150" dirty="0">
                <a:solidFill>
                  <a:srgbClr val="660000"/>
                </a:solidFill>
                <a:latin typeface="Myriad Pro" panose="020B0503030403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04788"/>
            <a:ext cx="44196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799" y="1085851"/>
            <a:ext cx="3352801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F8F1-176B-4DAC-8F76-5FA232D486C5}" type="datetime1">
              <a:rPr lang="en-US" smtClean="0"/>
              <a:t>10/11/2017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7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205979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2001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097" y="11906"/>
            <a:ext cx="9906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4A6298-18E5-4B6D-AD3B-2149BB58FEB2}" type="datetime1">
              <a:rPr lang="en-US" smtClean="0"/>
              <a:t>10/11/2017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47815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1204FC-983C-4B3E-8159-068F0593A1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7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  <p:sldLayoutId id="2147483664" r:id="rId16"/>
    <p:sldLayoutId id="2147483665" r:id="rId1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•"/>
        <a:defRPr lang="en-US" sz="3200" kern="1200" dirty="0" smtClean="0">
          <a:solidFill>
            <a:schemeClr val="tx1">
              <a:tint val="7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–"/>
        <a:defRPr lang="en-US" sz="2400" kern="1200" dirty="0" smtClean="0">
          <a:solidFill>
            <a:schemeClr val="tx1">
              <a:tint val="7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>
              <a:tint val="7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–"/>
        <a:defRPr lang="en-US" sz="2400" kern="1200" dirty="0" smtClean="0">
          <a:solidFill>
            <a:schemeClr val="tx1">
              <a:tint val="7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60000"/>
        </a:buClr>
        <a:buFont typeface="Arial" panose="020B0604020202020204" pitchFamily="34" charset="0"/>
        <a:buChar char="»"/>
        <a:defRPr lang="en-US" sz="2400" kern="1200" dirty="0">
          <a:solidFill>
            <a:schemeClr val="tx1">
              <a:tint val="75000"/>
            </a:schemeClr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3950"/>
            <a:ext cx="6934200" cy="1102519"/>
          </a:xfrm>
        </p:spPr>
        <p:txBody>
          <a:bodyPr>
            <a:noAutofit/>
          </a:bodyPr>
          <a:lstStyle/>
          <a:p>
            <a:r>
              <a:rPr lang="en-US" sz="3200" dirty="0"/>
              <a:t>Can monitoring and feedback also improve secondary task engagement in novice teen drivers? </a:t>
            </a:r>
            <a:br>
              <a:rPr lang="en-US" sz="3200" dirty="0"/>
            </a:br>
            <a:r>
              <a:rPr lang="en-US" sz="3200" dirty="0" smtClean="0"/>
              <a:t>An </a:t>
            </a:r>
            <a:r>
              <a:rPr lang="en-US" sz="3200" dirty="0"/>
              <a:t>Analysis From </a:t>
            </a:r>
            <a:r>
              <a:rPr lang="en-US" sz="3200" dirty="0" smtClean="0"/>
              <a:t>Two Teen Driving Naturalistic Driving Studies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05150"/>
            <a:ext cx="6934200" cy="13144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Charlie Klauer, Ph.D.</a:t>
            </a:r>
          </a:p>
          <a:p>
            <a:r>
              <a:rPr lang="en-US" dirty="0" smtClean="0"/>
              <a:t>Lead, Teen Risk and Injury Prevention Group</a:t>
            </a:r>
          </a:p>
          <a:p>
            <a:r>
              <a:rPr lang="en-US" dirty="0" smtClean="0"/>
              <a:t>Center for Vulnerable Road User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04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1219" y="57150"/>
            <a:ext cx="5624513" cy="7429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Epoch Process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23925"/>
            <a:ext cx="5457825" cy="314325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Infrastructure has been developed to support rapid post-hoc feedback for studies using on-board monitoring</a:t>
            </a:r>
            <a:r>
              <a:rPr lang="en-US" dirty="0" smtClean="0">
                <a:latin typeface="Myriad Pro" panose="020B0503030403020204"/>
              </a:rPr>
              <a:t>.</a:t>
            </a:r>
          </a:p>
          <a:p>
            <a:endParaRPr lang="en-US" dirty="0">
              <a:latin typeface="Myriad Pro" panose="020B0503030403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03331" y="4729162"/>
            <a:ext cx="342900" cy="357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E2AB57C-8A26-4248-8CC3-6A2D98C606DF}" type="slidenum">
              <a:rPr lang="en-US" smtClean="0">
                <a:solidFill>
                  <a:srgbClr val="DEDEDE">
                    <a:shade val="50000"/>
                    <a:satMod val="200000"/>
                  </a:srgbClr>
                </a:solidFill>
              </a:rPr>
              <a:pPr>
                <a:defRPr/>
              </a:pPr>
              <a:t>10</a:t>
            </a:fld>
            <a:endParaRPr lang="en-US">
              <a:solidFill>
                <a:srgbClr val="DEDEDE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62150"/>
            <a:ext cx="3352801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Driver Coach Feedback Website</a:t>
            </a:r>
            <a:endParaRPr lang="en-US" dirty="0"/>
          </a:p>
        </p:txBody>
      </p:sp>
      <p:pic>
        <p:nvPicPr>
          <p:cNvPr id="4" name="Website_Pan_HD.wm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7844" y="1200150"/>
            <a:ext cx="5892404" cy="3314700"/>
          </a:xfrm>
        </p:spPr>
      </p:pic>
    </p:spTree>
    <p:extLst>
      <p:ext uri="{BB962C8B-B14F-4D97-AF65-F5344CB8AC3E}">
        <p14:creationId xmlns:p14="http://schemas.microsoft.com/office/powerpoint/2010/main" val="13133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Results from Driver Coach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Crash/near-crash rates were lower for teens who received feedback than teens who did not receive feedback BUT:</a:t>
            </a:r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Only for teens whose parents logged into website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40% of all parents in DCS did not log into website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2537-A05D-4C02-9299-BFCF93C29579}" type="datetime1">
              <a:rPr lang="en-US" smtClean="0"/>
              <a:t>10/11/2017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8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Does real-time/post hoc feedback on KRD events subsequently reduce secondary task engagement?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are the trends in secondary task engagement for young drivers over time?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2537-A05D-4C02-9299-BFCF93C29579}" type="datetime1">
              <a:rPr lang="en-US" smtClean="0"/>
              <a:t>10/11/2017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 Secondary Task Engagement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2537-A05D-4C02-9299-BFCF93C29579}" type="datetime1">
              <a:rPr lang="en-US" smtClean="0"/>
              <a:t>10/11/2017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291111"/>
              </p:ext>
            </p:extLst>
          </p:nvPr>
        </p:nvGraphicFramePr>
        <p:xfrm>
          <a:off x="685800" y="1063229"/>
          <a:ext cx="8077200" cy="3718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043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Tasks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2537-A05D-4C02-9299-BFCF93C29579}" type="datetime1">
              <a:rPr lang="en-US" smtClean="0"/>
              <a:t>10/11/2017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14088"/>
              </p:ext>
            </p:extLst>
          </p:nvPr>
        </p:nvGraphicFramePr>
        <p:xfrm>
          <a:off x="537168" y="895350"/>
          <a:ext cx="8225832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068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Cell Phone Use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2537-A05D-4C02-9299-BFCF93C29579}" type="datetime1">
              <a:rPr lang="en-US" smtClean="0"/>
              <a:t>10/11/2017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739548"/>
              </p:ext>
            </p:extLst>
          </p:nvPr>
        </p:nvGraphicFramePr>
        <p:xfrm>
          <a:off x="487688" y="1048137"/>
          <a:ext cx="79248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94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79248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Real time and post hoc feedback has little impact on teen’s engagement in secondary task.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However, there is evidence to suggest that teens are more judicious about WHEN to engage with feedback present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Time trends in engagement are toward more dangerous engagement in wireless device use (visual-manual tasks)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There are many dangerous distractions apart from wireless devices…we need to communicate </a:t>
            </a:r>
            <a:r>
              <a:rPr lang="en-US" b="1" dirty="0" smtClean="0">
                <a:solidFill>
                  <a:schemeClr val="tx1"/>
                </a:solidFill>
              </a:rPr>
              <a:t>eyes on the forward roadway.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72537-A05D-4C02-9299-BFCF93C29579}" type="datetime1">
              <a:rPr lang="en-US" smtClean="0"/>
              <a:t>10/11/2017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204FC-983C-4B3E-8159-068F0593A1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0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66800" y="-622"/>
            <a:ext cx="69342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Any Questions or Comments???</a:t>
            </a:r>
            <a:endParaRPr lang="en-US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066800" y="1607621"/>
            <a:ext cx="6934200" cy="26789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346B-A278-4D22-A585-3F3FA4B4665A}" type="datetime1">
              <a:rPr lang="en-US" smtClean="0"/>
              <a:t>10/11/2017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0" y="4781550"/>
            <a:ext cx="2133600" cy="274638"/>
          </a:xfrm>
        </p:spPr>
        <p:txBody>
          <a:bodyPr/>
          <a:lstStyle/>
          <a:p>
            <a:fld id="{4C1204FC-983C-4B3E-8159-068F0593A1E9}" type="slidenum">
              <a:rPr lang="en-US" smtClean="0"/>
              <a:t>18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71550"/>
            <a:ext cx="57150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3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205978"/>
            <a:ext cx="6172200" cy="6512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Why Study Teen Driving?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0987" y="899555"/>
            <a:ext cx="5824848" cy="3951515"/>
          </a:xfrm>
        </p:spPr>
        <p:txBody>
          <a:bodyPr/>
          <a:lstStyle/>
          <a:p>
            <a:pPr marL="61913" indent="0">
              <a:lnSpc>
                <a:spcPct val="90000"/>
              </a:lnSpc>
              <a:buNone/>
            </a:pPr>
            <a:endParaRPr lang="en-US" sz="2100" dirty="0"/>
          </a:p>
          <a:p>
            <a:pPr eaLnBrk="1" hangingPunct="1">
              <a:lnSpc>
                <a:spcPct val="90000"/>
              </a:lnSpc>
            </a:pPr>
            <a:endParaRPr lang="en-US" sz="2100" dirty="0"/>
          </a:p>
          <a:p>
            <a:pPr eaLnBrk="1" hangingPunct="1">
              <a:lnSpc>
                <a:spcPct val="90000"/>
              </a:lnSpc>
            </a:pPr>
            <a:endParaRPr lang="en-US" sz="2100" dirty="0"/>
          </a:p>
        </p:txBody>
      </p:sp>
      <p:sp>
        <p:nvSpPr>
          <p:cNvPr id="2" name="TextBox 1"/>
          <p:cNvSpPr txBox="1"/>
          <p:nvPr/>
        </p:nvSpPr>
        <p:spPr>
          <a:xfrm>
            <a:off x="2362200" y="4250906"/>
            <a:ext cx="46578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Driver </a:t>
            </a:r>
            <a:r>
              <a:rPr lang="en-US" sz="1350" dirty="0" smtClean="0"/>
              <a:t>in Police-Reported Crashes per 100 million miles driven </a:t>
            </a:r>
            <a:endParaRPr lang="en-US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4883233"/>
            <a:ext cx="17684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  </a:t>
            </a:r>
            <a:r>
              <a:rPr lang="en-US" sz="1050" dirty="0"/>
              <a:t>Cited from </a:t>
            </a:r>
            <a:r>
              <a:rPr lang="en-US" sz="1050" dirty="0" smtClean="0"/>
              <a:t>AAA-FTS, 2012</a:t>
            </a: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899555"/>
            <a:ext cx="4762500" cy="324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520"/>
            <a:ext cx="7924800" cy="857250"/>
          </a:xfrm>
          <a:noFill/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000" dirty="0" smtClean="0"/>
              <a:t>Study 1: SPDS </a:t>
            </a:r>
            <a:r>
              <a:rPr lang="en-US" sz="3000" dirty="0"/>
              <a:t>Study </a:t>
            </a:r>
            <a:r>
              <a:rPr lang="en-US" sz="3000" dirty="0" smtClean="0"/>
              <a:t>Design (2010-2013)</a:t>
            </a:r>
            <a:endParaRPr lang="en-US" sz="3000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112322" y="742950"/>
            <a:ext cx="6858990" cy="32004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90 teens from four counties in Virginia were recruited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41 males, 49 females</a:t>
            </a:r>
          </a:p>
          <a:p>
            <a:pPr eaLnBrk="1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Collected continuous video and driver performance data</a:t>
            </a:r>
          </a:p>
          <a:p>
            <a:pPr eaLnBrk="1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Collected survey/questionnaire data at 5 time points throughout the duration of the study.</a:t>
            </a:r>
          </a:p>
          <a:p>
            <a:pPr eaLnBrk="1" hangingPunct="1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Data were collected from 15 months up to 22 months (9 months of learner’s permit plus up to 12 months)</a:t>
            </a:r>
          </a:p>
          <a:p>
            <a:pPr eaLnBrk="1" hangingPunct="1"/>
            <a:endParaRPr lang="en-US" sz="2400" dirty="0"/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84FC4E-0721-4BDD-B078-D2FF671B2E66}" type="slidenum">
              <a:rPr lang="en-US">
                <a:solidFill>
                  <a:srgbClr val="DEDEDE">
                    <a:shade val="50000"/>
                    <a:satMod val="200000"/>
                  </a:srgbClr>
                </a:solidFill>
              </a:rPr>
              <a:pPr>
                <a:defRPr/>
              </a:pPr>
              <a:t>3</a:t>
            </a:fld>
            <a:endParaRPr lang="en-US">
              <a:solidFill>
                <a:srgbClr val="DEDEDE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294967295"/>
          </p:nvPr>
        </p:nvSpPr>
        <p:spPr>
          <a:xfrm>
            <a:off x="5429250" y="4729162"/>
            <a:ext cx="2171700" cy="3571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VTTI  |  Transportation safety is our #1 priority</a:t>
            </a:r>
          </a:p>
        </p:txBody>
      </p:sp>
    </p:spTree>
    <p:extLst>
      <p:ext uri="{BB962C8B-B14F-4D97-AF65-F5344CB8AC3E}">
        <p14:creationId xmlns:p14="http://schemas.microsoft.com/office/powerpoint/2010/main" val="23136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3"/>
          <p:cNvPicPr>
            <a:picLocks noChangeAspect="1" noChangeArrowheads="1"/>
          </p:cNvPicPr>
          <p:nvPr/>
        </p:nvPicPr>
        <p:blipFill>
          <a:blip r:embed="rId2" cstate="print"/>
          <a:srcRect l="8791" t="8943" r="16435" b="4356"/>
          <a:stretch>
            <a:fillRect/>
          </a:stretch>
        </p:blipFill>
        <p:spPr bwMode="auto">
          <a:xfrm>
            <a:off x="2164782" y="650157"/>
            <a:ext cx="228481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Straight Arrow Connector 46"/>
          <p:cNvCxnSpPr/>
          <p:nvPr/>
        </p:nvCxnSpPr>
        <p:spPr>
          <a:xfrm rot="5400000">
            <a:off x="3225667" y="1469056"/>
            <a:ext cx="1465447" cy="79408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 cstate="print"/>
          <a:srcRect t="28535" b="19708"/>
          <a:stretch>
            <a:fillRect/>
          </a:stretch>
        </p:blipFill>
        <p:spPr bwMode="auto">
          <a:xfrm>
            <a:off x="4564857" y="632222"/>
            <a:ext cx="3299222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1143001" y="-147660"/>
            <a:ext cx="184731" cy="30008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100638" y="842963"/>
            <a:ext cx="2797969" cy="371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79822" lvl="1" indent="-177404" eaLnBrk="0" fontAlgn="base" hangingPunct="0">
              <a:spcBef>
                <a:spcPts val="413"/>
              </a:spcBef>
              <a:spcAft>
                <a:spcPct val="0"/>
              </a:spcAft>
              <a:buClr>
                <a:srgbClr val="934B21"/>
              </a:buClr>
              <a:buSzPct val="90000"/>
              <a:buFont typeface="Arial" charset="0"/>
              <a:buChar char="•"/>
              <a:defRPr/>
            </a:pP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894285" y="1"/>
            <a:ext cx="6106715" cy="6512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25" dirty="0">
                <a:solidFill>
                  <a:srgbClr val="8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DAS Photos</a:t>
            </a:r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4" cstate="print"/>
          <a:srcRect t="35585" r="23212"/>
          <a:stretch>
            <a:fillRect/>
          </a:stretch>
        </p:blipFill>
        <p:spPr bwMode="auto">
          <a:xfrm>
            <a:off x="2152650" y="3068242"/>
            <a:ext cx="2790825" cy="175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5"/>
          <p:cNvPicPr>
            <a:picLocks noChangeAspect="1" noChangeArrowheads="1"/>
          </p:cNvPicPr>
          <p:nvPr/>
        </p:nvPicPr>
        <p:blipFill>
          <a:blip r:embed="rId5" cstate="print"/>
          <a:srcRect l="49976" t="53461" r="18623" b="19591"/>
          <a:stretch>
            <a:fillRect/>
          </a:stretch>
        </p:blipFill>
        <p:spPr bwMode="auto">
          <a:xfrm>
            <a:off x="5051823" y="2484835"/>
            <a:ext cx="2750344" cy="176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4906566" y="2037160"/>
            <a:ext cx="942975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Main Unit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4413184" y="1956337"/>
            <a:ext cx="493382" cy="334739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</p:cNvCxnSpPr>
          <p:nvPr/>
        </p:nvCxnSpPr>
        <p:spPr>
          <a:xfrm flipV="1">
            <a:off x="5849541" y="1819177"/>
            <a:ext cx="144592" cy="471899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6138863" y="1999060"/>
            <a:ext cx="1256110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Front Radar Assembly</a:t>
            </a: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3908822" y="2714625"/>
            <a:ext cx="942975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Head Unit</a:t>
            </a:r>
          </a:p>
        </p:txBody>
      </p:sp>
      <p:cxnSp>
        <p:nvCxnSpPr>
          <p:cNvPr id="29" name="Straight Arrow Connector 28"/>
          <p:cNvCxnSpPr>
            <a:stCxn id="27" idx="2"/>
          </p:cNvCxnSpPr>
          <p:nvPr/>
        </p:nvCxnSpPr>
        <p:spPr>
          <a:xfrm flipH="1">
            <a:off x="6513910" y="2506891"/>
            <a:ext cx="253008" cy="316082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8" idx="2"/>
          </p:cNvCxnSpPr>
          <p:nvPr/>
        </p:nvCxnSpPr>
        <p:spPr>
          <a:xfrm flipH="1">
            <a:off x="4333876" y="3222456"/>
            <a:ext cx="46434" cy="18426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409749" y="1191129"/>
            <a:ext cx="1075626" cy="68579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705726" y="1147814"/>
            <a:ext cx="5148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FFF00"/>
                </a:solidFill>
                <a:latin typeface="Arial" charset="0"/>
              </a:rPr>
              <a:t>9.5’’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2471286" y="1270536"/>
            <a:ext cx="1256097" cy="440356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18740" y="1247674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FFF00"/>
                </a:solidFill>
                <a:latin typeface="Arial" charset="0"/>
              </a:rPr>
              <a:t>6.25’’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16200000" flipV="1">
            <a:off x="3301466" y="2021306"/>
            <a:ext cx="505326" cy="72189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995879" y="1910614"/>
            <a:ext cx="6110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FFF00"/>
                </a:solidFill>
                <a:latin typeface="Arial" charset="0"/>
              </a:rPr>
              <a:t>2.75’’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47699" y="1867301"/>
            <a:ext cx="601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dirty="0">
                <a:solidFill>
                  <a:srgbClr val="FFFF00"/>
                </a:solidFill>
                <a:latin typeface="Arial" charset="0"/>
              </a:rPr>
              <a:t>11.5’’</a:t>
            </a:r>
          </a:p>
        </p:txBody>
      </p:sp>
      <p:sp>
        <p:nvSpPr>
          <p:cNvPr id="55" name="Date Placeholder 3"/>
          <p:cNvSpPr txBox="1">
            <a:spLocks/>
          </p:cNvSpPr>
          <p:nvPr/>
        </p:nvSpPr>
        <p:spPr bwMode="auto">
          <a:xfrm>
            <a:off x="1965723" y="4683919"/>
            <a:ext cx="1120378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900" dirty="0">
                <a:solidFill>
                  <a:srgbClr val="DEDEDE">
                    <a:shade val="50000"/>
                    <a:satMod val="200000"/>
                  </a:srgbClr>
                </a:solidFill>
              </a:rPr>
              <a:t>January 11, 2010</a:t>
            </a:r>
          </a:p>
        </p:txBody>
      </p:sp>
      <p:sp>
        <p:nvSpPr>
          <p:cNvPr id="56" name="Slide Number Placeholder 4"/>
          <p:cNvSpPr txBox="1">
            <a:spLocks/>
          </p:cNvSpPr>
          <p:nvPr/>
        </p:nvSpPr>
        <p:spPr>
          <a:xfrm>
            <a:off x="7213998" y="4683919"/>
            <a:ext cx="444103" cy="357188"/>
          </a:xfrm>
          <a:prstGeom prst="rect">
            <a:avLst/>
          </a:prstGeom>
        </p:spPr>
        <p:txBody>
          <a:bodyPr anchor="b"/>
          <a:lstStyle/>
          <a:p>
            <a:pPr algn="r">
              <a:defRPr/>
            </a:pPr>
            <a:fld id="{D20588C6-4A16-47D3-8BCB-F8DF6CBE1F81}" type="slidenum">
              <a:rPr lang="en-US" sz="900">
                <a:solidFill>
                  <a:prstClr val="black"/>
                </a:solidFill>
              </a:rPr>
              <a:pPr algn="r">
                <a:defRPr/>
              </a:pPr>
              <a:t>4</a:t>
            </a:fld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59CB7-0795-41E0-862F-D852C1CB05B6}" type="slidenum">
              <a:rPr lang="en-US" smtClean="0">
                <a:solidFill>
                  <a:srgbClr val="934B21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934B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1143001" y="-147660"/>
            <a:ext cx="184731" cy="30008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100638" y="842963"/>
            <a:ext cx="2797969" cy="3718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79822" lvl="1" indent="-177404" eaLnBrk="0" fontAlgn="base" hangingPunct="0">
              <a:spcBef>
                <a:spcPts val="413"/>
              </a:spcBef>
              <a:spcAft>
                <a:spcPct val="0"/>
              </a:spcAft>
              <a:buClr>
                <a:srgbClr val="934B21"/>
              </a:buClr>
              <a:buSzPct val="90000"/>
              <a:buFont typeface="Arial" charset="0"/>
              <a:buChar char="•"/>
              <a:defRPr/>
            </a:pP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46697" y="1"/>
            <a:ext cx="5305425" cy="6512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25" dirty="0">
                <a:solidFill>
                  <a:srgbClr val="8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Camera Image Samples</a:t>
            </a:r>
          </a:p>
        </p:txBody>
      </p:sp>
      <p:pic>
        <p:nvPicPr>
          <p:cNvPr id="11" name="Picture 4" descr="cab image blurr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7047" y="3074194"/>
            <a:ext cx="2865834" cy="1703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sample video snapsho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6475" y="1408510"/>
            <a:ext cx="3161110" cy="2107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4073129" y="652463"/>
            <a:ext cx="213002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Arial" charset="0"/>
              </a:rPr>
              <a:t>15 Hz continuous video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350" dirty="0">
                <a:solidFill>
                  <a:prstClr val="black"/>
                </a:solidFill>
                <a:latin typeface="Arial" charset="0"/>
              </a:rPr>
              <a:t>640x320 pixels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091929" y="3749279"/>
            <a:ext cx="1787128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Center stack – Pedal Interactions</a:t>
            </a:r>
          </a:p>
        </p:txBody>
      </p:sp>
      <p:cxnSp>
        <p:nvCxnSpPr>
          <p:cNvPr id="18" name="Straight Arrow Connector 17"/>
          <p:cNvCxnSpPr>
            <a:stCxn id="12" idx="0"/>
          </p:cNvCxnSpPr>
          <p:nvPr/>
        </p:nvCxnSpPr>
        <p:spPr>
          <a:xfrm flipV="1">
            <a:off x="2985493" y="3464721"/>
            <a:ext cx="92273" cy="284558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2076451" y="752475"/>
            <a:ext cx="1831181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Forward View - color</a:t>
            </a:r>
          </a:p>
        </p:txBody>
      </p:sp>
      <p:cxnSp>
        <p:nvCxnSpPr>
          <p:cNvPr id="24" name="Straight Arrow Connector 23"/>
          <p:cNvCxnSpPr>
            <a:stCxn id="19" idx="2"/>
          </p:cNvCxnSpPr>
          <p:nvPr/>
        </p:nvCxnSpPr>
        <p:spPr>
          <a:xfrm flipH="1">
            <a:off x="2947987" y="1260306"/>
            <a:ext cx="44055" cy="205354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6299598" y="2065735"/>
            <a:ext cx="1477565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Right-Rear View</a:t>
            </a:r>
          </a:p>
        </p:txBody>
      </p: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>
            <a:off x="5272089" y="2319651"/>
            <a:ext cx="1027509" cy="820028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6168629" y="945357"/>
            <a:ext cx="1551384" cy="7155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Driver Face – Rotated for max pixel efficiency</a:t>
            </a:r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>
            <a:off x="5250657" y="1303148"/>
            <a:ext cx="917972" cy="313721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3280172" y="4556523"/>
            <a:ext cx="3804047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prstClr val="black"/>
                </a:solidFill>
                <a:latin typeface="Arial" charset="0"/>
              </a:rPr>
              <a:t>Periodic still cabin image, permanently blurred for passenger anonymity</a:t>
            </a:r>
          </a:p>
        </p:txBody>
      </p:sp>
      <p:cxnSp>
        <p:nvCxnSpPr>
          <p:cNvPr id="44" name="Straight Arrow Connector 43"/>
          <p:cNvCxnSpPr>
            <a:stCxn id="41" idx="0"/>
          </p:cNvCxnSpPr>
          <p:nvPr/>
        </p:nvCxnSpPr>
        <p:spPr>
          <a:xfrm flipV="1">
            <a:off x="5182196" y="4100514"/>
            <a:ext cx="241102" cy="456009"/>
          </a:xfrm>
          <a:prstGeom prst="straightConnector1">
            <a:avLst/>
          </a:prstGeom>
          <a:ln w="34925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3"/>
          <p:cNvSpPr txBox="1">
            <a:spLocks/>
          </p:cNvSpPr>
          <p:nvPr/>
        </p:nvSpPr>
        <p:spPr bwMode="auto">
          <a:xfrm>
            <a:off x="1965723" y="4683919"/>
            <a:ext cx="1120378" cy="35718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900" dirty="0">
                <a:solidFill>
                  <a:srgbClr val="DEDEDE">
                    <a:shade val="50000"/>
                    <a:satMod val="200000"/>
                  </a:srgbClr>
                </a:solidFill>
              </a:rPr>
              <a:t>January 11, 2010</a:t>
            </a: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>
          <a:xfrm>
            <a:off x="7213998" y="4683919"/>
            <a:ext cx="444103" cy="357188"/>
          </a:xfrm>
          <a:prstGeom prst="rect">
            <a:avLst/>
          </a:prstGeom>
        </p:spPr>
        <p:txBody>
          <a:bodyPr anchor="b"/>
          <a:lstStyle/>
          <a:p>
            <a:pPr algn="r">
              <a:defRPr/>
            </a:pPr>
            <a:fld id="{D20588C6-4A16-47D3-8BCB-F8DF6CBE1F81}" type="slidenum">
              <a:rPr lang="en-US" sz="900">
                <a:solidFill>
                  <a:prstClr val="black"/>
                </a:solidFill>
              </a:rPr>
              <a:pPr algn="r">
                <a:defRPr/>
              </a:pPr>
              <a:t>5</a:t>
            </a:fld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759CB7-0795-41E0-862F-D852C1CB05B6}" type="slidenum">
              <a:rPr lang="en-US" smtClean="0">
                <a:solidFill>
                  <a:srgbClr val="934B21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934B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07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Study 2: Driver Coach Study (2013-2015)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914400" y="1063229"/>
            <a:ext cx="69722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dirty="0">
                <a:latin typeface="Myriad Pro" panose="020B0503030403020204"/>
                <a:ea typeface="MS PGothic" panose="020B0600070205080204" pitchFamily="34" charset="-128"/>
              </a:rPr>
              <a:t>Assess the benefits of a state-</a:t>
            </a:r>
          </a:p>
          <a:p>
            <a:r>
              <a:rPr lang="en-US" sz="2700" dirty="0">
                <a:latin typeface="Myriad Pro" panose="020B0503030403020204"/>
                <a:ea typeface="MS PGothic" panose="020B0600070205080204" pitchFamily="34" charset="-128"/>
              </a:rPr>
              <a:t>of-the-art driver monitoring and feedback system for improving novice driver safety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Myriad Pro" panose="020B0503030403020204"/>
                <a:ea typeface="MS PGothic" panose="020B0600070205080204" pitchFamily="34" charset="-128"/>
              </a:rPr>
              <a:t>Match participant sample Supervised Practice Driving Study </a:t>
            </a:r>
            <a:endParaRPr lang="en-US" sz="2100" dirty="0" smtClean="0">
              <a:latin typeface="Myriad Pro" panose="020B0503030403020204"/>
              <a:ea typeface="MS PGothic" panose="020B0600070205080204" pitchFamily="34" charset="-128"/>
            </a:endParaRPr>
          </a:p>
          <a:p>
            <a:pPr marL="342900" lvl="1"/>
            <a:endParaRPr lang="en-US" sz="2100" dirty="0">
              <a:latin typeface="Myriad Pro" panose="020B0503030403020204"/>
              <a:ea typeface="MS PGothic" panose="020B0600070205080204" pitchFamily="34" charset="-128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100" dirty="0">
                <a:latin typeface="Myriad Pro" panose="020B0503030403020204"/>
                <a:ea typeface="MS PGothic" panose="020B0600070205080204" pitchFamily="34" charset="-128"/>
              </a:rPr>
              <a:t>Can c</a:t>
            </a:r>
            <a:r>
              <a:rPr lang="en-US" sz="2100" dirty="0" smtClean="0">
                <a:latin typeface="Myriad Pro" panose="020B0503030403020204"/>
                <a:ea typeface="MS PGothic" panose="020B0600070205080204" pitchFamily="34" charset="-128"/>
              </a:rPr>
              <a:t>rash/near-crashes </a:t>
            </a:r>
            <a:r>
              <a:rPr lang="en-US" sz="2100" dirty="0">
                <a:latin typeface="Myriad Pro" panose="020B0503030403020204"/>
                <a:ea typeface="MS PGothic" panose="020B0600070205080204" pitchFamily="34" charset="-128"/>
              </a:rPr>
              <a:t>be reduced with real time </a:t>
            </a:r>
            <a:r>
              <a:rPr lang="en-US" sz="2100" dirty="0" smtClean="0">
                <a:latin typeface="Myriad Pro" panose="020B0503030403020204"/>
                <a:ea typeface="MS PGothic" panose="020B0600070205080204" pitchFamily="34" charset="-128"/>
              </a:rPr>
              <a:t>and </a:t>
            </a:r>
            <a:r>
              <a:rPr lang="en-US" sz="2100" dirty="0">
                <a:latin typeface="Myriad Pro" panose="020B0503030403020204"/>
                <a:ea typeface="MS PGothic" panose="020B0600070205080204" pitchFamily="34" charset="-128"/>
              </a:rPr>
              <a:t>post hoc feedback</a:t>
            </a:r>
            <a:r>
              <a:rPr lang="en-US" sz="2100" dirty="0" smtClean="0">
                <a:latin typeface="Myriad Pro" panose="020B0503030403020204"/>
                <a:ea typeface="MS PGothic" panose="020B0600070205080204" pitchFamily="34" charset="-128"/>
              </a:rPr>
              <a:t>?</a:t>
            </a:r>
            <a:endParaRPr lang="en-US" sz="2100" dirty="0">
              <a:latin typeface="Myriad Pro" panose="020B0503030403020204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53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5822"/>
            <a:ext cx="7924800" cy="857250"/>
          </a:xfrm>
        </p:spPr>
        <p:txBody>
          <a:bodyPr/>
          <a:lstStyle/>
          <a:p>
            <a:r>
              <a:rPr lang="en-US" dirty="0" smtClean="0"/>
              <a:t>Driver Coach Study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819150"/>
            <a:ext cx="7924800" cy="377547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90 participants’ vehicles will be instrumented within 2 weeks of receiving learner’s permit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Data will be collected for 9 months (learner’s permit) + 7 months (provisional license)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62150"/>
            <a:ext cx="5638800" cy="255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</p:spPr>
        <p:txBody>
          <a:bodyPr/>
          <a:lstStyle/>
          <a:p>
            <a:r>
              <a:rPr lang="en-US" dirty="0" smtClean="0"/>
              <a:t>Monitoring and Feedback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600200" y="1192176"/>
            <a:ext cx="3028950" cy="280832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Monitor 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Hard braking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Hard cornering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Swerve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Lane departure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Exceeding maximum speed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Hard acceleration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Feedback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Real-Time</a:t>
            </a:r>
          </a:p>
          <a:p>
            <a:pPr lvl="2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Auditory alert plus speech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Post hoc</a:t>
            </a:r>
          </a:p>
          <a:p>
            <a:pPr lvl="2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Weekly email notification to parent and teen indicating new coded events</a:t>
            </a:r>
          </a:p>
          <a:p>
            <a:pPr lvl="2"/>
            <a:r>
              <a:rPr lang="en-US" dirty="0" smtClean="0">
                <a:solidFill>
                  <a:schemeClr val="accent2">
                    <a:lumMod val="50000"/>
                  </a:schemeClr>
                </a:solidFill>
                <a:latin typeface="Myriad Pro" panose="020B0503030403020204"/>
              </a:rPr>
              <a:t>Link to website that will provide e-report card and 16 seconds of video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Myriad Pro" panose="020B0503030403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5901" y="4343400"/>
            <a:ext cx="17242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* Under development</a:t>
            </a:r>
          </a:p>
        </p:txBody>
      </p:sp>
      <p:pic>
        <p:nvPicPr>
          <p:cNvPr id="6" name="HardBrake_mixdow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43700" y="200025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Driver Coach Mini-DAS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12568"/>
            <a:ext cx="4514850" cy="376963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077E18C-C478-49DB-B08A-BCF50B64259E}" vid="{C4E9EE65-C4B9-45C8-B960-44346DE705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5C4CBA15755548AECC5D1CA8140712" ma:contentTypeVersion="0" ma:contentTypeDescription="Create a new document." ma:contentTypeScope="" ma:versionID="2e70fbdb2bb67b05474c625e748c259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B77F02-A7F3-4AF3-AB4D-DE8DAC77BF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641196C9-3BFF-4C69-B8D5-F3A9DB830390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6FA1317-9F13-4E47-9768-5E2BCAEA34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13950</TotalTime>
  <Words>559</Words>
  <Application>Microsoft Office PowerPoint</Application>
  <PresentationFormat>On-screen Show (16:9)</PresentationFormat>
  <Paragraphs>103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MS PGothic</vt:lpstr>
      <vt:lpstr>Arial</vt:lpstr>
      <vt:lpstr>Calibri</vt:lpstr>
      <vt:lpstr>Myriad Pro</vt:lpstr>
      <vt:lpstr>Times New Roman</vt:lpstr>
      <vt:lpstr>Office Theme</vt:lpstr>
      <vt:lpstr>Can monitoring and feedback also improve secondary task engagement in novice teen drivers?  An Analysis From Two Teen Driving Naturalistic Driving Studies</vt:lpstr>
      <vt:lpstr>Why Study Teen Driving?</vt:lpstr>
      <vt:lpstr>Study 1: SPDS Study Design (2010-2013)</vt:lpstr>
      <vt:lpstr>PowerPoint Presentation</vt:lpstr>
      <vt:lpstr>PowerPoint Presentation</vt:lpstr>
      <vt:lpstr>Study 2: Driver Coach Study (2013-2015)</vt:lpstr>
      <vt:lpstr>Driver Coach Study Design</vt:lpstr>
      <vt:lpstr>Monitoring and Feedback</vt:lpstr>
      <vt:lpstr>Driver Coach Mini-DAS</vt:lpstr>
      <vt:lpstr>Epoch Process Flow</vt:lpstr>
      <vt:lpstr>Driver Coach Feedback Website</vt:lpstr>
      <vt:lpstr>General Results from Driver Coach</vt:lpstr>
      <vt:lpstr>Research Questions</vt:lpstr>
      <vt:lpstr>Overall Secondary Task Engagement</vt:lpstr>
      <vt:lpstr>Secondary Tasks</vt:lpstr>
      <vt:lpstr>Overall Cell Phone Use</vt:lpstr>
      <vt:lpstr>Conclusions</vt:lpstr>
      <vt:lpstr>Any Questions or Comments???</vt:lpstr>
    </vt:vector>
  </TitlesOfParts>
  <Company>VTTI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Matthew Moeller</dc:creator>
  <cp:lastModifiedBy>Charlie Klauer</cp:lastModifiedBy>
  <cp:revision>90</cp:revision>
  <dcterms:created xsi:type="dcterms:W3CDTF">2016-10-21T21:34:35Z</dcterms:created>
  <dcterms:modified xsi:type="dcterms:W3CDTF">2017-10-11T13:31:31Z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0x0101009B5C4CBA15755548AECC5D1CA8140712</vt:lpwstr>
  </property>
</Properties>
</file>