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7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669" r:id="rId3"/>
    <p:sldId id="445" r:id="rId4"/>
    <p:sldId id="667" r:id="rId5"/>
    <p:sldId id="553" r:id="rId6"/>
    <p:sldId id="612" r:id="rId7"/>
    <p:sldId id="613" r:id="rId8"/>
    <p:sldId id="614" r:id="rId9"/>
    <p:sldId id="615" r:id="rId10"/>
    <p:sldId id="495" r:id="rId11"/>
    <p:sldId id="499" r:id="rId12"/>
    <p:sldId id="668" r:id="rId13"/>
    <p:sldId id="493" r:id="rId14"/>
    <p:sldId id="617" r:id="rId15"/>
    <p:sldId id="478" r:id="rId16"/>
    <p:sldId id="369" r:id="rId17"/>
    <p:sldId id="496" r:id="rId18"/>
    <p:sldId id="472" r:id="rId19"/>
    <p:sldId id="670" r:id="rId20"/>
    <p:sldId id="671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FE4D"/>
    <a:srgbClr val="FF3300"/>
    <a:srgbClr val="1269B5"/>
    <a:srgbClr val="0070C0"/>
    <a:srgbClr val="3366C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8661" autoAdjust="0"/>
    <p:restoredTop sz="75383" autoAdjust="0"/>
  </p:normalViewPr>
  <p:slideViewPr>
    <p:cSldViewPr snapToGrid="0" snapToObjects="1">
      <p:cViewPr>
        <p:scale>
          <a:sx n="140" d="100"/>
          <a:sy n="140" d="100"/>
        </p:scale>
        <p:origin x="-1674" y="17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US" sz="1600" b="1" dirty="0" smtClean="0"/>
              <a:t>Fatalities and Fatality Rates, 1975-2015</a:t>
            </a:r>
            <a:endParaRPr lang="en-US" sz="1600" b="1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2762938394758535E-2"/>
          <c:y val="7.9912187410281416E-2"/>
          <c:w val="0.82883639545056864"/>
          <c:h val="0.80495113773321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'AA Graph Fats'!$B$1:$B$2</c:f>
              <c:strCache>
                <c:ptCount val="1"/>
                <c:pt idx="0">
                  <c:v>Fatalities</c:v>
                </c:pt>
              </c:strCache>
            </c:strRef>
          </c:tx>
          <c:invertIfNegative val="0"/>
          <c:dPt>
            <c:idx val="4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49"/>
            <c:invertIfNegative val="0"/>
            <c:bubble3D val="0"/>
            <c:spPr>
              <a:ln>
                <a:noFill/>
              </a:ln>
            </c:spPr>
          </c:dPt>
          <c:cat>
            <c:numRef>
              <c:f>'AA Graph Fats'!$A$3:$A$43</c:f>
              <c:numCache>
                <c:formatCode>General</c:formatCod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'AA Graph Fats'!$B$3:$B$43</c:f>
              <c:numCache>
                <c:formatCode>#,##0</c:formatCode>
                <c:ptCount val="41"/>
                <c:pt idx="0">
                  <c:v>44525</c:v>
                </c:pt>
                <c:pt idx="1">
                  <c:v>45523</c:v>
                </c:pt>
                <c:pt idx="2">
                  <c:v>47878</c:v>
                </c:pt>
                <c:pt idx="3">
                  <c:v>50331</c:v>
                </c:pt>
                <c:pt idx="4">
                  <c:v>51093</c:v>
                </c:pt>
                <c:pt idx="5">
                  <c:v>51091</c:v>
                </c:pt>
                <c:pt idx="6">
                  <c:v>49301</c:v>
                </c:pt>
                <c:pt idx="7">
                  <c:v>43945</c:v>
                </c:pt>
                <c:pt idx="8">
                  <c:v>42589</c:v>
                </c:pt>
                <c:pt idx="9">
                  <c:v>44257</c:v>
                </c:pt>
                <c:pt idx="10">
                  <c:v>43825</c:v>
                </c:pt>
                <c:pt idx="11">
                  <c:v>46087</c:v>
                </c:pt>
                <c:pt idx="12">
                  <c:v>46390</c:v>
                </c:pt>
                <c:pt idx="13">
                  <c:v>47087</c:v>
                </c:pt>
                <c:pt idx="14">
                  <c:v>45582</c:v>
                </c:pt>
                <c:pt idx="15">
                  <c:v>44599</c:v>
                </c:pt>
                <c:pt idx="16">
                  <c:v>41508</c:v>
                </c:pt>
                <c:pt idx="17">
                  <c:v>39250</c:v>
                </c:pt>
                <c:pt idx="18">
                  <c:v>40150</c:v>
                </c:pt>
                <c:pt idx="19">
                  <c:v>40716</c:v>
                </c:pt>
                <c:pt idx="20">
                  <c:v>41817</c:v>
                </c:pt>
                <c:pt idx="21">
                  <c:v>42065</c:v>
                </c:pt>
                <c:pt idx="22">
                  <c:v>42013</c:v>
                </c:pt>
                <c:pt idx="23">
                  <c:v>41501</c:v>
                </c:pt>
                <c:pt idx="24">
                  <c:v>41717</c:v>
                </c:pt>
                <c:pt idx="25">
                  <c:v>41945</c:v>
                </c:pt>
                <c:pt idx="26">
                  <c:v>42196</c:v>
                </c:pt>
                <c:pt idx="27">
                  <c:v>43005</c:v>
                </c:pt>
                <c:pt idx="28">
                  <c:v>42884</c:v>
                </c:pt>
                <c:pt idx="29">
                  <c:v>42836</c:v>
                </c:pt>
                <c:pt idx="30">
                  <c:v>43510</c:v>
                </c:pt>
                <c:pt idx="31">
                  <c:v>42708</c:v>
                </c:pt>
                <c:pt idx="32">
                  <c:v>41259</c:v>
                </c:pt>
                <c:pt idx="33">
                  <c:v>37423</c:v>
                </c:pt>
                <c:pt idx="34">
                  <c:v>33883</c:v>
                </c:pt>
                <c:pt idx="35">
                  <c:v>32999</c:v>
                </c:pt>
                <c:pt idx="36">
                  <c:v>32479</c:v>
                </c:pt>
                <c:pt idx="37">
                  <c:v>33782</c:v>
                </c:pt>
                <c:pt idx="38">
                  <c:v>32894</c:v>
                </c:pt>
                <c:pt idx="39">
                  <c:v>32744</c:v>
                </c:pt>
                <c:pt idx="40">
                  <c:v>35092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07808"/>
        <c:axId val="46009344"/>
      </c:barChart>
      <c:lineChart>
        <c:grouping val="standard"/>
        <c:varyColors val="0"/>
        <c:ser>
          <c:idx val="1"/>
          <c:order val="1"/>
          <c:tx>
            <c:strRef>
              <c:f>'AA Graph Fats'!$C$1:$C$2</c:f>
              <c:strCache>
                <c:ptCount val="1"/>
                <c:pt idx="0">
                  <c:v>Fatality Rate Per 100M VMT</c:v>
                </c:pt>
              </c:strCache>
            </c:strRef>
          </c:tx>
          <c:marker>
            <c:symbol val="none"/>
          </c:marker>
          <c:cat>
            <c:numRef>
              <c:f>'AA Graph Fats'!$A$3:$A$42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'AA Graph Fats'!$C$3:$C$43</c:f>
              <c:numCache>
                <c:formatCode>0.00</c:formatCode>
                <c:ptCount val="41"/>
                <c:pt idx="0">
                  <c:v>3.3536346545511515</c:v>
                </c:pt>
                <c:pt idx="1">
                  <c:v>3.246124445585362</c:v>
                </c:pt>
                <c:pt idx="2">
                  <c:v>3.2636072819382327</c:v>
                </c:pt>
                <c:pt idx="3">
                  <c:v>3.2582941456745109</c:v>
                </c:pt>
                <c:pt idx="4">
                  <c:v>3.3413051709694317</c:v>
                </c:pt>
                <c:pt idx="5">
                  <c:v>3.3451952635214548</c:v>
                </c:pt>
                <c:pt idx="6">
                  <c:v>3.169854459695443</c:v>
                </c:pt>
                <c:pt idx="7">
                  <c:v>2.7551551400931658</c:v>
                </c:pt>
                <c:pt idx="8">
                  <c:v>2.5767975082103693</c:v>
                </c:pt>
                <c:pt idx="9">
                  <c:v>2.5726790403128814</c:v>
                </c:pt>
                <c:pt idx="10">
                  <c:v>2.4692561411653875</c:v>
                </c:pt>
                <c:pt idx="11">
                  <c:v>2.5117283385435059</c:v>
                </c:pt>
                <c:pt idx="12">
                  <c:v>2.414631658064422</c:v>
                </c:pt>
                <c:pt idx="13">
                  <c:v>2.3241798217340701</c:v>
                </c:pt>
                <c:pt idx="14">
                  <c:v>2.1742085689059842</c:v>
                </c:pt>
                <c:pt idx="15">
                  <c:v>2.0798260741423324</c:v>
                </c:pt>
                <c:pt idx="16">
                  <c:v>1.9110057319122489</c:v>
                </c:pt>
                <c:pt idx="17">
                  <c:v>1.7466560992118465</c:v>
                </c:pt>
                <c:pt idx="18">
                  <c:v>1.7484055325386325</c:v>
                </c:pt>
                <c:pt idx="19">
                  <c:v>1.7270193095655391</c:v>
                </c:pt>
                <c:pt idx="20">
                  <c:v>1.7259618222214335</c:v>
                </c:pt>
                <c:pt idx="21">
                  <c:v>1.6933834659109208</c:v>
                </c:pt>
                <c:pt idx="22">
                  <c:v>1.6461271365114392</c:v>
                </c:pt>
                <c:pt idx="23">
                  <c:v>1.5790967631959845</c:v>
                </c:pt>
                <c:pt idx="24">
                  <c:v>1.550678916870273</c:v>
                </c:pt>
                <c:pt idx="25">
                  <c:v>1.52698016873413</c:v>
                </c:pt>
                <c:pt idx="26">
                  <c:v>1.5093664710027508</c:v>
                </c:pt>
                <c:pt idx="27">
                  <c:v>1.5060367542307709</c:v>
                </c:pt>
                <c:pt idx="28">
                  <c:v>1.4837619683754286</c:v>
                </c:pt>
                <c:pt idx="29">
                  <c:v>1.4448250600042905</c:v>
                </c:pt>
                <c:pt idx="30">
                  <c:v>1.4554614090311531</c:v>
                </c:pt>
                <c:pt idx="31">
                  <c:v>1.4168129934901841</c:v>
                </c:pt>
                <c:pt idx="32">
                  <c:v>1.3611782295940384</c:v>
                </c:pt>
                <c:pt idx="33">
                  <c:v>1.2572702154994007</c:v>
                </c:pt>
                <c:pt idx="34">
                  <c:v>1.1459487466703464</c:v>
                </c:pt>
                <c:pt idx="35">
                  <c:v>1.1121011732685913</c:v>
                </c:pt>
                <c:pt idx="36">
                  <c:v>1.1008330390231569</c:v>
                </c:pt>
                <c:pt idx="37">
                  <c:v>1.1376582667465471</c:v>
                </c:pt>
                <c:pt idx="38">
                  <c:v>1.1000000000000001</c:v>
                </c:pt>
                <c:pt idx="39">
                  <c:v>1.08</c:v>
                </c:pt>
                <c:pt idx="40">
                  <c:v>1.1200000000000001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017536"/>
        <c:axId val="46015616"/>
      </c:lineChart>
      <c:catAx>
        <c:axId val="4600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46009344"/>
        <c:crosses val="autoZero"/>
        <c:auto val="1"/>
        <c:lblAlgn val="ctr"/>
        <c:lblOffset val="100"/>
        <c:noMultiLvlLbl val="0"/>
      </c:catAx>
      <c:valAx>
        <c:axId val="46009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Fatalities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46007808"/>
        <c:crosses val="autoZero"/>
        <c:crossBetween val="between"/>
      </c:valAx>
      <c:valAx>
        <c:axId val="46015616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/>
                </a:pPr>
                <a:r>
                  <a:rPr lang="en-US"/>
                  <a:t>Fatality Rate Per 100M VMT</a:t>
                </a:r>
              </a:p>
            </c:rich>
          </c:tx>
          <c:layout>
            <c:manualLayout>
              <c:xMode val="edge"/>
              <c:yMode val="edge"/>
              <c:x val="0.95926025097006962"/>
              <c:y val="0.2641033956422663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46017536"/>
        <c:crosses val="max"/>
        <c:crossBetween val="between"/>
      </c:valAx>
      <c:catAx>
        <c:axId val="46017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01561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effectLst>
      <a:outerShdw blurRad="63500" sx="102000" sy="102000" algn="ctr" rotWithShape="0">
        <a:prstClr val="black">
          <a:alpha val="40000"/>
        </a:prstClr>
      </a:outerShdw>
    </a:effectLst>
  </c:sp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Percent Change in Fatalities (Sorted by Lowest to Highest) by State, </a:t>
            </a:r>
            <a:r>
              <a:rPr lang="en-US" sz="1600" dirty="0" smtClean="0"/>
              <a:t>2014-2015</a:t>
            </a:r>
            <a:endParaRPr lang="en-US" sz="1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3"/>
            <c:invertIfNegative val="0"/>
            <c:bubble3D val="0"/>
            <c:spPr>
              <a:solidFill>
                <a:srgbClr val="16FE4D"/>
              </a:solidFill>
            </c:spPr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dPt>
          <c:cat>
            <c:strRef>
              <c:f>Sheet1!$O$180:$O$232</c:f>
              <c:strCache>
                <c:ptCount val="53"/>
                <c:pt idx="0">
                  <c:v>NM</c:v>
                </c:pt>
                <c:pt idx="1">
                  <c:v>MA</c:v>
                </c:pt>
                <c:pt idx="2">
                  <c:v>RI</c:v>
                </c:pt>
                <c:pt idx="3">
                  <c:v>AK</c:v>
                </c:pt>
                <c:pt idx="4">
                  <c:v>KS</c:v>
                </c:pt>
                <c:pt idx="5">
                  <c:v>OK</c:v>
                </c:pt>
                <c:pt idx="6">
                  <c:v>WY</c:v>
                </c:pt>
                <c:pt idx="7">
                  <c:v>ND</c:v>
                </c:pt>
                <c:pt idx="8">
                  <c:v>SD</c:v>
                </c:pt>
                <c:pt idx="9">
                  <c:v>LA</c:v>
                </c:pt>
                <c:pt idx="10">
                  <c:v>WV</c:v>
                </c:pt>
                <c:pt idx="11">
                  <c:v>HI</c:v>
                </c:pt>
                <c:pt idx="12">
                  <c:v>IA</c:v>
                </c:pt>
                <c:pt idx="13">
                  <c:v>TX</c:v>
                </c:pt>
                <c:pt idx="14">
                  <c:v>TN</c:v>
                </c:pt>
                <c:pt idx="15">
                  <c:v>DC</c:v>
                </c:pt>
                <c:pt idx="16">
                  <c:v>PA</c:v>
                </c:pt>
                <c:pt idx="17">
                  <c:v>NJ</c:v>
                </c:pt>
                <c:pt idx="18">
                  <c:v>DE</c:v>
                </c:pt>
                <c:pt idx="19">
                  <c:v>PR</c:v>
                </c:pt>
                <c:pt idx="20">
                  <c:v>CA</c:v>
                </c:pt>
                <c:pt idx="21">
                  <c:v>AL</c:v>
                </c:pt>
                <c:pt idx="22">
                  <c:v>MI</c:v>
                </c:pt>
                <c:pt idx="23">
                  <c:v>VA</c:v>
                </c:pt>
                <c:pt idx="24">
                  <c:v>US</c:v>
                </c:pt>
                <c:pt idx="25">
                  <c:v>CT</c:v>
                </c:pt>
                <c:pt idx="26">
                  <c:v>NC</c:v>
                </c:pt>
                <c:pt idx="27">
                  <c:v>NY</c:v>
                </c:pt>
                <c:pt idx="28">
                  <c:v>UT</c:v>
                </c:pt>
                <c:pt idx="29">
                  <c:v>IL</c:v>
                </c:pt>
                <c:pt idx="30">
                  <c:v>NE</c:v>
                </c:pt>
                <c:pt idx="31">
                  <c:v>IN</c:v>
                </c:pt>
                <c:pt idx="32">
                  <c:v>OH</c:v>
                </c:pt>
                <c:pt idx="33">
                  <c:v>CO</c:v>
                </c:pt>
                <c:pt idx="34">
                  <c:v>MS</c:v>
                </c:pt>
                <c:pt idx="35">
                  <c:v>NV</c:v>
                </c:pt>
                <c:pt idx="36">
                  <c:v>WI</c:v>
                </c:pt>
                <c:pt idx="37">
                  <c:v>AR</c:v>
                </c:pt>
                <c:pt idx="38">
                  <c:v>KY</c:v>
                </c:pt>
                <c:pt idx="39">
                  <c:v>MO</c:v>
                </c:pt>
                <c:pt idx="40">
                  <c:v>MN</c:v>
                </c:pt>
                <c:pt idx="41">
                  <c:v>AZ</c:v>
                </c:pt>
                <c:pt idx="42">
                  <c:v>ID</c:v>
                </c:pt>
                <c:pt idx="43">
                  <c:v>MD</c:v>
                </c:pt>
                <c:pt idx="44">
                  <c:v>MT</c:v>
                </c:pt>
                <c:pt idx="45">
                  <c:v>FL</c:v>
                </c:pt>
                <c:pt idx="46">
                  <c:v>ME</c:v>
                </c:pt>
                <c:pt idx="47">
                  <c:v>SC</c:v>
                </c:pt>
                <c:pt idx="48">
                  <c:v>MH</c:v>
                </c:pt>
                <c:pt idx="49">
                  <c:v>GA</c:v>
                </c:pt>
                <c:pt idx="50">
                  <c:v>WA</c:v>
                </c:pt>
                <c:pt idx="51">
                  <c:v>OR</c:v>
                </c:pt>
                <c:pt idx="52">
                  <c:v>VT</c:v>
                </c:pt>
              </c:strCache>
            </c:strRef>
          </c:cat>
          <c:val>
            <c:numRef>
              <c:f>Sheet1!$S$180:$S$232</c:f>
              <c:numCache>
                <c:formatCode>0%</c:formatCode>
                <c:ptCount val="53"/>
                <c:pt idx="0">
                  <c:v>-0.23</c:v>
                </c:pt>
                <c:pt idx="1">
                  <c:v>-0.14000000000000001</c:v>
                </c:pt>
                <c:pt idx="2">
                  <c:v>-0.12</c:v>
                </c:pt>
                <c:pt idx="3">
                  <c:v>-0.11</c:v>
                </c:pt>
                <c:pt idx="4" formatCode="0.00%">
                  <c:v>-7.8E-2</c:v>
                </c:pt>
                <c:pt idx="5" formatCode="0.00%">
                  <c:v>-3.9E-2</c:v>
                </c:pt>
                <c:pt idx="6" formatCode="0.00%">
                  <c:v>-3.3000000000000002E-2</c:v>
                </c:pt>
                <c:pt idx="7" formatCode="0.00%">
                  <c:v>-0.03</c:v>
                </c:pt>
                <c:pt idx="8" formatCode="0.00%">
                  <c:v>-2.1999999999999999E-2</c:v>
                </c:pt>
                <c:pt idx="9" formatCode="0.00%">
                  <c:v>-1.9E-2</c:v>
                </c:pt>
                <c:pt idx="10" formatCode="0.00%">
                  <c:v>-1.4999999999999999E-2</c:v>
                </c:pt>
                <c:pt idx="11" formatCode="0.00%">
                  <c:v>-1.0999999999999999E-2</c:v>
                </c:pt>
                <c:pt idx="12" formatCode="0.00%">
                  <c:v>-6.0000000000000001E-3</c:v>
                </c:pt>
                <c:pt idx="13" formatCode="0.00%">
                  <c:v>-6.0000000000000001E-3</c:v>
                </c:pt>
                <c:pt idx="14" formatCode="0.00%">
                  <c:v>-5.0000000000000001E-3</c:v>
                </c:pt>
                <c:pt idx="15" formatCode="0.00%">
                  <c:v>0</c:v>
                </c:pt>
                <c:pt idx="16" formatCode="0.00%">
                  <c:v>4.0000000000000001E-3</c:v>
                </c:pt>
                <c:pt idx="17" formatCode="0.00%">
                  <c:v>1.0999999999999999E-2</c:v>
                </c:pt>
                <c:pt idx="18" formatCode="0.00%">
                  <c:v>1.6E-2</c:v>
                </c:pt>
                <c:pt idx="19" formatCode="0.00%">
                  <c:v>1.6E-2</c:v>
                </c:pt>
                <c:pt idx="20" formatCode="0.00%">
                  <c:v>2.4E-2</c:v>
                </c:pt>
                <c:pt idx="21" formatCode="0.00%">
                  <c:v>3.5000000000000003E-2</c:v>
                </c:pt>
                <c:pt idx="22" formatCode="0.00%">
                  <c:v>6.9000000000000006E-2</c:v>
                </c:pt>
                <c:pt idx="23" formatCode="0.00%">
                  <c:v>7.0999999999999994E-2</c:v>
                </c:pt>
                <c:pt idx="24" formatCode="0.00%">
                  <c:v>7.1999999999999995E-2</c:v>
                </c:pt>
                <c:pt idx="25" formatCode="0.00%">
                  <c:v>7.2999999999999995E-2</c:v>
                </c:pt>
                <c:pt idx="26" formatCode="0.00%">
                  <c:v>7.3999999999999996E-2</c:v>
                </c:pt>
                <c:pt idx="27" formatCode="0.00%">
                  <c:v>7.6999999999999999E-2</c:v>
                </c:pt>
                <c:pt idx="28" formatCode="0.00%">
                  <c:v>7.8E-2</c:v>
                </c:pt>
                <c:pt idx="29" formatCode="0.00%">
                  <c:v>0.08</c:v>
                </c:pt>
                <c:pt idx="30" formatCode="0.00%">
                  <c:v>9.2999999999999999E-2</c:v>
                </c:pt>
                <c:pt idx="31">
                  <c:v>0.1</c:v>
                </c:pt>
                <c:pt idx="32">
                  <c:v>0.1</c:v>
                </c:pt>
                <c:pt idx="33">
                  <c:v>0.12</c:v>
                </c:pt>
                <c:pt idx="34">
                  <c:v>0.12</c:v>
                </c:pt>
                <c:pt idx="35">
                  <c:v>0.12</c:v>
                </c:pt>
                <c:pt idx="36">
                  <c:v>0.12</c:v>
                </c:pt>
                <c:pt idx="37">
                  <c:v>0.13</c:v>
                </c:pt>
                <c:pt idx="38">
                  <c:v>0.13</c:v>
                </c:pt>
                <c:pt idx="39">
                  <c:v>0.13</c:v>
                </c:pt>
                <c:pt idx="40">
                  <c:v>0.14000000000000001</c:v>
                </c:pt>
                <c:pt idx="41">
                  <c:v>0.16</c:v>
                </c:pt>
                <c:pt idx="42">
                  <c:v>0.16</c:v>
                </c:pt>
                <c:pt idx="43">
                  <c:v>0.16</c:v>
                </c:pt>
                <c:pt idx="44">
                  <c:v>0.17</c:v>
                </c:pt>
                <c:pt idx="45">
                  <c:v>0.18</c:v>
                </c:pt>
                <c:pt idx="46">
                  <c:v>0.19</c:v>
                </c:pt>
                <c:pt idx="47">
                  <c:v>0.19</c:v>
                </c:pt>
                <c:pt idx="48">
                  <c:v>0.2</c:v>
                </c:pt>
                <c:pt idx="49">
                  <c:v>0.23</c:v>
                </c:pt>
                <c:pt idx="50">
                  <c:v>0.23</c:v>
                </c:pt>
                <c:pt idx="51">
                  <c:v>0.25</c:v>
                </c:pt>
                <c:pt idx="5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847552"/>
        <c:axId val="119853440"/>
      </c:barChart>
      <c:catAx>
        <c:axId val="1198475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19853440"/>
        <c:crosses val="autoZero"/>
        <c:auto val="1"/>
        <c:lblAlgn val="ctr"/>
        <c:lblOffset val="100"/>
        <c:tickLblSkip val="1"/>
        <c:noMultiLvlLbl val="0"/>
      </c:catAx>
      <c:valAx>
        <c:axId val="11985344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19847552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  <a:effectLst>
      <a:outerShdw blurRad="63500" sx="102000" sy="102000" algn="ctr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Proportion of Fatalities </a:t>
            </a:r>
            <a:r>
              <a:rPr lang="en-US" sz="1600" dirty="0" smtClean="0"/>
              <a:t>Inside/Outside Vehicle by </a:t>
            </a:r>
            <a:r>
              <a:rPr lang="en-US" sz="1600" dirty="0"/>
              <a:t>State, </a:t>
            </a:r>
            <a:r>
              <a:rPr lang="en-US" sz="1600" dirty="0" smtClean="0"/>
              <a:t>2015</a:t>
            </a:r>
          </a:p>
          <a:p>
            <a:pPr>
              <a:defRPr sz="1600"/>
            </a:pPr>
            <a:r>
              <a:rPr lang="en-US" sz="1600" dirty="0" smtClean="0"/>
              <a:t> </a:t>
            </a:r>
            <a:r>
              <a:rPr lang="en-US" sz="1600" dirty="0"/>
              <a:t>(Sorted Highest to Lowest)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Sheet5!$C$1</c:f>
              <c:strCache>
                <c:ptCount val="1"/>
                <c:pt idx="0">
                  <c:v>Inside vehicle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6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Pt>
            <c:idx val="10"/>
            <c:marker>
              <c:spPr>
                <a:solidFill>
                  <a:srgbClr val="16FE4D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</c:dPt>
          <c:cat>
            <c:strRef>
              <c:f>Sheet5!$A$3:$A$55</c:f>
              <c:strCache>
                <c:ptCount val="53"/>
                <c:pt idx="0">
                  <c:v>ND</c:v>
                </c:pt>
                <c:pt idx="1">
                  <c:v>MS</c:v>
                </c:pt>
                <c:pt idx="2">
                  <c:v>MT</c:v>
                </c:pt>
                <c:pt idx="3">
                  <c:v>ID</c:v>
                </c:pt>
                <c:pt idx="4">
                  <c:v>WV</c:v>
                </c:pt>
                <c:pt idx="5">
                  <c:v>NE</c:v>
                </c:pt>
                <c:pt idx="6">
                  <c:v>WY</c:v>
                </c:pt>
                <c:pt idx="7">
                  <c:v>KS</c:v>
                </c:pt>
                <c:pt idx="8">
                  <c:v>AL</c:v>
                </c:pt>
                <c:pt idx="9">
                  <c:v>KY</c:v>
                </c:pt>
                <c:pt idx="10">
                  <c:v>VA</c:v>
                </c:pt>
                <c:pt idx="11">
                  <c:v>IA</c:v>
                </c:pt>
                <c:pt idx="12">
                  <c:v>AR</c:v>
                </c:pt>
                <c:pt idx="13">
                  <c:v>MO</c:v>
                </c:pt>
                <c:pt idx="14">
                  <c:v>TN</c:v>
                </c:pt>
                <c:pt idx="15">
                  <c:v>OK</c:v>
                </c:pt>
                <c:pt idx="16">
                  <c:v>GA</c:v>
                </c:pt>
                <c:pt idx="17">
                  <c:v>IN</c:v>
                </c:pt>
                <c:pt idx="18">
                  <c:v>MN</c:v>
                </c:pt>
                <c:pt idx="19">
                  <c:v>SD</c:v>
                </c:pt>
                <c:pt idx="20">
                  <c:v>WI</c:v>
                </c:pt>
                <c:pt idx="21">
                  <c:v>OH</c:v>
                </c:pt>
                <c:pt idx="22">
                  <c:v>PA</c:v>
                </c:pt>
                <c:pt idx="23">
                  <c:v>NC</c:v>
                </c:pt>
                <c:pt idx="24">
                  <c:v>TX</c:v>
                </c:pt>
                <c:pt idx="25">
                  <c:v>LA</c:v>
                </c:pt>
                <c:pt idx="26">
                  <c:v>WA</c:v>
                </c:pt>
                <c:pt idx="27">
                  <c:v>OR</c:v>
                </c:pt>
                <c:pt idx="28">
                  <c:v>UT</c:v>
                </c:pt>
                <c:pt idx="29">
                  <c:v>US</c:v>
                </c:pt>
                <c:pt idx="30">
                  <c:v>IL</c:v>
                </c:pt>
                <c:pt idx="31">
                  <c:v>NM</c:v>
                </c:pt>
                <c:pt idx="32">
                  <c:v>SC</c:v>
                </c:pt>
                <c:pt idx="33">
                  <c:v>ME</c:v>
                </c:pt>
                <c:pt idx="34">
                  <c:v>CO</c:v>
                </c:pt>
                <c:pt idx="35">
                  <c:v>NH</c:v>
                </c:pt>
                <c:pt idx="36">
                  <c:v>MD</c:v>
                </c:pt>
                <c:pt idx="37">
                  <c:v>VT</c:v>
                </c:pt>
                <c:pt idx="38">
                  <c:v>AK</c:v>
                </c:pt>
                <c:pt idx="39">
                  <c:v>MI</c:v>
                </c:pt>
                <c:pt idx="40">
                  <c:v>AZ</c:v>
                </c:pt>
                <c:pt idx="41">
                  <c:v>RI</c:v>
                </c:pt>
                <c:pt idx="42">
                  <c:v>CT</c:v>
                </c:pt>
                <c:pt idx="43">
                  <c:v>MA</c:v>
                </c:pt>
                <c:pt idx="44">
                  <c:v>NV</c:v>
                </c:pt>
                <c:pt idx="45">
                  <c:v>NJ</c:v>
                </c:pt>
                <c:pt idx="46">
                  <c:v>CA</c:v>
                </c:pt>
                <c:pt idx="47">
                  <c:v>DE</c:v>
                </c:pt>
                <c:pt idx="48">
                  <c:v>NY</c:v>
                </c:pt>
                <c:pt idx="49">
                  <c:v>FL</c:v>
                </c:pt>
                <c:pt idx="50">
                  <c:v>PR</c:v>
                </c:pt>
                <c:pt idx="51">
                  <c:v>HI</c:v>
                </c:pt>
                <c:pt idx="52">
                  <c:v>DC</c:v>
                </c:pt>
              </c:strCache>
            </c:strRef>
          </c:cat>
          <c:val>
            <c:numRef>
              <c:f>Sheet5!$D$3:$D$55</c:f>
              <c:numCache>
                <c:formatCode>0%</c:formatCode>
                <c:ptCount val="53"/>
                <c:pt idx="0">
                  <c:v>0.87786259541984735</c:v>
                </c:pt>
                <c:pt idx="1">
                  <c:v>0.84342688330871496</c:v>
                </c:pt>
                <c:pt idx="2">
                  <c:v>0.8214285714285714</c:v>
                </c:pt>
                <c:pt idx="3">
                  <c:v>0.81944444444444442</c:v>
                </c:pt>
                <c:pt idx="4">
                  <c:v>0.80597014925373134</c:v>
                </c:pt>
                <c:pt idx="5">
                  <c:v>0.80081300813008127</c:v>
                </c:pt>
                <c:pt idx="6">
                  <c:v>0.8</c:v>
                </c:pt>
                <c:pt idx="7">
                  <c:v>0.79718309859154934</c:v>
                </c:pt>
                <c:pt idx="8">
                  <c:v>0.79387514723203767</c:v>
                </c:pt>
                <c:pt idx="9">
                  <c:v>0.77660972404730622</c:v>
                </c:pt>
                <c:pt idx="10">
                  <c:v>0.77025232403718458</c:v>
                </c:pt>
                <c:pt idx="11">
                  <c:v>0.76875000000000004</c:v>
                </c:pt>
                <c:pt idx="12">
                  <c:v>0.76459510357815441</c:v>
                </c:pt>
                <c:pt idx="13">
                  <c:v>0.75719217491369395</c:v>
                </c:pt>
                <c:pt idx="14">
                  <c:v>0.74530271398747394</c:v>
                </c:pt>
                <c:pt idx="15">
                  <c:v>0.74183514774494552</c:v>
                </c:pt>
                <c:pt idx="16">
                  <c:v>0.73636363636363633</c:v>
                </c:pt>
                <c:pt idx="17">
                  <c:v>0.73081607795371495</c:v>
                </c:pt>
                <c:pt idx="18">
                  <c:v>0.72749391727493917</c:v>
                </c:pt>
                <c:pt idx="19">
                  <c:v>0.72180451127819545</c:v>
                </c:pt>
                <c:pt idx="20">
                  <c:v>0.71554770318021199</c:v>
                </c:pt>
                <c:pt idx="21">
                  <c:v>0.71441441441441444</c:v>
                </c:pt>
                <c:pt idx="22">
                  <c:v>0.70750000000000002</c:v>
                </c:pt>
                <c:pt idx="23">
                  <c:v>0.70703408266860046</c:v>
                </c:pt>
                <c:pt idx="24">
                  <c:v>0.70136518771331058</c:v>
                </c:pt>
                <c:pt idx="25">
                  <c:v>0.68595041322314054</c:v>
                </c:pt>
                <c:pt idx="26">
                  <c:v>0.6848591549295775</c:v>
                </c:pt>
                <c:pt idx="27">
                  <c:v>0.68008948545861303</c:v>
                </c:pt>
                <c:pt idx="28">
                  <c:v>0.67753623188405798</c:v>
                </c:pt>
                <c:pt idx="29">
                  <c:v>0.67522512253505074</c:v>
                </c:pt>
                <c:pt idx="30">
                  <c:v>0.67234468937875747</c:v>
                </c:pt>
                <c:pt idx="31">
                  <c:v>0.66778523489932884</c:v>
                </c:pt>
                <c:pt idx="32">
                  <c:v>0.66734902763561921</c:v>
                </c:pt>
                <c:pt idx="33">
                  <c:v>0.66666666666666663</c:v>
                </c:pt>
                <c:pt idx="34">
                  <c:v>0.6648351648351648</c:v>
                </c:pt>
                <c:pt idx="35">
                  <c:v>0.65789473684210531</c:v>
                </c:pt>
                <c:pt idx="36">
                  <c:v>0.64912280701754388</c:v>
                </c:pt>
                <c:pt idx="37">
                  <c:v>0.64912280701754388</c:v>
                </c:pt>
                <c:pt idx="38">
                  <c:v>0.64615384615384619</c:v>
                </c:pt>
                <c:pt idx="39">
                  <c:v>0.63759086188992731</c:v>
                </c:pt>
                <c:pt idx="40">
                  <c:v>0.63381858902575583</c:v>
                </c:pt>
                <c:pt idx="41">
                  <c:v>0.62222222222222223</c:v>
                </c:pt>
                <c:pt idx="42">
                  <c:v>0.62030075187969924</c:v>
                </c:pt>
                <c:pt idx="43">
                  <c:v>0.57843137254901966</c:v>
                </c:pt>
                <c:pt idx="44">
                  <c:v>0.57538461538461538</c:v>
                </c:pt>
                <c:pt idx="45">
                  <c:v>0.57295373665480431</c:v>
                </c:pt>
                <c:pt idx="46">
                  <c:v>0.56863979848866497</c:v>
                </c:pt>
                <c:pt idx="47">
                  <c:v>0.53968253968253965</c:v>
                </c:pt>
                <c:pt idx="48">
                  <c:v>0.53791257805530779</c:v>
                </c:pt>
                <c:pt idx="49">
                  <c:v>0.51684246342293294</c:v>
                </c:pt>
                <c:pt idx="50">
                  <c:v>0.4627831715210356</c:v>
                </c:pt>
                <c:pt idx="51">
                  <c:v>0.41489361702127658</c:v>
                </c:pt>
                <c:pt idx="52">
                  <c:v>0.2608695652173913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Sheet5!$E$1</c:f>
              <c:strCache>
                <c:ptCount val="1"/>
                <c:pt idx="0">
                  <c:v>Outside Vehicle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10"/>
            <c:marker>
              <c:spPr>
                <a:solidFill>
                  <a:srgbClr val="16FE4D"/>
                </a:solidFill>
                <a:ln>
                  <a:solidFill>
                    <a:srgbClr val="C00000"/>
                  </a:solidFill>
                </a:ln>
              </c:spPr>
            </c:marker>
            <c:bubble3D val="0"/>
          </c:dPt>
          <c:cat>
            <c:strRef>
              <c:f>Sheet5!$A$3:$A$55</c:f>
              <c:strCache>
                <c:ptCount val="53"/>
                <c:pt idx="0">
                  <c:v>ND</c:v>
                </c:pt>
                <c:pt idx="1">
                  <c:v>MS</c:v>
                </c:pt>
                <c:pt idx="2">
                  <c:v>MT</c:v>
                </c:pt>
                <c:pt idx="3">
                  <c:v>ID</c:v>
                </c:pt>
                <c:pt idx="4">
                  <c:v>WV</c:v>
                </c:pt>
                <c:pt idx="5">
                  <c:v>NE</c:v>
                </c:pt>
                <c:pt idx="6">
                  <c:v>WY</c:v>
                </c:pt>
                <c:pt idx="7">
                  <c:v>KS</c:v>
                </c:pt>
                <c:pt idx="8">
                  <c:v>AL</c:v>
                </c:pt>
                <c:pt idx="9">
                  <c:v>KY</c:v>
                </c:pt>
                <c:pt idx="10">
                  <c:v>VA</c:v>
                </c:pt>
                <c:pt idx="11">
                  <c:v>IA</c:v>
                </c:pt>
                <c:pt idx="12">
                  <c:v>AR</c:v>
                </c:pt>
                <c:pt idx="13">
                  <c:v>MO</c:v>
                </c:pt>
                <c:pt idx="14">
                  <c:v>TN</c:v>
                </c:pt>
                <c:pt idx="15">
                  <c:v>OK</c:v>
                </c:pt>
                <c:pt idx="16">
                  <c:v>GA</c:v>
                </c:pt>
                <c:pt idx="17">
                  <c:v>IN</c:v>
                </c:pt>
                <c:pt idx="18">
                  <c:v>MN</c:v>
                </c:pt>
                <c:pt idx="19">
                  <c:v>SD</c:v>
                </c:pt>
                <c:pt idx="20">
                  <c:v>WI</c:v>
                </c:pt>
                <c:pt idx="21">
                  <c:v>OH</c:v>
                </c:pt>
                <c:pt idx="22">
                  <c:v>PA</c:v>
                </c:pt>
                <c:pt idx="23">
                  <c:v>NC</c:v>
                </c:pt>
                <c:pt idx="24">
                  <c:v>TX</c:v>
                </c:pt>
                <c:pt idx="25">
                  <c:v>LA</c:v>
                </c:pt>
                <c:pt idx="26">
                  <c:v>WA</c:v>
                </c:pt>
                <c:pt idx="27">
                  <c:v>OR</c:v>
                </c:pt>
                <c:pt idx="28">
                  <c:v>UT</c:v>
                </c:pt>
                <c:pt idx="29">
                  <c:v>US</c:v>
                </c:pt>
                <c:pt idx="30">
                  <c:v>IL</c:v>
                </c:pt>
                <c:pt idx="31">
                  <c:v>NM</c:v>
                </c:pt>
                <c:pt idx="32">
                  <c:v>SC</c:v>
                </c:pt>
                <c:pt idx="33">
                  <c:v>ME</c:v>
                </c:pt>
                <c:pt idx="34">
                  <c:v>CO</c:v>
                </c:pt>
                <c:pt idx="35">
                  <c:v>NH</c:v>
                </c:pt>
                <c:pt idx="36">
                  <c:v>MD</c:v>
                </c:pt>
                <c:pt idx="37">
                  <c:v>VT</c:v>
                </c:pt>
                <c:pt idx="38">
                  <c:v>AK</c:v>
                </c:pt>
                <c:pt idx="39">
                  <c:v>MI</c:v>
                </c:pt>
                <c:pt idx="40">
                  <c:v>AZ</c:v>
                </c:pt>
                <c:pt idx="41">
                  <c:v>RI</c:v>
                </c:pt>
                <c:pt idx="42">
                  <c:v>CT</c:v>
                </c:pt>
                <c:pt idx="43">
                  <c:v>MA</c:v>
                </c:pt>
                <c:pt idx="44">
                  <c:v>NV</c:v>
                </c:pt>
                <c:pt idx="45">
                  <c:v>NJ</c:v>
                </c:pt>
                <c:pt idx="46">
                  <c:v>CA</c:v>
                </c:pt>
                <c:pt idx="47">
                  <c:v>DE</c:v>
                </c:pt>
                <c:pt idx="48">
                  <c:v>NY</c:v>
                </c:pt>
                <c:pt idx="49">
                  <c:v>FL</c:v>
                </c:pt>
                <c:pt idx="50">
                  <c:v>PR</c:v>
                </c:pt>
                <c:pt idx="51">
                  <c:v>HI</c:v>
                </c:pt>
                <c:pt idx="52">
                  <c:v>DC</c:v>
                </c:pt>
              </c:strCache>
            </c:strRef>
          </c:cat>
          <c:val>
            <c:numRef>
              <c:f>Sheet5!$F$3:$F$55</c:f>
              <c:numCache>
                <c:formatCode>0%</c:formatCode>
                <c:ptCount val="53"/>
                <c:pt idx="0">
                  <c:v>0.12213740458015267</c:v>
                </c:pt>
                <c:pt idx="1">
                  <c:v>0.15657311669128507</c:v>
                </c:pt>
                <c:pt idx="2">
                  <c:v>0.17857142857142858</c:v>
                </c:pt>
                <c:pt idx="3">
                  <c:v>0.18055555555555555</c:v>
                </c:pt>
                <c:pt idx="4">
                  <c:v>0.19402985074626866</c:v>
                </c:pt>
                <c:pt idx="5">
                  <c:v>0.1991869918699187</c:v>
                </c:pt>
                <c:pt idx="6">
                  <c:v>0.2</c:v>
                </c:pt>
                <c:pt idx="7">
                  <c:v>0.20281690140845071</c:v>
                </c:pt>
                <c:pt idx="8">
                  <c:v>0.2061248527679623</c:v>
                </c:pt>
                <c:pt idx="9">
                  <c:v>0.22339027595269381</c:v>
                </c:pt>
                <c:pt idx="10">
                  <c:v>0.2297476759628154</c:v>
                </c:pt>
                <c:pt idx="11">
                  <c:v>0.23125000000000001</c:v>
                </c:pt>
                <c:pt idx="12">
                  <c:v>0.23540489642184556</c:v>
                </c:pt>
                <c:pt idx="13">
                  <c:v>0.24280782508630611</c:v>
                </c:pt>
                <c:pt idx="14">
                  <c:v>0.25469728601252611</c:v>
                </c:pt>
                <c:pt idx="15">
                  <c:v>0.25816485225505442</c:v>
                </c:pt>
                <c:pt idx="16">
                  <c:v>0.26363636363636361</c:v>
                </c:pt>
                <c:pt idx="17">
                  <c:v>0.269183922046285</c:v>
                </c:pt>
                <c:pt idx="18">
                  <c:v>0.27250608272506083</c:v>
                </c:pt>
                <c:pt idx="19">
                  <c:v>0.2781954887218045</c:v>
                </c:pt>
                <c:pt idx="20">
                  <c:v>0.28445229681978801</c:v>
                </c:pt>
                <c:pt idx="21">
                  <c:v>0.28558558558558561</c:v>
                </c:pt>
                <c:pt idx="22">
                  <c:v>0.29249999999999998</c:v>
                </c:pt>
                <c:pt idx="23">
                  <c:v>0.29296591733139954</c:v>
                </c:pt>
                <c:pt idx="24">
                  <c:v>0.29863481228668942</c:v>
                </c:pt>
                <c:pt idx="25">
                  <c:v>0.31404958677685951</c:v>
                </c:pt>
                <c:pt idx="26">
                  <c:v>0.31514084507042256</c:v>
                </c:pt>
                <c:pt idx="27">
                  <c:v>0.31991051454138703</c:v>
                </c:pt>
                <c:pt idx="28">
                  <c:v>0.32246376811594202</c:v>
                </c:pt>
                <c:pt idx="29">
                  <c:v>0.32477487746494926</c:v>
                </c:pt>
                <c:pt idx="30">
                  <c:v>0.32765531062124248</c:v>
                </c:pt>
                <c:pt idx="31">
                  <c:v>0.33221476510067116</c:v>
                </c:pt>
                <c:pt idx="32">
                  <c:v>0.33265097236438074</c:v>
                </c:pt>
                <c:pt idx="33">
                  <c:v>0.33333333333333331</c:v>
                </c:pt>
                <c:pt idx="34">
                  <c:v>0.33516483516483514</c:v>
                </c:pt>
                <c:pt idx="35">
                  <c:v>0.34210526315789475</c:v>
                </c:pt>
                <c:pt idx="36">
                  <c:v>0.35087719298245612</c:v>
                </c:pt>
                <c:pt idx="37">
                  <c:v>0.35087719298245612</c:v>
                </c:pt>
                <c:pt idx="38">
                  <c:v>0.35384615384615387</c:v>
                </c:pt>
                <c:pt idx="39">
                  <c:v>0.36240913811007269</c:v>
                </c:pt>
                <c:pt idx="40">
                  <c:v>0.36618141097424411</c:v>
                </c:pt>
                <c:pt idx="41">
                  <c:v>0.37777777777777777</c:v>
                </c:pt>
                <c:pt idx="42">
                  <c:v>0.37969924812030076</c:v>
                </c:pt>
                <c:pt idx="43">
                  <c:v>0.42156862745098039</c:v>
                </c:pt>
                <c:pt idx="44">
                  <c:v>0.42461538461538462</c:v>
                </c:pt>
                <c:pt idx="45">
                  <c:v>0.42704626334519574</c:v>
                </c:pt>
                <c:pt idx="46">
                  <c:v>0.43136020151133503</c:v>
                </c:pt>
                <c:pt idx="47">
                  <c:v>0.46031746031746029</c:v>
                </c:pt>
                <c:pt idx="48">
                  <c:v>0.46208742194469221</c:v>
                </c:pt>
                <c:pt idx="49">
                  <c:v>0.483157536577067</c:v>
                </c:pt>
                <c:pt idx="50">
                  <c:v>0.53721682847896435</c:v>
                </c:pt>
                <c:pt idx="51">
                  <c:v>0.58510638297872342</c:v>
                </c:pt>
                <c:pt idx="52">
                  <c:v>0.73913043478260865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029568"/>
        <c:axId val="120031104"/>
      </c:lineChart>
      <c:catAx>
        <c:axId val="1200295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20031104"/>
        <c:crosses val="autoZero"/>
        <c:auto val="1"/>
        <c:lblAlgn val="ctr"/>
        <c:lblOffset val="100"/>
        <c:tickLblSkip val="1"/>
        <c:noMultiLvlLbl val="0"/>
      </c:catAx>
      <c:valAx>
        <c:axId val="1200311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20029568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effectLst>
      <a:outerShdw blurRad="63500" sx="102000" sy="102000" algn="ctr" rotWithShape="0">
        <a:prstClr val="black">
          <a:alpha val="40000"/>
        </a:prstClr>
      </a:outerShdw>
    </a:effectLst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/>
            </a:pPr>
            <a:r>
              <a:rPr lang="en-US" sz="1500" dirty="0"/>
              <a:t>Percent Change in Fatalities by </a:t>
            </a:r>
            <a:r>
              <a:rPr lang="en-US" sz="1500" dirty="0" smtClean="0"/>
              <a:t>Occupant/</a:t>
            </a:r>
            <a:r>
              <a:rPr lang="en-US" sz="1500" dirty="0" err="1" smtClean="0"/>
              <a:t>Nonoccupant</a:t>
            </a:r>
            <a:r>
              <a:rPr lang="en-US" sz="1500" dirty="0" smtClean="0"/>
              <a:t>, </a:t>
            </a:r>
            <a:r>
              <a:rPr lang="en-US" sz="1500" dirty="0"/>
              <a:t>2014-2015</a:t>
            </a:r>
          </a:p>
          <a:p>
            <a:pPr>
              <a:defRPr sz="1500"/>
            </a:pPr>
            <a:r>
              <a:rPr lang="en-US" sz="1500" dirty="0"/>
              <a:t>(Actual Change in Parenthesis)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Percent Change</c:v>
                </c:pt>
              </c:strCache>
            </c:strRef>
          </c:tx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Pedalcyclist (89)</c:v>
                </c:pt>
                <c:pt idx="1">
                  <c:v>SUV Occupant (382)</c:v>
                </c:pt>
                <c:pt idx="2">
                  <c:v>Pedestrian (466)</c:v>
                </c:pt>
                <c:pt idx="3">
                  <c:v>Van Occupant (95)</c:v>
                </c:pt>
                <c:pt idx="4">
                  <c:v>Motorcyclist (382)</c:v>
                </c:pt>
                <c:pt idx="5">
                  <c:v>Total Fatalities (2,348)</c:v>
                </c:pt>
                <c:pt idx="6">
                  <c:v>Passengar Car Occupant (681)</c:v>
                </c:pt>
                <c:pt idx="7">
                  <c:v>Pickup Truck Occupant (200)</c:v>
                </c:pt>
                <c:pt idx="8">
                  <c:v>Large Truck Occupant (11)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0.122</c:v>
                </c:pt>
                <c:pt idx="1">
                  <c:v>0.10100000000000001</c:v>
                </c:pt>
                <c:pt idx="2">
                  <c:v>9.5000000000000001E-2</c:v>
                </c:pt>
                <c:pt idx="3">
                  <c:v>9.2999999999999999E-2</c:v>
                </c:pt>
                <c:pt idx="4">
                  <c:v>8.3000000000000004E-2</c:v>
                </c:pt>
                <c:pt idx="5">
                  <c:v>7.1999999999999995E-2</c:v>
                </c:pt>
                <c:pt idx="6">
                  <c:v>5.7000000000000002E-2</c:v>
                </c:pt>
                <c:pt idx="7">
                  <c:v>4.7E-2</c:v>
                </c:pt>
                <c:pt idx="8">
                  <c:v>1.7000000000000001E-2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382400"/>
        <c:axId val="37392384"/>
      </c:barChart>
      <c:catAx>
        <c:axId val="373824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-1380000"/>
          <a:lstStyle/>
          <a:p>
            <a:pPr>
              <a:defRPr sz="1000" b="1"/>
            </a:pPr>
            <a:endParaRPr lang="en-US"/>
          </a:p>
        </c:txPr>
        <c:crossAx val="37392384"/>
        <c:crosses val="autoZero"/>
        <c:auto val="1"/>
        <c:lblAlgn val="ctr"/>
        <c:lblOffset val="100"/>
        <c:noMultiLvlLbl val="0"/>
      </c:catAx>
      <c:valAx>
        <c:axId val="3739238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37382400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  <a:effectLst>
      <a:outerShdw blurRad="63500" sx="102000" sy="102000" algn="ctr" rotWithShape="0">
        <a:prstClr val="black">
          <a:alpha val="40000"/>
        </a:prstClr>
      </a:outerShdw>
    </a:effectLst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/>
            </a:pPr>
            <a:r>
              <a:rPr lang="en-US" sz="1500" dirty="0"/>
              <a:t>Percent Change by </a:t>
            </a:r>
            <a:r>
              <a:rPr lang="en-US" sz="1500" dirty="0" smtClean="0"/>
              <a:t>Person </a:t>
            </a:r>
            <a:r>
              <a:rPr lang="en-US" sz="1500" dirty="0"/>
              <a:t>Category, 2014-2015</a:t>
            </a:r>
          </a:p>
          <a:p>
            <a:pPr>
              <a:defRPr sz="1500"/>
            </a:pPr>
            <a:r>
              <a:rPr lang="en-US" sz="1500" dirty="0"/>
              <a:t>(Not Mutually Exclusive)</a:t>
            </a:r>
            <a:r>
              <a:rPr lang="en-US" sz="1500" baseline="0" dirty="0"/>
              <a:t> (Actual Change in Parenthesis)</a:t>
            </a:r>
            <a:endParaRPr lang="en-US" sz="1500" dirty="0"/>
          </a:p>
        </c:rich>
      </c:tx>
      <c:layout>
        <c:manualLayout>
          <c:xMode val="edge"/>
          <c:yMode val="edge"/>
          <c:x val="0.26181549043592334"/>
          <c:y val="1.41025633907448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1690455832879913E-2"/>
          <c:y val="0.14766568337376254"/>
          <c:w val="0.90676383246717773"/>
          <c:h val="0.6885711678828739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Sheet1!$C$13</c:f>
              <c:strCache>
                <c:ptCount val="1"/>
                <c:pt idx="0">
                  <c:v>Percent Change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</c:spPr>
          </c:dPt>
          <c:dLbls>
            <c:txPr>
              <a:bodyPr rot="-5400000" vert="horz"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Sheet1!$A$14:$A$22</c:f>
              <c:strCache>
                <c:ptCount val="9"/>
                <c:pt idx="0">
                  <c:v>Drivers Involved &lt;16 (17)</c:v>
                </c:pt>
                <c:pt idx="1">
                  <c:v>Drivers Involved 25-44 (1,633)</c:v>
                </c:pt>
                <c:pt idx="2">
                  <c:v>Young (15-20) Driver Crash (417)</c:v>
                </c:pt>
                <c:pt idx="3">
                  <c:v>Drivers Involved 65+ (524)</c:v>
                </c:pt>
                <c:pt idx="4">
                  <c:v>Drivers Involved 16-24 (677)</c:v>
                </c:pt>
                <c:pt idx="5">
                  <c:v>Female (703)</c:v>
                </c:pt>
                <c:pt idx="6">
                  <c:v>Drivers Involved 45-64 (931)</c:v>
                </c:pt>
                <c:pt idx="7">
                  <c:v>Male (1,633)</c:v>
                </c:pt>
                <c:pt idx="8">
                  <c:v>Children (Under 16) (74)</c:v>
                </c:pt>
              </c:strCache>
            </c:strRef>
          </c:cat>
          <c:val>
            <c:numRef>
              <c:f>Sheet1!$C$14:$C$22</c:f>
              <c:numCache>
                <c:formatCode>0.0%</c:formatCode>
                <c:ptCount val="9"/>
                <c:pt idx="0">
                  <c:v>0.124</c:v>
                </c:pt>
                <c:pt idx="1">
                  <c:v>0.10299999999999999</c:v>
                </c:pt>
                <c:pt idx="2">
                  <c:v>9.6999999999999989E-2</c:v>
                </c:pt>
                <c:pt idx="3">
                  <c:v>8.7999999999999995E-2</c:v>
                </c:pt>
                <c:pt idx="4">
                  <c:v>0.08</c:v>
                </c:pt>
                <c:pt idx="5">
                  <c:v>7.400000000000001E-2</c:v>
                </c:pt>
                <c:pt idx="6">
                  <c:v>7.0000000000000007E-2</c:v>
                </c:pt>
                <c:pt idx="7">
                  <c:v>7.0000000000000007E-2</c:v>
                </c:pt>
                <c:pt idx="8">
                  <c:v>5.8999999999999997E-2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407360"/>
        <c:axId val="45986944"/>
      </c:barChart>
      <c:catAx>
        <c:axId val="374073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-1440000" vert="horz"/>
          <a:lstStyle/>
          <a:p>
            <a:pPr>
              <a:defRPr sz="1000" b="1"/>
            </a:pPr>
            <a:endParaRPr lang="en-US"/>
          </a:p>
        </c:txPr>
        <c:crossAx val="45986944"/>
        <c:crosses val="autoZero"/>
        <c:auto val="1"/>
        <c:lblAlgn val="ctr"/>
        <c:lblOffset val="100"/>
        <c:noMultiLvlLbl val="0"/>
      </c:catAx>
      <c:valAx>
        <c:axId val="4598694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37407360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  <a:effectLst>
      <a:outerShdw blurRad="63500" sx="102000" sy="102000" algn="ctr" rotWithShape="0">
        <a:prstClr val="black">
          <a:alpha val="40000"/>
        </a:prstClr>
      </a:outerShdw>
    </a:effectLst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/>
            </a:pPr>
            <a:r>
              <a:rPr lang="en-US" sz="1500"/>
              <a:t>Percent Change by Crash Category, 2014-2015</a:t>
            </a:r>
          </a:p>
          <a:p>
            <a:pPr>
              <a:defRPr sz="1500"/>
            </a:pPr>
            <a:r>
              <a:rPr lang="en-US" sz="1500"/>
              <a:t>(Not Mutually Exclusive)</a:t>
            </a:r>
            <a:r>
              <a:rPr lang="en-US" sz="1500" baseline="0"/>
              <a:t> (Actual Change in Parenthesis)</a:t>
            </a:r>
            <a:endParaRPr lang="en-US" sz="1500"/>
          </a:p>
        </c:rich>
      </c:tx>
      <c:layout>
        <c:manualLayout>
          <c:xMode val="edge"/>
          <c:yMode val="edge"/>
          <c:x val="0.26181549043592334"/>
          <c:y val="1.41025633907448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9009023382793521E-2"/>
          <c:y val="0.14766568337376254"/>
          <c:w val="0.88944526491726406"/>
          <c:h val="0.707374585737200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Sheet1!$C$26</c:f>
              <c:strCache>
                <c:ptCount val="1"/>
                <c:pt idx="0">
                  <c:v>Percent Change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</c:spPr>
          </c:dPt>
          <c:dLbls>
            <c:txPr>
              <a:bodyPr rot="-5400000" vert="horz"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Sheet1!$A$27:$A$36</c:f>
              <c:strCache>
                <c:ptCount val="10"/>
                <c:pt idx="0">
                  <c:v>Rollover - MV Crash (156)</c:v>
                </c:pt>
                <c:pt idx="1">
                  <c:v>Multi Vehicle Crash (1,548)</c:v>
                </c:pt>
                <c:pt idx="2">
                  <c:v>Weekday (1,595)</c:v>
                </c:pt>
                <c:pt idx="3">
                  <c:v>Daytime (1,135)</c:v>
                </c:pt>
                <c:pt idx="4">
                  <c:v>Total Fatalities (2,348)</c:v>
                </c:pt>
                <c:pt idx="5">
                  <c:v>Nighttime (1,188)</c:v>
                </c:pt>
                <c:pt idx="6">
                  <c:v>Weekend (752)</c:v>
                </c:pt>
                <c:pt idx="7">
                  <c:v>Single Vehicle Crash (800)</c:v>
                </c:pt>
                <c:pt idx="8">
                  <c:v>Large Truck Involved (159)</c:v>
                </c:pt>
                <c:pt idx="9">
                  <c:v>Rollover - SV Crash (169)</c:v>
                </c:pt>
              </c:strCache>
            </c:strRef>
          </c:cat>
          <c:val>
            <c:numRef>
              <c:f>Sheet1!$C$27:$C$36</c:f>
              <c:numCache>
                <c:formatCode>0.0%</c:formatCode>
                <c:ptCount val="10"/>
                <c:pt idx="0">
                  <c:v>0.124</c:v>
                </c:pt>
                <c:pt idx="1">
                  <c:v>0.112</c:v>
                </c:pt>
                <c:pt idx="2">
                  <c:v>8.4000000000000005E-2</c:v>
                </c:pt>
                <c:pt idx="3">
                  <c:v>7.1999999999999995E-2</c:v>
                </c:pt>
                <c:pt idx="4">
                  <c:v>7.1999999999999995E-2</c:v>
                </c:pt>
                <c:pt idx="5">
                  <c:v>7.0999999999999994E-2</c:v>
                </c:pt>
                <c:pt idx="6">
                  <c:v>5.5E-2</c:v>
                </c:pt>
                <c:pt idx="7">
                  <c:v>4.2000000000000003E-2</c:v>
                </c:pt>
                <c:pt idx="8">
                  <c:v>4.1000000000000002E-2</c:v>
                </c:pt>
                <c:pt idx="9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504960"/>
        <c:axId val="47465600"/>
      </c:barChart>
      <c:catAx>
        <c:axId val="465049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-1380000"/>
          <a:lstStyle/>
          <a:p>
            <a:pPr>
              <a:defRPr sz="1000" b="1"/>
            </a:pPr>
            <a:endParaRPr lang="en-US"/>
          </a:p>
        </c:txPr>
        <c:crossAx val="47465600"/>
        <c:crosses val="autoZero"/>
        <c:auto val="1"/>
        <c:lblAlgn val="ctr"/>
        <c:lblOffset val="100"/>
        <c:noMultiLvlLbl val="0"/>
      </c:catAx>
      <c:valAx>
        <c:axId val="4746560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46504960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  <a:effectLst>
      <a:outerShdw blurRad="63500" sx="102000" sy="102000" algn="ctr" rotWithShape="0">
        <a:prstClr val="black">
          <a:alpha val="40000"/>
        </a:prstClr>
      </a:outerShdw>
    </a:effectLst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/>
            </a:pPr>
            <a:r>
              <a:rPr lang="en-US" sz="1500" dirty="0"/>
              <a:t>Percent Change by </a:t>
            </a:r>
            <a:r>
              <a:rPr lang="en-US" sz="1500" dirty="0" smtClean="0"/>
              <a:t>Human</a:t>
            </a:r>
            <a:r>
              <a:rPr lang="en-US" sz="1500" baseline="0" dirty="0" smtClean="0"/>
              <a:t> Choice </a:t>
            </a:r>
            <a:r>
              <a:rPr lang="en-US" sz="1500" dirty="0" smtClean="0"/>
              <a:t>Category</a:t>
            </a:r>
            <a:r>
              <a:rPr lang="en-US" sz="1500" dirty="0"/>
              <a:t>, 2014-2015</a:t>
            </a:r>
          </a:p>
          <a:p>
            <a:pPr>
              <a:defRPr sz="1500"/>
            </a:pPr>
            <a:r>
              <a:rPr lang="en-US" sz="1500" dirty="0"/>
              <a:t>(Not Mutually Exclusive)</a:t>
            </a:r>
            <a:r>
              <a:rPr lang="en-US" sz="1500" baseline="0" dirty="0"/>
              <a:t> (Actual Change in Parenthesis)</a:t>
            </a:r>
            <a:endParaRPr lang="en-US" sz="1500" dirty="0"/>
          </a:p>
        </c:rich>
      </c:tx>
      <c:layout>
        <c:manualLayout>
          <c:xMode val="edge"/>
          <c:yMode val="edge"/>
          <c:x val="0.26181549043592334"/>
          <c:y val="1.41025633907448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9009023382793521E-2"/>
          <c:y val="0.14766568337376254"/>
          <c:w val="0.88944526491726406"/>
          <c:h val="0.7590839848365981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Sheet1!$C$13</c:f>
              <c:strCache>
                <c:ptCount val="1"/>
                <c:pt idx="0">
                  <c:v>Percent Change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</c:spPr>
          </c:dPt>
          <c:dLbls>
            <c:txPr>
              <a:bodyPr rot="-5400000" vert="horz"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Sheet1!$A$14:$A$18</c:f>
              <c:strCache>
                <c:ptCount val="5"/>
                <c:pt idx="0">
                  <c:v>Distraction Affected Fatalities (280)</c:v>
                </c:pt>
                <c:pt idx="1">
                  <c:v>Total Fatalities (2,348)</c:v>
                </c:pt>
                <c:pt idx="2">
                  <c:v>Unrestrained Passenger Vehicle Occupants Fatalities (464)</c:v>
                </c:pt>
                <c:pt idx="3">
                  <c:v>Speeding-Related Fatalities(274)</c:v>
                </c:pt>
                <c:pt idx="4">
                  <c:v>Drowsy Driving Fatalities (27)</c:v>
                </c:pt>
              </c:strCache>
            </c:strRef>
          </c:cat>
          <c:val>
            <c:numRef>
              <c:f>Sheet1!$C$14:$C$18</c:f>
              <c:numCache>
                <c:formatCode>0.0%</c:formatCode>
                <c:ptCount val="5"/>
                <c:pt idx="0">
                  <c:v>8.7999999999999995E-2</c:v>
                </c:pt>
                <c:pt idx="1">
                  <c:v>7.1999999999999995E-2</c:v>
                </c:pt>
                <c:pt idx="2">
                  <c:v>4.9000000000000002E-2</c:v>
                </c:pt>
                <c:pt idx="3">
                  <c:v>0.03</c:v>
                </c:pt>
                <c:pt idx="4">
                  <c:v>-3.2000000000000001E-2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4"/>
        <c:overlap val="100"/>
        <c:axId val="47773952"/>
        <c:axId val="47505408"/>
      </c:barChart>
      <c:catAx>
        <c:axId val="477739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0"/>
          <a:lstStyle/>
          <a:p>
            <a:pPr>
              <a:defRPr sz="1000" b="1"/>
            </a:pPr>
            <a:endParaRPr lang="en-US"/>
          </a:p>
        </c:txPr>
        <c:crossAx val="47505408"/>
        <c:crosses val="autoZero"/>
        <c:auto val="1"/>
        <c:lblAlgn val="ctr"/>
        <c:lblOffset val="100"/>
        <c:noMultiLvlLbl val="0"/>
      </c:catAx>
      <c:valAx>
        <c:axId val="4750540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47773952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  <a:effectLst>
      <a:outerShdw blurRad="63500" sx="102000" sy="102000" algn="ctr" rotWithShape="0">
        <a:prstClr val="black">
          <a:alpha val="40000"/>
        </a:prstClr>
      </a:outerShdw>
    </a:effectLst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Proportion of </a:t>
            </a:r>
            <a:r>
              <a:rPr lang="en-US" sz="1600" dirty="0" smtClean="0"/>
              <a:t>Fatalities Inside/Outside Vehicle, 1975-2015</a:t>
            </a:r>
            <a:endParaRPr lang="en-US" sz="16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Inside vehicle</c:v>
                </c:pt>
              </c:strCache>
            </c:strRef>
          </c:tx>
          <c:cat>
            <c:numRef>
              <c:f>Sheet2!$A$4:$A$44</c:f>
              <c:numCache>
                <c:formatCode>General</c:formatCod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Sheet2!$C$4:$C$44</c:f>
              <c:numCache>
                <c:formatCode>0%</c:formatCode>
                <c:ptCount val="41"/>
                <c:pt idx="0">
                  <c:v>0.73522740033688938</c:v>
                </c:pt>
                <c:pt idx="1">
                  <c:v>0.74226215319728484</c:v>
                </c:pt>
                <c:pt idx="2">
                  <c:v>0.73198546305192369</c:v>
                </c:pt>
                <c:pt idx="3">
                  <c:v>0.73425920406906275</c:v>
                </c:pt>
                <c:pt idx="4">
                  <c:v>0.72487424891863861</c:v>
                </c:pt>
                <c:pt idx="5">
                  <c:v>0.71995067624434828</c:v>
                </c:pt>
                <c:pt idx="6">
                  <c:v>0.72043163424676981</c:v>
                </c:pt>
                <c:pt idx="7">
                  <c:v>0.70981909204687677</c:v>
                </c:pt>
                <c:pt idx="8">
                  <c:v>0.71797882082227804</c:v>
                </c:pt>
                <c:pt idx="9">
                  <c:v>0.71572858530853878</c:v>
                </c:pt>
                <c:pt idx="10">
                  <c:v>0.71828864803194525</c:v>
                </c:pt>
                <c:pt idx="11">
                  <c:v>0.730531386291145</c:v>
                </c:pt>
                <c:pt idx="12">
                  <c:v>0.74431989652942443</c:v>
                </c:pt>
                <c:pt idx="13">
                  <c:v>0.75409348652494324</c:v>
                </c:pt>
                <c:pt idx="14">
                  <c:v>0.7666622789697688</c:v>
                </c:pt>
                <c:pt idx="15">
                  <c:v>0.75988250857642547</c:v>
                </c:pt>
                <c:pt idx="16">
                  <c:v>0.76934566830490503</c:v>
                </c:pt>
                <c:pt idx="17">
                  <c:v>0.77668789808917194</c:v>
                </c:pt>
                <c:pt idx="18">
                  <c:v>0.77521793275217932</c:v>
                </c:pt>
                <c:pt idx="19">
                  <c:v>0.78588269967580315</c:v>
                </c:pt>
                <c:pt idx="20">
                  <c:v>0.79068321496042282</c:v>
                </c:pt>
                <c:pt idx="21">
                  <c:v>0.79719481754427668</c:v>
                </c:pt>
                <c:pt idx="22">
                  <c:v>0.79996667698093449</c:v>
                </c:pt>
                <c:pt idx="23">
                  <c:v>0.79728199320498305</c:v>
                </c:pt>
                <c:pt idx="24">
                  <c:v>0.80044106719083352</c:v>
                </c:pt>
                <c:pt idx="25">
                  <c:v>0.79749672189772325</c:v>
                </c:pt>
                <c:pt idx="26">
                  <c:v>0.78782349037823496</c:v>
                </c:pt>
                <c:pt idx="27">
                  <c:v>0.79304732007906054</c:v>
                </c:pt>
                <c:pt idx="28">
                  <c:v>0.78413860647327671</c:v>
                </c:pt>
                <c:pt idx="29">
                  <c:v>0.77682323279484544</c:v>
                </c:pt>
                <c:pt idx="30">
                  <c:v>0.76005515973339466</c:v>
                </c:pt>
                <c:pt idx="31">
                  <c:v>0.75206050388685963</c:v>
                </c:pt>
                <c:pt idx="32">
                  <c:v>0.7398870549455876</c:v>
                </c:pt>
                <c:pt idx="33">
                  <c:v>0.71589664110306495</c:v>
                </c:pt>
                <c:pt idx="34">
                  <c:v>0.72384381548269039</c:v>
                </c:pt>
                <c:pt idx="35">
                  <c:v>0.70823358283584348</c:v>
                </c:pt>
                <c:pt idx="36">
                  <c:v>0.6930632100742018</c:v>
                </c:pt>
                <c:pt idx="37">
                  <c:v>0.68133917470842464</c:v>
                </c:pt>
                <c:pt idx="38">
                  <c:v>0.68351928981850241</c:v>
                </c:pt>
                <c:pt idx="39">
                  <c:v>0.68125458099193748</c:v>
                </c:pt>
                <c:pt idx="40">
                  <c:v>0.67522512253505074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Outside vehicle</c:v>
                </c:pt>
              </c:strCache>
            </c:strRef>
          </c:tx>
          <c:cat>
            <c:numRef>
              <c:f>Sheet2!$A$4:$A$44</c:f>
              <c:numCache>
                <c:formatCode>General</c:formatCod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Sheet2!$E$4:$E$44</c:f>
              <c:numCache>
                <c:formatCode>0%</c:formatCode>
                <c:ptCount val="41"/>
                <c:pt idx="0">
                  <c:v>0.26477259966311062</c:v>
                </c:pt>
                <c:pt idx="1">
                  <c:v>0.25773784680271511</c:v>
                </c:pt>
                <c:pt idx="2">
                  <c:v>0.26801453694807637</c:v>
                </c:pt>
                <c:pt idx="3">
                  <c:v>0.26574079593093719</c:v>
                </c:pt>
                <c:pt idx="4">
                  <c:v>0.27512575108136145</c:v>
                </c:pt>
                <c:pt idx="5">
                  <c:v>0.28004932375565167</c:v>
                </c:pt>
                <c:pt idx="6">
                  <c:v>0.27956836575323013</c:v>
                </c:pt>
                <c:pt idx="7">
                  <c:v>0.29018090795312323</c:v>
                </c:pt>
                <c:pt idx="8">
                  <c:v>0.28202117917772196</c:v>
                </c:pt>
                <c:pt idx="9">
                  <c:v>0.28427141469146122</c:v>
                </c:pt>
                <c:pt idx="10">
                  <c:v>0.28171135196805475</c:v>
                </c:pt>
                <c:pt idx="11">
                  <c:v>0.269468613708855</c:v>
                </c:pt>
                <c:pt idx="12">
                  <c:v>0.25568010347057557</c:v>
                </c:pt>
                <c:pt idx="13">
                  <c:v>0.24590651347505682</c:v>
                </c:pt>
                <c:pt idx="14">
                  <c:v>0.23333772103023123</c:v>
                </c:pt>
                <c:pt idx="15">
                  <c:v>0.24011749142357453</c:v>
                </c:pt>
                <c:pt idx="16">
                  <c:v>0.23065433169509492</c:v>
                </c:pt>
                <c:pt idx="17">
                  <c:v>0.22331210191082804</c:v>
                </c:pt>
                <c:pt idx="18">
                  <c:v>0.22478206724782068</c:v>
                </c:pt>
                <c:pt idx="19">
                  <c:v>0.21411730032419687</c:v>
                </c:pt>
                <c:pt idx="20">
                  <c:v>0.20931678503957721</c:v>
                </c:pt>
                <c:pt idx="21">
                  <c:v>0.20275763699037205</c:v>
                </c:pt>
                <c:pt idx="22">
                  <c:v>0.20003332301906554</c:v>
                </c:pt>
                <c:pt idx="23">
                  <c:v>0.20271800679501698</c:v>
                </c:pt>
                <c:pt idx="24">
                  <c:v>0.19955893280916653</c:v>
                </c:pt>
                <c:pt idx="25">
                  <c:v>0.20250327810227678</c:v>
                </c:pt>
                <c:pt idx="26">
                  <c:v>0.2121765096217651</c:v>
                </c:pt>
                <c:pt idx="27">
                  <c:v>0.20695267992093944</c:v>
                </c:pt>
                <c:pt idx="28">
                  <c:v>0.21586139352672326</c:v>
                </c:pt>
                <c:pt idx="29">
                  <c:v>0.22317676720515453</c:v>
                </c:pt>
                <c:pt idx="30">
                  <c:v>0.23994484026660537</c:v>
                </c:pt>
                <c:pt idx="31">
                  <c:v>0.2479394961131404</c:v>
                </c:pt>
                <c:pt idx="32">
                  <c:v>0.26011294505441235</c:v>
                </c:pt>
                <c:pt idx="33">
                  <c:v>0.28410335889693505</c:v>
                </c:pt>
                <c:pt idx="34">
                  <c:v>0.27615618451730956</c:v>
                </c:pt>
                <c:pt idx="35">
                  <c:v>0.29176641716415647</c:v>
                </c:pt>
                <c:pt idx="36">
                  <c:v>0.3069367899257982</c:v>
                </c:pt>
                <c:pt idx="37">
                  <c:v>0.31866082529157541</c:v>
                </c:pt>
                <c:pt idx="38">
                  <c:v>0.31648071018149759</c:v>
                </c:pt>
                <c:pt idx="39">
                  <c:v>0.31874541900806252</c:v>
                </c:pt>
                <c:pt idx="40">
                  <c:v>0.32477487746494926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26112"/>
        <c:axId val="47627648"/>
      </c:lineChart>
      <c:catAx>
        <c:axId val="4762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4762764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76276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476261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effectLst>
      <a:outerShdw blurRad="63500" sx="102000" sy="102000" algn="ctr" rotWithShape="0">
        <a:prstClr val="black">
          <a:alpha val="40000"/>
        </a:prstClr>
      </a:outerShdw>
    </a:effectLst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 anchor="ctr" anchorCtr="0"/>
          <a:lstStyle/>
          <a:p>
            <a:pPr>
              <a:defRPr sz="1600"/>
            </a:pPr>
            <a:r>
              <a:rPr lang="en-US" sz="1600" dirty="0" smtClean="0"/>
              <a:t>5-Year Correlation Between Fatalities,</a:t>
            </a:r>
            <a:r>
              <a:rPr lang="en-US" sz="1600" baseline="0" dirty="0" smtClean="0"/>
              <a:t> Economic and Other Indicators, 2011-2015</a:t>
            </a:r>
            <a:endParaRPr lang="en-US" sz="1600" dirty="0"/>
          </a:p>
        </c:rich>
      </c:tx>
      <c:layout>
        <c:manualLayout>
          <c:xMode val="edge"/>
          <c:yMode val="edge"/>
          <c:x val="0.14132371584639838"/>
          <c:y val="4.70085446358161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9009023382793521E-2"/>
          <c:y val="0.1359135472148085"/>
          <c:w val="0.88944526491726406"/>
          <c:h val="0.7896395388498785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Sheet1!$A$3:$A$7</c:f>
              <c:strCache>
                <c:ptCount val="1"/>
                <c:pt idx="0">
                  <c:v>VMT Avg. Monthly Temperature New Passenger Vehicle Registrations Average Gas Price US Unemployment %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2"/>
              <c:layout>
                <c:manualLayout>
                  <c:x val="0"/>
                  <c:y val="3.74154702159228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Sheet1!$A$3:$A$7</c:f>
              <c:strCache>
                <c:ptCount val="5"/>
                <c:pt idx="0">
                  <c:v>VMT</c:v>
                </c:pt>
                <c:pt idx="1">
                  <c:v>Avg. Monthly Temperature</c:v>
                </c:pt>
                <c:pt idx="2">
                  <c:v>New Passenger Vehicle Registrations</c:v>
                </c:pt>
                <c:pt idx="3">
                  <c:v>Average Gas Price</c:v>
                </c:pt>
                <c:pt idx="4">
                  <c:v>US Unemployment %</c:v>
                </c:pt>
              </c:strCache>
            </c:strRef>
          </c:cat>
          <c:val>
            <c:numRef>
              <c:f>Sheet1!$C$3:$C$7</c:f>
              <c:numCache>
                <c:formatCode>0.00</c:formatCode>
                <c:ptCount val="5"/>
                <c:pt idx="0">
                  <c:v>0.8</c:v>
                </c:pt>
                <c:pt idx="1">
                  <c:v>0.74</c:v>
                </c:pt>
                <c:pt idx="2">
                  <c:v>0.38</c:v>
                </c:pt>
                <c:pt idx="3">
                  <c:v>-0.11</c:v>
                </c:pt>
                <c:pt idx="4">
                  <c:v>-0.26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6"/>
        <c:overlap val="100"/>
        <c:axId val="48105344"/>
        <c:axId val="48112768"/>
      </c:barChart>
      <c:catAx>
        <c:axId val="481053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 anchor="t" anchorCtr="1"/>
          <a:lstStyle/>
          <a:p>
            <a:pPr>
              <a:defRPr/>
            </a:pPr>
            <a:endParaRPr lang="en-US"/>
          </a:p>
        </c:txPr>
        <c:crossAx val="48112768"/>
        <c:crosses val="autoZero"/>
        <c:auto val="1"/>
        <c:lblAlgn val="ctr"/>
        <c:lblOffset val="700"/>
        <c:noMultiLvlLbl val="0"/>
      </c:catAx>
      <c:valAx>
        <c:axId val="48112768"/>
        <c:scaling>
          <c:orientation val="minMax"/>
          <c:max val="1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48105344"/>
        <c:crosses val="autoZero"/>
        <c:crossBetween val="between"/>
        <c:majorUnit val="0.2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b="1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Monthly</a:t>
            </a:r>
            <a:r>
              <a:rPr lang="en-US" sz="1600" baseline="0"/>
              <a:t> Fatalities and Average Temperature, 2011-2015</a:t>
            </a:r>
            <a:endParaRPr lang="en-US" sz="160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Fatalities</c:v>
          </c:tx>
          <c:marker>
            <c:symbol val="none"/>
          </c:marker>
          <c:trendline>
            <c:spPr>
              <a:ln>
                <a:solidFill>
                  <a:srgbClr val="0070C0"/>
                </a:solidFill>
              </a:ln>
            </c:spPr>
            <c:trendlineType val="linear"/>
            <c:dispRSqr val="0"/>
            <c:dispEq val="0"/>
          </c:trendline>
          <c:cat>
            <c:numRef>
              <c:f>Nation!$C$2:$C$61</c:f>
              <c:numCache>
                <c:formatCode>[$-409]mmm\-yy;@</c:formatCode>
                <c:ptCount val="6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</c:numCache>
            </c:numRef>
          </c:cat>
          <c:val>
            <c:numRef>
              <c:f>Nation!$E$2:$E$61</c:f>
              <c:numCache>
                <c:formatCode>#,##0</c:formatCode>
                <c:ptCount val="60"/>
                <c:pt idx="0">
                  <c:v>2240</c:v>
                </c:pt>
                <c:pt idx="1">
                  <c:v>2046</c:v>
                </c:pt>
                <c:pt idx="2">
                  <c:v>2440</c:v>
                </c:pt>
                <c:pt idx="3">
                  <c:v>2548</c:v>
                </c:pt>
                <c:pt idx="4">
                  <c:v>2786</c:v>
                </c:pt>
                <c:pt idx="5">
                  <c:v>2893</c:v>
                </c:pt>
                <c:pt idx="6">
                  <c:v>3152</c:v>
                </c:pt>
                <c:pt idx="7">
                  <c:v>2989</c:v>
                </c:pt>
                <c:pt idx="8">
                  <c:v>2843</c:v>
                </c:pt>
                <c:pt idx="9">
                  <c:v>3106</c:v>
                </c:pt>
                <c:pt idx="10">
                  <c:v>2723</c:v>
                </c:pt>
                <c:pt idx="11">
                  <c:v>2713</c:v>
                </c:pt>
                <c:pt idx="12">
                  <c:v>2499</c:v>
                </c:pt>
                <c:pt idx="13">
                  <c:v>2330</c:v>
                </c:pt>
                <c:pt idx="14">
                  <c:v>2692</c:v>
                </c:pt>
                <c:pt idx="15">
                  <c:v>2644</c:v>
                </c:pt>
                <c:pt idx="16">
                  <c:v>2931</c:v>
                </c:pt>
                <c:pt idx="17">
                  <c:v>3037</c:v>
                </c:pt>
                <c:pt idx="18">
                  <c:v>3137</c:v>
                </c:pt>
                <c:pt idx="19">
                  <c:v>3079</c:v>
                </c:pt>
                <c:pt idx="20">
                  <c:v>2955</c:v>
                </c:pt>
                <c:pt idx="21">
                  <c:v>2883</c:v>
                </c:pt>
                <c:pt idx="22">
                  <c:v>2827</c:v>
                </c:pt>
                <c:pt idx="23">
                  <c:v>2768</c:v>
                </c:pt>
                <c:pt idx="24">
                  <c:v>2440</c:v>
                </c:pt>
                <c:pt idx="25">
                  <c:v>2122</c:v>
                </c:pt>
                <c:pt idx="26">
                  <c:v>2604</c:v>
                </c:pt>
                <c:pt idx="27">
                  <c:v>2513</c:v>
                </c:pt>
                <c:pt idx="28">
                  <c:v>2767</c:v>
                </c:pt>
                <c:pt idx="29">
                  <c:v>2927</c:v>
                </c:pt>
                <c:pt idx="30">
                  <c:v>2886</c:v>
                </c:pt>
                <c:pt idx="31">
                  <c:v>3161</c:v>
                </c:pt>
                <c:pt idx="32">
                  <c:v>2978</c:v>
                </c:pt>
                <c:pt idx="33">
                  <c:v>2996</c:v>
                </c:pt>
                <c:pt idx="34">
                  <c:v>2857</c:v>
                </c:pt>
                <c:pt idx="35">
                  <c:v>2643</c:v>
                </c:pt>
                <c:pt idx="36">
                  <c:v>2360</c:v>
                </c:pt>
                <c:pt idx="37">
                  <c:v>2058</c:v>
                </c:pt>
                <c:pt idx="38">
                  <c:v>2438</c:v>
                </c:pt>
                <c:pt idx="39">
                  <c:v>2516</c:v>
                </c:pt>
                <c:pt idx="40">
                  <c:v>2836</c:v>
                </c:pt>
                <c:pt idx="41">
                  <c:v>2827</c:v>
                </c:pt>
                <c:pt idx="42">
                  <c:v>2940</c:v>
                </c:pt>
                <c:pt idx="43">
                  <c:v>3042</c:v>
                </c:pt>
                <c:pt idx="44">
                  <c:v>2817</c:v>
                </c:pt>
                <c:pt idx="45">
                  <c:v>3074</c:v>
                </c:pt>
                <c:pt idx="46">
                  <c:v>2985</c:v>
                </c:pt>
                <c:pt idx="47">
                  <c:v>2851</c:v>
                </c:pt>
                <c:pt idx="48">
                  <c:v>2573</c:v>
                </c:pt>
                <c:pt idx="49">
                  <c:v>2153</c:v>
                </c:pt>
                <c:pt idx="50">
                  <c:v>2609</c:v>
                </c:pt>
                <c:pt idx="51">
                  <c:v>2642</c:v>
                </c:pt>
                <c:pt idx="52">
                  <c:v>3113</c:v>
                </c:pt>
                <c:pt idx="53">
                  <c:v>3010</c:v>
                </c:pt>
                <c:pt idx="54">
                  <c:v>3266</c:v>
                </c:pt>
                <c:pt idx="55">
                  <c:v>3319</c:v>
                </c:pt>
                <c:pt idx="56">
                  <c:v>3123</c:v>
                </c:pt>
                <c:pt idx="57">
                  <c:v>3271</c:v>
                </c:pt>
                <c:pt idx="58">
                  <c:v>2954</c:v>
                </c:pt>
                <c:pt idx="59">
                  <c:v>3059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16960"/>
        <c:axId val="50631040"/>
      </c:lineChart>
      <c:lineChart>
        <c:grouping val="standard"/>
        <c:varyColors val="0"/>
        <c:ser>
          <c:idx val="1"/>
          <c:order val="1"/>
          <c:tx>
            <c:v>Avg Temp</c:v>
          </c:tx>
          <c:marker>
            <c:symbol val="none"/>
          </c:marker>
          <c:trendline>
            <c:spPr>
              <a:ln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cat>
            <c:numRef>
              <c:f>Nation!$C$2:$C$61</c:f>
              <c:numCache>
                <c:formatCode>[$-409]mmm\-yy;@</c:formatCode>
                <c:ptCount val="6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</c:numCache>
            </c:numRef>
          </c:cat>
          <c:val>
            <c:numRef>
              <c:f>Nation!$M$2:$M$61</c:f>
              <c:numCache>
                <c:formatCode>General</c:formatCode>
                <c:ptCount val="60"/>
                <c:pt idx="0">
                  <c:v>29.71</c:v>
                </c:pt>
                <c:pt idx="1">
                  <c:v>33.04</c:v>
                </c:pt>
                <c:pt idx="2">
                  <c:v>43.07</c:v>
                </c:pt>
                <c:pt idx="3">
                  <c:v>51.96</c:v>
                </c:pt>
                <c:pt idx="4">
                  <c:v>59.13</c:v>
                </c:pt>
                <c:pt idx="5">
                  <c:v>69.819999999999993</c:v>
                </c:pt>
                <c:pt idx="6">
                  <c:v>76.14</c:v>
                </c:pt>
                <c:pt idx="7">
                  <c:v>75</c:v>
                </c:pt>
                <c:pt idx="8">
                  <c:v>66.09</c:v>
                </c:pt>
                <c:pt idx="9">
                  <c:v>55.09</c:v>
                </c:pt>
                <c:pt idx="10">
                  <c:v>43.75</c:v>
                </c:pt>
                <c:pt idx="11">
                  <c:v>35.4</c:v>
                </c:pt>
                <c:pt idx="12">
                  <c:v>36.119999999999997</c:v>
                </c:pt>
                <c:pt idx="13">
                  <c:v>37.51</c:v>
                </c:pt>
                <c:pt idx="14">
                  <c:v>50.41</c:v>
                </c:pt>
                <c:pt idx="15">
                  <c:v>54.68</c:v>
                </c:pt>
                <c:pt idx="16">
                  <c:v>63.45</c:v>
                </c:pt>
                <c:pt idx="17">
                  <c:v>70.540000000000006</c:v>
                </c:pt>
                <c:pt idx="18">
                  <c:v>76.77</c:v>
                </c:pt>
                <c:pt idx="19">
                  <c:v>73.8</c:v>
                </c:pt>
                <c:pt idx="20">
                  <c:v>66.31</c:v>
                </c:pt>
                <c:pt idx="21">
                  <c:v>53.89</c:v>
                </c:pt>
                <c:pt idx="22">
                  <c:v>44.01</c:v>
                </c:pt>
                <c:pt idx="23">
                  <c:v>35.92</c:v>
                </c:pt>
                <c:pt idx="24">
                  <c:v>32.25</c:v>
                </c:pt>
                <c:pt idx="25">
                  <c:v>34.770000000000003</c:v>
                </c:pt>
                <c:pt idx="26">
                  <c:v>40.909999999999997</c:v>
                </c:pt>
                <c:pt idx="27">
                  <c:v>49.68</c:v>
                </c:pt>
                <c:pt idx="28">
                  <c:v>60.85</c:v>
                </c:pt>
                <c:pt idx="29">
                  <c:v>70.39</c:v>
                </c:pt>
                <c:pt idx="30">
                  <c:v>74.209999999999994</c:v>
                </c:pt>
                <c:pt idx="31">
                  <c:v>72.989999999999995</c:v>
                </c:pt>
                <c:pt idx="32">
                  <c:v>66.959999999999994</c:v>
                </c:pt>
                <c:pt idx="33">
                  <c:v>53.44</c:v>
                </c:pt>
                <c:pt idx="34">
                  <c:v>41.61</c:v>
                </c:pt>
                <c:pt idx="35">
                  <c:v>31.06</c:v>
                </c:pt>
                <c:pt idx="36">
                  <c:v>30.56</c:v>
                </c:pt>
                <c:pt idx="37">
                  <c:v>32.130000000000003</c:v>
                </c:pt>
                <c:pt idx="38">
                  <c:v>40.51</c:v>
                </c:pt>
                <c:pt idx="39">
                  <c:v>51.69</c:v>
                </c:pt>
                <c:pt idx="40">
                  <c:v>61.27</c:v>
                </c:pt>
                <c:pt idx="41">
                  <c:v>69.58</c:v>
                </c:pt>
                <c:pt idx="42">
                  <c:v>73.290000000000006</c:v>
                </c:pt>
                <c:pt idx="43">
                  <c:v>72.25</c:v>
                </c:pt>
                <c:pt idx="44">
                  <c:v>66.2</c:v>
                </c:pt>
                <c:pt idx="45">
                  <c:v>56.93</c:v>
                </c:pt>
                <c:pt idx="46">
                  <c:v>39.25</c:v>
                </c:pt>
                <c:pt idx="47">
                  <c:v>36.81</c:v>
                </c:pt>
                <c:pt idx="48">
                  <c:v>33.08</c:v>
                </c:pt>
                <c:pt idx="49">
                  <c:v>32.99</c:v>
                </c:pt>
                <c:pt idx="50">
                  <c:v>45.39</c:v>
                </c:pt>
                <c:pt idx="51">
                  <c:v>53.24</c:v>
                </c:pt>
                <c:pt idx="52">
                  <c:v>60.85</c:v>
                </c:pt>
                <c:pt idx="53">
                  <c:v>71.349999999999994</c:v>
                </c:pt>
                <c:pt idx="54">
                  <c:v>73.92</c:v>
                </c:pt>
                <c:pt idx="55">
                  <c:v>72.97</c:v>
                </c:pt>
                <c:pt idx="56">
                  <c:v>68.540000000000006</c:v>
                </c:pt>
                <c:pt idx="57">
                  <c:v>57.25</c:v>
                </c:pt>
                <c:pt idx="58">
                  <c:v>44.62</c:v>
                </c:pt>
                <c:pt idx="59">
                  <c:v>38.659999999999997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34112"/>
        <c:axId val="50632576"/>
      </c:lineChart>
      <c:dateAx>
        <c:axId val="5061696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50631040"/>
        <c:crosses val="autoZero"/>
        <c:auto val="1"/>
        <c:lblOffset val="100"/>
        <c:baseTimeUnit val="months"/>
      </c:dateAx>
      <c:valAx>
        <c:axId val="506310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50616960"/>
        <c:crosses val="autoZero"/>
        <c:crossBetween val="between"/>
      </c:valAx>
      <c:valAx>
        <c:axId val="506325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50634112"/>
        <c:crosses val="max"/>
        <c:crossBetween val="between"/>
      </c:valAx>
      <c:dateAx>
        <c:axId val="50634112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50632576"/>
        <c:crosses val="autoZero"/>
        <c:auto val="1"/>
        <c:lblOffset val="100"/>
        <c:baseTimeUnit val="months"/>
      </c:date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effectLst>
      <a:outerShdw blurRad="63500" sx="102000" sy="102000" algn="ctr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Change in Number of Fatalities (Sorted By Lowest to Highest) by State, </a:t>
            </a:r>
            <a:r>
              <a:rPr lang="en-US" sz="1600" dirty="0" smtClean="0"/>
              <a:t>2014-2015</a:t>
            </a:r>
            <a:endParaRPr lang="en-US" sz="1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31"/>
            <c:invertIfNegative val="0"/>
            <c:bubble3D val="0"/>
            <c:spPr>
              <a:solidFill>
                <a:srgbClr val="16FE4D"/>
              </a:solidFill>
            </c:spPr>
          </c:dPt>
          <c:cat>
            <c:strRef>
              <c:f>Sheet1!$H$180:$H$231</c:f>
              <c:strCache>
                <c:ptCount val="52"/>
                <c:pt idx="0">
                  <c:v>NM</c:v>
                </c:pt>
                <c:pt idx="1">
                  <c:v>MA</c:v>
                </c:pt>
                <c:pt idx="2">
                  <c:v>KS</c:v>
                </c:pt>
                <c:pt idx="3">
                  <c:v>OK</c:v>
                </c:pt>
                <c:pt idx="4">
                  <c:v>TX</c:v>
                </c:pt>
                <c:pt idx="5">
                  <c:v>LA</c:v>
                </c:pt>
                <c:pt idx="6">
                  <c:v>AK</c:v>
                </c:pt>
                <c:pt idx="7">
                  <c:v>RI</c:v>
                </c:pt>
                <c:pt idx="8">
                  <c:v>TN</c:v>
                </c:pt>
                <c:pt idx="9">
                  <c:v>WY</c:v>
                </c:pt>
                <c:pt idx="10">
                  <c:v>ND</c:v>
                </c:pt>
                <c:pt idx="11">
                  <c:v>WV</c:v>
                </c:pt>
                <c:pt idx="12">
                  <c:v>SD</c:v>
                </c:pt>
                <c:pt idx="13">
                  <c:v>IA</c:v>
                </c:pt>
                <c:pt idx="14">
                  <c:v>HI</c:v>
                </c:pt>
                <c:pt idx="15">
                  <c:v>DC</c:v>
                </c:pt>
                <c:pt idx="16">
                  <c:v>DE</c:v>
                </c:pt>
                <c:pt idx="17">
                  <c:v>PA</c:v>
                </c:pt>
                <c:pt idx="18">
                  <c:v>PR</c:v>
                </c:pt>
                <c:pt idx="19">
                  <c:v>NJ</c:v>
                </c:pt>
                <c:pt idx="20">
                  <c:v>VT</c:v>
                </c:pt>
                <c:pt idx="21">
                  <c:v>CT</c:v>
                </c:pt>
                <c:pt idx="22">
                  <c:v>NH</c:v>
                </c:pt>
                <c:pt idx="23">
                  <c:v>UT</c:v>
                </c:pt>
                <c:pt idx="24">
                  <c:v>NE</c:v>
                </c:pt>
                <c:pt idx="25">
                  <c:v>ME</c:v>
                </c:pt>
                <c:pt idx="26">
                  <c:v>AL</c:v>
                </c:pt>
                <c:pt idx="27">
                  <c:v>ID</c:v>
                </c:pt>
                <c:pt idx="28">
                  <c:v>MT</c:v>
                </c:pt>
                <c:pt idx="29">
                  <c:v>NV</c:v>
                </c:pt>
                <c:pt idx="30">
                  <c:v>MN</c:v>
                </c:pt>
                <c:pt idx="31">
                  <c:v>VA</c:v>
                </c:pt>
                <c:pt idx="32">
                  <c:v>CO</c:v>
                </c:pt>
                <c:pt idx="33">
                  <c:v>WI</c:v>
                </c:pt>
                <c:pt idx="34">
                  <c:v>AR</c:v>
                </c:pt>
                <c:pt idx="35">
                  <c:v>MI</c:v>
                </c:pt>
                <c:pt idx="36">
                  <c:v>MS</c:v>
                </c:pt>
                <c:pt idx="37">
                  <c:v>MD</c:v>
                </c:pt>
                <c:pt idx="38">
                  <c:v>CA</c:v>
                </c:pt>
                <c:pt idx="39">
                  <c:v>IL</c:v>
                </c:pt>
                <c:pt idx="40">
                  <c:v>IN</c:v>
                </c:pt>
                <c:pt idx="41">
                  <c:v>NY</c:v>
                </c:pt>
                <c:pt idx="42">
                  <c:v>KY</c:v>
                </c:pt>
                <c:pt idx="43">
                  <c:v>OR</c:v>
                </c:pt>
                <c:pt idx="44">
                  <c:v>NC</c:v>
                </c:pt>
                <c:pt idx="45">
                  <c:v>MO</c:v>
                </c:pt>
                <c:pt idx="46">
                  <c:v>OH</c:v>
                </c:pt>
                <c:pt idx="47">
                  <c:v>WA</c:v>
                </c:pt>
                <c:pt idx="48">
                  <c:v>AZ</c:v>
                </c:pt>
                <c:pt idx="49">
                  <c:v>SC</c:v>
                </c:pt>
                <c:pt idx="50">
                  <c:v>GA</c:v>
                </c:pt>
                <c:pt idx="51">
                  <c:v>FL</c:v>
                </c:pt>
              </c:strCache>
            </c:strRef>
          </c:cat>
          <c:val>
            <c:numRef>
              <c:f>Sheet1!$K$180:$K$231</c:f>
              <c:numCache>
                <c:formatCode>###0</c:formatCode>
                <c:ptCount val="52"/>
                <c:pt idx="0">
                  <c:v>-88</c:v>
                </c:pt>
                <c:pt idx="1">
                  <c:v>-48</c:v>
                </c:pt>
                <c:pt idx="2">
                  <c:v>-30</c:v>
                </c:pt>
                <c:pt idx="3">
                  <c:v>-26</c:v>
                </c:pt>
                <c:pt idx="4">
                  <c:v>-20</c:v>
                </c:pt>
                <c:pt idx="5">
                  <c:v>-14</c:v>
                </c:pt>
                <c:pt idx="6">
                  <c:v>-8</c:v>
                </c:pt>
                <c:pt idx="7">
                  <c:v>-6</c:v>
                </c:pt>
                <c:pt idx="8">
                  <c:v>-5</c:v>
                </c:pt>
                <c:pt idx="9">
                  <c:v>-5</c:v>
                </c:pt>
                <c:pt idx="10">
                  <c:v>-4</c:v>
                </c:pt>
                <c:pt idx="11">
                  <c:v>-4</c:v>
                </c:pt>
                <c:pt idx="12">
                  <c:v>-3</c:v>
                </c:pt>
                <c:pt idx="13">
                  <c:v>-2</c:v>
                </c:pt>
                <c:pt idx="14">
                  <c:v>-1</c:v>
                </c:pt>
                <c:pt idx="15" formatCode="###0;###0">
                  <c:v>0</c:v>
                </c:pt>
                <c:pt idx="16" formatCode="###0;###0">
                  <c:v>2</c:v>
                </c:pt>
                <c:pt idx="17" formatCode="###0;###0">
                  <c:v>5</c:v>
                </c:pt>
                <c:pt idx="18" formatCode="###0;###0">
                  <c:v>5</c:v>
                </c:pt>
                <c:pt idx="19" formatCode="###0;###0">
                  <c:v>6</c:v>
                </c:pt>
                <c:pt idx="20" formatCode="###0;###0">
                  <c:v>13</c:v>
                </c:pt>
                <c:pt idx="21" formatCode="###0;###0">
                  <c:v>18</c:v>
                </c:pt>
                <c:pt idx="22" formatCode="###0;###0">
                  <c:v>19</c:v>
                </c:pt>
                <c:pt idx="23" formatCode="###0;###0">
                  <c:v>20</c:v>
                </c:pt>
                <c:pt idx="24" formatCode="###0;###0">
                  <c:v>21</c:v>
                </c:pt>
                <c:pt idx="25" formatCode="###0;###0">
                  <c:v>25</c:v>
                </c:pt>
                <c:pt idx="26" formatCode="###0;###0">
                  <c:v>29</c:v>
                </c:pt>
                <c:pt idx="27" formatCode="###0;###0">
                  <c:v>30</c:v>
                </c:pt>
                <c:pt idx="28" formatCode="###0;###0">
                  <c:v>32</c:v>
                </c:pt>
                <c:pt idx="29" formatCode="###0;###0">
                  <c:v>34</c:v>
                </c:pt>
                <c:pt idx="30" formatCode="###0;###0">
                  <c:v>50</c:v>
                </c:pt>
                <c:pt idx="31" formatCode="###0;###0">
                  <c:v>50</c:v>
                </c:pt>
                <c:pt idx="32" formatCode="###0;###0">
                  <c:v>58</c:v>
                </c:pt>
                <c:pt idx="33" formatCode="###0;###0">
                  <c:v>60</c:v>
                </c:pt>
                <c:pt idx="34" formatCode="###0;###0">
                  <c:v>61</c:v>
                </c:pt>
                <c:pt idx="35" formatCode="###0;###0">
                  <c:v>62</c:v>
                </c:pt>
                <c:pt idx="36" formatCode="###0;###0">
                  <c:v>70</c:v>
                </c:pt>
                <c:pt idx="37" formatCode="###0;###0">
                  <c:v>71</c:v>
                </c:pt>
                <c:pt idx="38" formatCode="###0;###0">
                  <c:v>74</c:v>
                </c:pt>
                <c:pt idx="39" formatCode="###0;###0">
                  <c:v>74</c:v>
                </c:pt>
                <c:pt idx="40" formatCode="###0;###0">
                  <c:v>76</c:v>
                </c:pt>
                <c:pt idx="41" formatCode="###0;###0">
                  <c:v>80</c:v>
                </c:pt>
                <c:pt idx="42" formatCode="###0;###0">
                  <c:v>89</c:v>
                </c:pt>
                <c:pt idx="43" formatCode="###0;###0">
                  <c:v>90</c:v>
                </c:pt>
                <c:pt idx="44" formatCode="###0;###0">
                  <c:v>95</c:v>
                </c:pt>
                <c:pt idx="45" formatCode="###0;###0">
                  <c:v>103</c:v>
                </c:pt>
                <c:pt idx="46" formatCode="###0;###0">
                  <c:v>104</c:v>
                </c:pt>
                <c:pt idx="47" formatCode="###0;###0">
                  <c:v>106</c:v>
                </c:pt>
                <c:pt idx="48" formatCode="###0;###0">
                  <c:v>120</c:v>
                </c:pt>
                <c:pt idx="49" formatCode="###0;###0">
                  <c:v>154</c:v>
                </c:pt>
                <c:pt idx="50" formatCode="###0;###0">
                  <c:v>266</c:v>
                </c:pt>
                <c:pt idx="51" formatCode="###0;###0">
                  <c:v>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787072"/>
        <c:axId val="74792960"/>
      </c:barChart>
      <c:catAx>
        <c:axId val="747870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74792960"/>
        <c:crosses val="autoZero"/>
        <c:auto val="1"/>
        <c:lblAlgn val="ctr"/>
        <c:lblOffset val="100"/>
        <c:noMultiLvlLbl val="0"/>
      </c:catAx>
      <c:valAx>
        <c:axId val="74792960"/>
        <c:scaling>
          <c:orientation val="minMax"/>
        </c:scaling>
        <c:delete val="0"/>
        <c:axPos val="l"/>
        <c:majorGridlines/>
        <c:numFmt formatCode="###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74787072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  <a:effectLst>
      <a:outerShdw blurRad="63500" sx="102000" sy="102000" algn="ctr" rotWithShape="0">
        <a:prstClr val="black">
          <a:alpha val="40000"/>
        </a:prstClr>
      </a:outerShdw>
    </a:effectLst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0.12122</cdr:x>
      <cdr:y>0.12714</cdr:y>
    </cdr:from>
    <cdr:to>
      <cdr:x>0.17555</cdr:x>
      <cdr:y>0.17825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7259" y="689037"/>
          <a:ext cx="482821" cy="27700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3.35</a:t>
          </a:r>
          <a:endParaRPr lang="en-US" sz="12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0.83601</cdr:x>
      <cdr:y>0.68132</cdr:y>
    </cdr:from>
    <cdr:to>
      <cdr:x>0.89034</cdr:x>
      <cdr:y>0.73243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429501" y="3692585"/>
          <a:ext cx="482821" cy="27700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1.12</a:t>
          </a:r>
          <a:endParaRPr lang="en-US" sz="12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0.68057</cdr:x>
      <cdr:y>0.26548</cdr:y>
    </cdr:from>
    <cdr:to>
      <cdr:x>0.9759</cdr:x>
      <cdr:y>0.32573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972747" y="1424986"/>
          <a:ext cx="2591832" cy="32340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/>
            <a:t>Overall Fatality Increase =7.2%</a:t>
          </a:r>
        </a:p>
      </cdr:txBody>
    </cdr:sp>
  </cdr:relSizeAnchor>
  <cdr:relSizeAnchor xmlns:cdr="http://schemas.openxmlformats.org/drawingml/2006/chartDrawing">
    <cdr:from>
      <cdr:x>0.64147</cdr:x>
      <cdr:y>0.32953</cdr:y>
    </cdr:from>
    <cdr:to>
      <cdr:x>0.7804</cdr:x>
      <cdr:y>0.46617</cdr:y>
    </cdr:to>
    <cdr:cxnSp macro="">
      <cdr:nvCxnSpPr>
        <cdr:cNvPr id="10" name="Straight Arrow Connector 9"/>
        <cdr:cNvCxnSpPr/>
      </cdr:nvCxnSpPr>
      <cdr:spPr>
        <a:xfrm xmlns:a="http://schemas.openxmlformats.org/drawingml/2006/main" flipH="1">
          <a:off x="5629607" y="1768806"/>
          <a:ext cx="1219239" cy="733433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0.07159</cdr:x>
      <cdr:y>0.47655</cdr:y>
    </cdr:from>
    <cdr:to>
      <cdr:x>0.98287</cdr:x>
      <cdr:y>0.47655</cdr:y>
    </cdr:to>
    <cdr:cxnSp macro="">
      <cdr:nvCxnSpPr>
        <cdr:cNvPr id="4" name="Straight Connector 5"/>
        <cdr:cNvCxnSpPr/>
      </cdr:nvCxnSpPr>
      <cdr:spPr>
        <a:xfrm xmlns:a="http://schemas.openxmlformats.org/drawingml/2006/main">
          <a:off x="628278" y="2557979"/>
          <a:ext cx="7997441" cy="0"/>
        </a:xfrm>
        <a:prstGeom xmlns:a="http://schemas.openxmlformats.org/drawingml/2006/main" prst="line">
          <a:avLst/>
        </a:prstGeom>
        <a:ln xmlns:a="http://schemas.openxmlformats.org/drawingml/2006/main" w="38100">
          <a:prstDash val="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0.09511</cdr:x>
      <cdr:y>0.47718</cdr:y>
    </cdr:from>
    <cdr:to>
      <cdr:x>1</cdr:x>
      <cdr:y>0.4807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836949" y="2578334"/>
          <a:ext cx="7962855" cy="19019"/>
        </a:xfrm>
        <a:prstGeom xmlns:a="http://schemas.openxmlformats.org/drawingml/2006/main" prst="line">
          <a:avLst/>
        </a:prstGeom>
        <a:ln xmlns:a="http://schemas.openxmlformats.org/drawingml/2006/main" w="38100">
          <a:prstDash val="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0.68488</cdr:x>
      <cdr:y>0.26946</cdr:y>
    </cdr:from>
    <cdr:to>
      <cdr:x>0.98021</cdr:x>
      <cdr:y>0.32971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026810" y="1455983"/>
          <a:ext cx="2598846" cy="32554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/>
            <a:t>Overall Fatality Increase = 7.2%</a:t>
          </a:r>
        </a:p>
      </cdr:txBody>
    </cdr:sp>
  </cdr:relSizeAnchor>
  <cdr:relSizeAnchor xmlns:cdr="http://schemas.openxmlformats.org/drawingml/2006/chartDrawing">
    <cdr:from>
      <cdr:x>0.69575</cdr:x>
      <cdr:y>0.33086</cdr:y>
    </cdr:from>
    <cdr:to>
      <cdr:x>0.75204</cdr:x>
      <cdr:y>0.47541</cdr:y>
    </cdr:to>
    <cdr:cxnSp macro="">
      <cdr:nvCxnSpPr>
        <cdr:cNvPr id="10" name="Straight Arrow Connector 9"/>
        <cdr:cNvCxnSpPr/>
      </cdr:nvCxnSpPr>
      <cdr:spPr>
        <a:xfrm xmlns:a="http://schemas.openxmlformats.org/drawingml/2006/main" flipH="1">
          <a:off x="6122472" y="1787727"/>
          <a:ext cx="495333" cy="781054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0.10119</cdr:x>
      <cdr:y>0.48952</cdr:y>
    </cdr:from>
    <cdr:to>
      <cdr:x>0.98692</cdr:x>
      <cdr:y>0.49242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890452" y="2645003"/>
          <a:ext cx="7794251" cy="15670"/>
        </a:xfrm>
        <a:prstGeom xmlns:a="http://schemas.openxmlformats.org/drawingml/2006/main" prst="line">
          <a:avLst/>
        </a:prstGeom>
        <a:ln xmlns:a="http://schemas.openxmlformats.org/drawingml/2006/main" w="38100">
          <a:prstDash val="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0.65457</cdr:x>
      <cdr:y>0.2536</cdr:y>
    </cdr:from>
    <cdr:to>
      <cdr:x>0.9499</cdr:x>
      <cdr:y>0.31385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760112" y="1370262"/>
          <a:ext cx="2598846" cy="32554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Overall Fatality Increase = 7.2%</a:t>
          </a:r>
        </a:p>
      </cdr:txBody>
    </cdr:sp>
  </cdr:relSizeAnchor>
  <cdr:relSizeAnchor xmlns:cdr="http://schemas.openxmlformats.org/drawingml/2006/chartDrawing">
    <cdr:from>
      <cdr:x>0.54096</cdr:x>
      <cdr:y>0.30794</cdr:y>
    </cdr:from>
    <cdr:to>
      <cdr:x>0.65462</cdr:x>
      <cdr:y>0.48246</cdr:y>
    </cdr:to>
    <cdr:cxnSp macro="">
      <cdr:nvCxnSpPr>
        <cdr:cNvPr id="10" name="Straight Arrow Connector 9"/>
        <cdr:cNvCxnSpPr/>
      </cdr:nvCxnSpPr>
      <cdr:spPr>
        <a:xfrm xmlns:a="http://schemas.openxmlformats.org/drawingml/2006/main" flipH="1">
          <a:off x="4760366" y="1663892"/>
          <a:ext cx="1000186" cy="942979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0.09794</cdr:x>
      <cdr:y>0.30089</cdr:y>
    </cdr:from>
    <cdr:to>
      <cdr:x>0.98476</cdr:x>
      <cdr:y>0.3038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861832" y="1625813"/>
          <a:ext cx="7803842" cy="15724"/>
        </a:xfrm>
        <a:prstGeom xmlns:a="http://schemas.openxmlformats.org/drawingml/2006/main" prst="line">
          <a:avLst/>
        </a:prstGeom>
        <a:ln xmlns:a="http://schemas.openxmlformats.org/drawingml/2006/main" w="38100">
          <a:prstDash val="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0.65782</cdr:x>
      <cdr:y>0.17956</cdr:y>
    </cdr:from>
    <cdr:to>
      <cdr:x>0.95315</cdr:x>
      <cdr:y>0.23981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788685" y="970191"/>
          <a:ext cx="2598846" cy="32554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Overall Fatality Increase = 7.2%</a:t>
          </a:r>
        </a:p>
      </cdr:txBody>
    </cdr:sp>
  </cdr:relSizeAnchor>
  <cdr:relSizeAnchor xmlns:cdr="http://schemas.openxmlformats.org/drawingml/2006/chartDrawing">
    <cdr:from>
      <cdr:x>0.63622</cdr:x>
      <cdr:y>0.23743</cdr:y>
    </cdr:from>
    <cdr:to>
      <cdr:x>0.66869</cdr:x>
      <cdr:y>0.29208</cdr:y>
    </cdr:to>
    <cdr:cxnSp macro="">
      <cdr:nvCxnSpPr>
        <cdr:cNvPr id="10" name="Straight Arrow Connector 9"/>
        <cdr:cNvCxnSpPr/>
      </cdr:nvCxnSpPr>
      <cdr:spPr>
        <a:xfrm xmlns:a="http://schemas.openxmlformats.org/drawingml/2006/main" flipH="1">
          <a:off x="5598597" y="1282899"/>
          <a:ext cx="285745" cy="295282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0.10143</cdr:x>
      <cdr:y>0.15392</cdr:y>
    </cdr:from>
    <cdr:to>
      <cdr:x>0.28227</cdr:x>
      <cdr:y>0.85446</cdr:y>
    </cdr:to>
    <cdr:sp macro="" textlink="">
      <cdr:nvSpPr>
        <cdr:cNvPr id="3" name="Oval 2"/>
        <cdr:cNvSpPr/>
      </cdr:nvSpPr>
      <cdr:spPr>
        <a:xfrm xmlns:a="http://schemas.openxmlformats.org/drawingml/2006/main">
          <a:off x="892582" y="831688"/>
          <a:ext cx="1591340" cy="378519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0.17366</cdr:x>
      <cdr:y>0.34985</cdr:y>
    </cdr:from>
    <cdr:to>
      <cdr:x>0.89326</cdr:x>
      <cdr:y>0.45833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8214" y="1894476"/>
          <a:ext cx="6332339" cy="587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u="sng" dirty="0"/>
            <a:t>Inside Vehicle:</a:t>
          </a:r>
          <a:r>
            <a:rPr lang="en-US" sz="1200" b="1" dirty="0"/>
            <a:t> Occupants of cars, light trucks, large trucks, buses and other vehicles</a:t>
          </a:r>
        </a:p>
        <a:p xmlns:a="http://schemas.openxmlformats.org/drawingml/2006/main">
          <a:r>
            <a:rPr lang="en-US" sz="1200" b="1" u="sng" dirty="0"/>
            <a:t>Outside Vehicle</a:t>
          </a:r>
          <a:r>
            <a:rPr lang="en-US" sz="1200" b="1" dirty="0"/>
            <a:t>: Motorcyclists, Pedestrians, bicyclists</a:t>
          </a:r>
          <a:r>
            <a:rPr lang="en-US" sz="1200" b="1" baseline="0" dirty="0"/>
            <a:t> and other non-occupants</a:t>
          </a:r>
          <a:endParaRPr lang="en-US" sz="12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0.0815</cdr:x>
      <cdr:y>0.4266</cdr:y>
    </cdr:from>
    <cdr:to>
      <cdr:x>0.8011</cdr:x>
      <cdr:y>0.51847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286" y="2320252"/>
          <a:ext cx="6306703" cy="499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u="sng" dirty="0"/>
            <a:t>Inside Vehicle:</a:t>
          </a:r>
          <a:r>
            <a:rPr lang="en-US" sz="1200" b="1" dirty="0"/>
            <a:t> Occupants of cars, light trucks, large trucks, buses and other vehicles</a:t>
          </a:r>
        </a:p>
        <a:p xmlns:a="http://schemas.openxmlformats.org/drawingml/2006/main">
          <a:r>
            <a:rPr lang="en-US" sz="1200" b="1" u="sng" dirty="0"/>
            <a:t>Outside Vehicle</a:t>
          </a:r>
          <a:r>
            <a:rPr lang="en-US" sz="1200" b="1" dirty="0"/>
            <a:t>: Motorcyclists, Pedestrians, bicyclists</a:t>
          </a:r>
          <a:r>
            <a:rPr lang="en-US" sz="1200" b="1" baseline="0" dirty="0"/>
            <a:t> and other non-occupants</a:t>
          </a:r>
          <a:endParaRPr lang="en-US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D9E83F-E5DE-F744-84AE-C39FA0C3A38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E0049D-B5B7-344F-9207-52194B82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70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2C40EC-0B2B-0242-9157-371187466714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D42284-5EB2-AA4B-92BC-E312AE1E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13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98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78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72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 between number of monthly national fatalities and each indicator: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VMT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monthly temperature</a:t>
            </a:r>
          </a:p>
          <a:p>
            <a:pPr lvl="1">
              <a:spcAft>
                <a:spcPts val="1200"/>
              </a:spcAft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New PV registrations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5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15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48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States with 100+ increase in fatalities: Florida (445), Georgia (266), South Carolina (154), Arizona (120), Washington (106), Ohio (104), and Missouri (103) .  </a:t>
            </a:r>
          </a:p>
          <a:p>
            <a:pPr lvl="0"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Fatalities </a:t>
            </a:r>
            <a:r>
              <a:rPr lang="en-US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35 states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PR.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Fatalities </a:t>
            </a:r>
            <a:r>
              <a:rPr lang="en-US" dirty="0" smtClean="0">
                <a:solidFill>
                  <a:srgbClr val="16F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15 states and no change in DC.</a:t>
            </a:r>
          </a:p>
          <a:p>
            <a:pPr lvl="0">
              <a:spcAft>
                <a:spcPts val="1200"/>
              </a:spcAft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</a:t>
            </a:r>
          </a:p>
          <a:p>
            <a:pPr lvl="0">
              <a:spcAft>
                <a:spcPts val="1200"/>
              </a:spcAft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States with 50+ increase in 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passenger car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fatalities:  Florida (135), Georgia (116), North Carolina (88), Indiana (70), and Washington (58).</a:t>
            </a:r>
          </a:p>
          <a:p>
            <a:pPr lvl="0">
              <a:spcAft>
                <a:spcPts val="1200"/>
              </a:spcAft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States with 50+ increase in 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light-truck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fatalities:  Florida (121), Georgia (96), California (89), Mississippi (77), Arizona (66), Virginia (54), Colorado (52), and Pennsylvania (52).</a:t>
            </a:r>
          </a:p>
          <a:p>
            <a:pPr lvl="0">
              <a:spcAft>
                <a:spcPts val="1200"/>
              </a:spcAft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States with 50+ increase in 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motorcyclist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fatalities:  Florida (138) and South Carolina (63).</a:t>
            </a:r>
          </a:p>
          <a:p>
            <a:pPr lvl="0">
              <a:spcAft>
                <a:spcPts val="1200"/>
              </a:spcAft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States with 40+ increase in 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pedestrian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fatalities:  Texas (58), New York (43), and Florida (40).</a:t>
            </a:r>
          </a:p>
          <a:p>
            <a:pPr lvl="0">
              <a:spcAft>
                <a:spcPts val="1200"/>
              </a:spcAft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States with 10+ increase in </a:t>
            </a:r>
            <a:r>
              <a:rPr lang="en-US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pedalcyclist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fatalities:  Louisiana (21), Ohio (14), Florida (11), Michigan (11), and Wisconsin (11).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8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ranges from 30% in VT to 0.4% in PA.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Twenty-two states had double digit (10% or higher) percent increases from 2014.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Decline ranges from -23% in NM to -0.5% in TN.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14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89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00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0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remember that along the road to success,</a:t>
            </a:r>
            <a:r>
              <a:rPr lang="en-US" baseline="0" dirty="0" smtClean="0"/>
              <a:t> we will have setbacks, and, indeed, there are no shortcuts – something this driver should have remembered prior to slamming into the overpass.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with that in mind, let’s take a look at the 2015 numbers.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23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28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a decade ago, in 2006, there were 42,708 traffic fatalities, and more than 40,000 each year during the decade prior to that.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00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92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41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6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07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7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Number of fatalities in distraction affected crashes increased 280 or 8.8% (from 3,197 to 3,477) . Fatal crashes involving a distracted driver increased 9.9% in 2014 and 2015.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Unrestrained Passenger vehicle occupant fatalities increased by 4.9% (from 9,410 to 9,874).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2015, forty-eight (48%) percent of the passenger vehicle occupants killed were unrestrained compared to 49% in 2014.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Fatalities in speeding-related crashes increased by 3% (from 9,283 to 9,557). Speeding crashes and fatalities in speeding crashes 28% in 2014 and 27% in 2015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fatalities involving a drowsy driver declined by 27 or 3.2% (from 851 to 824).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Opt2_4.3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60808" y="819145"/>
            <a:ext cx="3339021" cy="208066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579" y="3451601"/>
            <a:ext cx="2477250" cy="1164104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NHTSA_tag_rev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503" y="6012576"/>
            <a:ext cx="1461326" cy="4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03568"/>
            <a:ext cx="2133600" cy="365125"/>
          </a:xfrm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Opt2_4.3_Transi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80" y="4204589"/>
            <a:ext cx="2750412" cy="2179476"/>
          </a:xfrm>
        </p:spPr>
        <p:txBody>
          <a:bodyPr anchor="t">
            <a:normAutofit/>
          </a:bodyPr>
          <a:lstStyle>
            <a:lvl1pPr algn="l">
              <a:defRPr sz="2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NHTSA_type_rev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4" y="382146"/>
            <a:ext cx="939165" cy="2425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877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3798-1C68-9C4D-BFD5-4B7C00AAE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2442"/>
            <a:ext cx="4038600" cy="398210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92442"/>
            <a:ext cx="4038600" cy="398210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403568"/>
            <a:ext cx="2133600" cy="365125"/>
          </a:xfrm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403568"/>
            <a:ext cx="2133600" cy="365125"/>
          </a:xfrm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403568"/>
            <a:ext cx="2133600" cy="365125"/>
          </a:xfrm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1925"/>
            <a:ext cx="9144000" cy="5608320"/>
          </a:xfrm>
          <a:prstGeom prst="rect">
            <a:avLst/>
          </a:prstGeom>
          <a:solidFill>
            <a:srgbClr val="126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99163"/>
            <a:ext cx="8229600" cy="8916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3287"/>
            <a:ext cx="8229600" cy="4282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NHTSA_type_rev.g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17" y="6462169"/>
            <a:ext cx="939165" cy="242570"/>
          </a:xfrm>
          <a:prstGeom prst="rect">
            <a:avLst/>
          </a:prstGeom>
        </p:spPr>
      </p:pic>
      <p:pic>
        <p:nvPicPr>
          <p:cNvPr id="9" name="Picture 8" descr="icons_horz.gi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4" y="150358"/>
            <a:ext cx="1126998" cy="2910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877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3798-1C68-9C4D-BFD5-4B7C00AAE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spc="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eth.baker@dot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8575" y="249382"/>
            <a:ext cx="5056044" cy="157941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What’s Happening?!</a:t>
            </a:r>
            <a:r>
              <a:rPr lang="en-US" sz="2800" dirty="0" smtClean="0">
                <a:solidFill>
                  <a:srgbClr val="00B0F0"/>
                </a:solidFill>
              </a:rPr>
              <a:t/>
            </a:r>
            <a:br>
              <a:rPr lang="en-US" sz="2800" dirty="0" smtClean="0">
                <a:solidFill>
                  <a:srgbClr val="00B0F0"/>
                </a:solidFill>
              </a:rPr>
            </a:br>
            <a:r>
              <a:rPr lang="en-US" sz="2800" dirty="0">
                <a:solidFill>
                  <a:srgbClr val="00B0F0"/>
                </a:solidFill>
              </a:rPr>
              <a:t/>
            </a:r>
            <a:br>
              <a:rPr lang="en-US" sz="2800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2015 Fatal Crash Overview</a:t>
            </a:r>
            <a:r>
              <a:rPr lang="en-US" sz="4000" dirty="0">
                <a:solidFill>
                  <a:srgbClr val="00B0F0"/>
                </a:solidFill>
              </a:rPr>
              <a:t/>
            </a:r>
            <a:br>
              <a:rPr lang="en-US" sz="4000" dirty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3200399"/>
            <a:ext cx="4615420" cy="181816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Rockwell Condensed" panose="02060603050405020104" pitchFamily="18" charset="0"/>
              </a:rPr>
              <a:t>Elizabeth A. Baker, Ph.D.</a:t>
            </a:r>
          </a:p>
          <a:p>
            <a:r>
              <a:rPr lang="en-US" sz="1800" b="1" dirty="0" smtClean="0">
                <a:solidFill>
                  <a:srgbClr val="00B0F0"/>
                </a:solidFill>
                <a:latin typeface="Rockwell Condensed" panose="02060603050405020104" pitchFamily="18" charset="0"/>
              </a:rPr>
              <a:t>Regional Administrator</a:t>
            </a:r>
          </a:p>
          <a:p>
            <a:r>
              <a:rPr lang="en-US" sz="1800" b="1" dirty="0" smtClean="0">
                <a:solidFill>
                  <a:srgbClr val="00B0F0"/>
                </a:solidFill>
                <a:latin typeface="Rockwell Condensed" panose="02060603050405020104" pitchFamily="18" charset="0"/>
              </a:rPr>
              <a:t>National Highway Traffic </a:t>
            </a:r>
          </a:p>
          <a:p>
            <a:r>
              <a:rPr lang="en-US" sz="1800" b="1" dirty="0" smtClean="0">
                <a:solidFill>
                  <a:srgbClr val="00B0F0"/>
                </a:solidFill>
                <a:latin typeface="Rockwell Condensed" panose="02060603050405020104" pitchFamily="18" charset="0"/>
              </a:rPr>
              <a:t>Safety Administration</a:t>
            </a:r>
          </a:p>
          <a:p>
            <a:r>
              <a:rPr lang="en-US" sz="1800" b="1" dirty="0" smtClean="0">
                <a:solidFill>
                  <a:srgbClr val="00B0F0"/>
                </a:solidFill>
                <a:latin typeface="Rockwell Condensed" panose="02060603050405020104" pitchFamily="18" charset="0"/>
              </a:rPr>
              <a:t>Region 3, Baltimore</a:t>
            </a:r>
          </a:p>
          <a:p>
            <a:r>
              <a:rPr lang="en-US" sz="2200" b="1" dirty="0" smtClean="0">
                <a:solidFill>
                  <a:srgbClr val="00B0F0"/>
                </a:solidFill>
                <a:latin typeface="Rockwell Condensed" panose="02060603050405020104" pitchFamily="18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0558" y="5380074"/>
            <a:ext cx="261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B0F0"/>
                </a:solidFill>
              </a:rPr>
              <a:t>September 29, 2016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Chart 4" title="Proportion of Fatalities Inside Vehicle and Outside Vehicle by Yea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717823"/>
              </p:ext>
            </p:extLst>
          </p:nvPr>
        </p:nvGraphicFramePr>
        <p:xfrm>
          <a:off x="106878" y="700643"/>
          <a:ext cx="8799804" cy="541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22083"/>
            <a:ext cx="137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Browallia New" pitchFamily="34" charset="-34"/>
                <a:cs typeface="Browallia New" pitchFamily="34" charset="-34"/>
              </a:rPr>
              <a:t>Source: FARS</a:t>
            </a:r>
          </a:p>
        </p:txBody>
      </p:sp>
    </p:spTree>
    <p:extLst>
      <p:ext uri="{BB962C8B-B14F-4D97-AF65-F5344CB8AC3E}">
        <p14:creationId xmlns:p14="http://schemas.microsoft.com/office/powerpoint/2010/main" val="8104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2573068"/>
            <a:ext cx="8467725" cy="8916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Economic and Other Indicators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858497"/>
              </p:ext>
            </p:extLst>
          </p:nvPr>
        </p:nvGraphicFramePr>
        <p:xfrm>
          <a:off x="106878" y="688769"/>
          <a:ext cx="8799804" cy="540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095791"/>
            <a:ext cx="8621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Sources: FHWA, NOAA, R</a:t>
            </a:r>
            <a:r>
              <a:rPr lang="en-US" sz="1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 L. Polk &amp; </a:t>
            </a:r>
            <a:r>
              <a:rPr lang="en-US" sz="1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Company, EIA, &amp; BLS </a:t>
            </a:r>
            <a:endParaRPr lang="en-US" sz="1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05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892081"/>
              </p:ext>
            </p:extLst>
          </p:nvPr>
        </p:nvGraphicFramePr>
        <p:xfrm>
          <a:off x="142504" y="731955"/>
          <a:ext cx="8764178" cy="540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504" y="6115792"/>
            <a:ext cx="8621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Sources: FARS</a:t>
            </a:r>
            <a:r>
              <a:rPr lang="en-US" sz="1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, </a:t>
            </a:r>
            <a:r>
              <a:rPr lang="en-US" sz="1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NOAA</a:t>
            </a:r>
            <a:endParaRPr lang="en-US" sz="1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81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2556513"/>
            <a:ext cx="8229600" cy="891671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State Comparison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5360"/>
              </p:ext>
            </p:extLst>
          </p:nvPr>
        </p:nvGraphicFramePr>
        <p:xfrm>
          <a:off x="237318" y="736269"/>
          <a:ext cx="8669364" cy="5320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57177"/>
            <a:ext cx="137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Browallia New" pitchFamily="34" charset="-34"/>
                <a:cs typeface="Browallia New" pitchFamily="34" charset="-34"/>
              </a:rPr>
              <a:t>Source: FARS</a:t>
            </a:r>
          </a:p>
        </p:txBody>
      </p:sp>
    </p:spTree>
    <p:extLst>
      <p:ext uri="{BB962C8B-B14F-4D97-AF65-F5344CB8AC3E}">
        <p14:creationId xmlns:p14="http://schemas.microsoft.com/office/powerpoint/2010/main" val="1560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515922"/>
              </p:ext>
            </p:extLst>
          </p:nvPr>
        </p:nvGraphicFramePr>
        <p:xfrm>
          <a:off x="237318" y="736269"/>
          <a:ext cx="8669364" cy="535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157177"/>
            <a:ext cx="137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Browallia New" pitchFamily="34" charset="-34"/>
                <a:cs typeface="Browallia New" pitchFamily="34" charset="-34"/>
              </a:rPr>
              <a:t>Source: FARS</a:t>
            </a:r>
          </a:p>
        </p:txBody>
      </p:sp>
    </p:spTree>
    <p:extLst>
      <p:ext uri="{BB962C8B-B14F-4D97-AF65-F5344CB8AC3E}">
        <p14:creationId xmlns:p14="http://schemas.microsoft.com/office/powerpoint/2010/main" val="21753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59492"/>
              </p:ext>
            </p:extLst>
          </p:nvPr>
        </p:nvGraphicFramePr>
        <p:xfrm>
          <a:off x="142504" y="688769"/>
          <a:ext cx="8764178" cy="543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47652"/>
            <a:ext cx="137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Browallia New" pitchFamily="34" charset="-34"/>
                <a:cs typeface="Browallia New" pitchFamily="34" charset="-34"/>
              </a:rPr>
              <a:t>Source: FARS</a:t>
            </a:r>
          </a:p>
        </p:txBody>
      </p:sp>
    </p:spTree>
    <p:extLst>
      <p:ext uri="{BB962C8B-B14F-4D97-AF65-F5344CB8AC3E}">
        <p14:creationId xmlns:p14="http://schemas.microsoft.com/office/powerpoint/2010/main" val="34249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438401"/>
            <a:ext cx="8229600" cy="214423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6000" b="1" dirty="0" smtClean="0">
                <a:latin typeface="+mj-lt"/>
              </a:rPr>
              <a:t>35,092 fatalities in 2015</a:t>
            </a:r>
          </a:p>
          <a:p>
            <a:pPr marL="0" indent="0" algn="ctr">
              <a:buNone/>
            </a:pPr>
            <a:endParaRPr lang="en-US" sz="60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6000" b="1" dirty="0" smtClean="0">
                <a:latin typeface="+mj-lt"/>
              </a:rPr>
              <a:t>Questions?</a:t>
            </a:r>
            <a:endParaRPr lang="en-US" sz="6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293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 descr="C:\Users\Beth.Baker.000\Pictures\Irish Prover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11" y="829339"/>
            <a:ext cx="7084525" cy="52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C:\Users\Beth.Baker.000\Pictures\Truck crash into brid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Elizabeth A. Baker, Ph.D.</a:t>
            </a:r>
          </a:p>
          <a:p>
            <a:r>
              <a:rPr lang="en-US" dirty="0" smtClean="0">
                <a:solidFill>
                  <a:srgbClr val="FF0000"/>
                </a:solidFill>
                <a:hlinkClick r:id="rId3"/>
              </a:rPr>
              <a:t>Beth.baker@dot.gov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410-962-0053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403975"/>
            <a:ext cx="2133600" cy="365125"/>
          </a:xfrm>
        </p:spPr>
        <p:txBody>
          <a:bodyPr/>
          <a:lstStyle/>
          <a:p>
            <a:fld id="{D1BB8595-08D9-A942-9AAF-F42EF9933F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960" y="639851"/>
            <a:ext cx="8229600" cy="891671"/>
          </a:xfrm>
        </p:spPr>
        <p:txBody>
          <a:bodyPr>
            <a:normAutofit/>
          </a:bodyPr>
          <a:lstStyle/>
          <a:p>
            <a:r>
              <a:rPr lang="en-US" sz="3000" dirty="0"/>
              <a:t>Summary Statistics, </a:t>
            </a:r>
            <a:r>
              <a:rPr lang="en-US" sz="3000" dirty="0" smtClean="0"/>
              <a:t>2015</a:t>
            </a:r>
            <a:endParaRPr lang="en-US" sz="3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1370" y="1531522"/>
            <a:ext cx="8297840" cy="437397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35,092 people died on our highways in 2015.</a:t>
            </a:r>
          </a:p>
          <a:p>
            <a:pPr lvl="1">
              <a:spcAft>
                <a:spcPts val="1200"/>
              </a:spcAft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7.2% increase in fatalities in 2015 compared to 2014. </a:t>
            </a:r>
          </a:p>
          <a:p>
            <a:pPr lvl="1">
              <a:spcAft>
                <a:spcPts val="1200"/>
              </a:spcAft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Biggest percentage increase in 50 years (1966).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VMT increased by 3.5%.</a:t>
            </a:r>
          </a:p>
          <a:p>
            <a:pPr lvl="1">
              <a:spcAft>
                <a:spcPts val="1200"/>
              </a:spcAft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Biggest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percentage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in almost 25 years (1992).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Fatality rate increased to 1.12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2015 from 1.08 in 2014.</a:t>
            </a:r>
          </a:p>
          <a:p>
            <a:pPr lvl="0">
              <a:spcAft>
                <a:spcPts val="12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Pedestrian fatalities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up 9.5%, highest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since 1996.</a:t>
            </a:r>
          </a:p>
          <a:p>
            <a:pPr lvl="0">
              <a:spcAft>
                <a:spcPts val="12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Pedalcyclist fatalities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up 12.2%, highest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since 1995.</a:t>
            </a:r>
          </a:p>
          <a:p>
            <a:pPr>
              <a:spcAft>
                <a:spcPts val="1800"/>
              </a:spcAft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60" y="639851"/>
            <a:ext cx="8229600" cy="891671"/>
          </a:xfrm>
        </p:spPr>
        <p:txBody>
          <a:bodyPr>
            <a:normAutofit/>
          </a:bodyPr>
          <a:lstStyle/>
          <a:p>
            <a:r>
              <a:rPr lang="en-US" sz="3000" dirty="0"/>
              <a:t>Summary Statistics, </a:t>
            </a:r>
            <a:r>
              <a:rPr lang="en-US" sz="3000" dirty="0" smtClean="0"/>
              <a:t>2015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111575"/>
              </p:ext>
            </p:extLst>
          </p:nvPr>
        </p:nvGraphicFramePr>
        <p:xfrm>
          <a:off x="305745" y="1727800"/>
          <a:ext cx="8542979" cy="377746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66080"/>
                <a:gridCol w="1194321"/>
                <a:gridCol w="1042926"/>
                <a:gridCol w="1213406"/>
                <a:gridCol w="1113123"/>
                <a:gridCol w="1113123"/>
              </a:tblGrid>
              <a:tr h="795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1600" b="1" dirty="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600" b="1" dirty="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600" b="1" dirty="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1600" b="1" dirty="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Change</a:t>
                      </a:r>
                      <a:endParaRPr lang="en-US" sz="1600" b="1" dirty="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Total Fatality Increase</a:t>
                      </a:r>
                      <a:endParaRPr lang="en-US" sz="1600" dirty="0" smtClean="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393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Passenger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Occupant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11,947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12,628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681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+5.7%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+29%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37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Truck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Occupant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9,103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9,813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+7.8%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+30%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18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Truck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Occupant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656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667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+1.7%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+&lt;1%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275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Motorcyclist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4,594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4,976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+8.3%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+16%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562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Pedestrian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4,910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5,376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+9.5%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+20%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393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Pedalcyclist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818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+12.2%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+4%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80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32,744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35,092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2,348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+7.2%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100%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3809" y="5528317"/>
            <a:ext cx="137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Browallia New" pitchFamily="34" charset="-34"/>
                <a:cs typeface="Browallia New" pitchFamily="34" charset="-34"/>
              </a:rPr>
              <a:t>Source: FARS</a:t>
            </a:r>
          </a:p>
        </p:txBody>
      </p:sp>
    </p:spTree>
    <p:extLst>
      <p:ext uri="{BB962C8B-B14F-4D97-AF65-F5344CB8AC3E}">
        <p14:creationId xmlns:p14="http://schemas.microsoft.com/office/powerpoint/2010/main" val="26566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075767"/>
              </p:ext>
            </p:extLst>
          </p:nvPr>
        </p:nvGraphicFramePr>
        <p:xfrm>
          <a:off x="142874" y="714376"/>
          <a:ext cx="8886825" cy="541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50211" y="2478894"/>
            <a:ext cx="652743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44,525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2375" y="2455986"/>
            <a:ext cx="652743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35,092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20681"/>
            <a:ext cx="137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Browallia New" pitchFamily="34" charset="-34"/>
                <a:cs typeface="Browallia New" pitchFamily="34" charset="-34"/>
              </a:rPr>
              <a:t>Source: FARS, FHWA</a:t>
            </a:r>
          </a:p>
        </p:txBody>
      </p:sp>
    </p:spTree>
    <p:extLst>
      <p:ext uri="{BB962C8B-B14F-4D97-AF65-F5344CB8AC3E}">
        <p14:creationId xmlns:p14="http://schemas.microsoft.com/office/powerpoint/2010/main" val="26924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186243"/>
              </p:ext>
            </p:extLst>
          </p:nvPr>
        </p:nvGraphicFramePr>
        <p:xfrm>
          <a:off x="142504" y="736269"/>
          <a:ext cx="8776053" cy="536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" y="6103916"/>
            <a:ext cx="137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Browallia New" pitchFamily="34" charset="-34"/>
                <a:cs typeface="Browallia New" pitchFamily="34" charset="-34"/>
              </a:rPr>
              <a:t>Source: FARS</a:t>
            </a:r>
          </a:p>
        </p:txBody>
      </p:sp>
    </p:spTree>
    <p:extLst>
      <p:ext uri="{BB962C8B-B14F-4D97-AF65-F5344CB8AC3E}">
        <p14:creationId xmlns:p14="http://schemas.microsoft.com/office/powerpoint/2010/main" val="40296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960170"/>
              </p:ext>
            </p:extLst>
          </p:nvPr>
        </p:nvGraphicFramePr>
        <p:xfrm>
          <a:off x="106878" y="688769"/>
          <a:ext cx="8799804" cy="540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099818"/>
            <a:ext cx="137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Browallia New" pitchFamily="34" charset="-34"/>
                <a:cs typeface="Browallia New" pitchFamily="34" charset="-34"/>
              </a:rPr>
              <a:t>Source: FARS</a:t>
            </a:r>
          </a:p>
        </p:txBody>
      </p:sp>
    </p:spTree>
    <p:extLst>
      <p:ext uri="{BB962C8B-B14F-4D97-AF65-F5344CB8AC3E}">
        <p14:creationId xmlns:p14="http://schemas.microsoft.com/office/powerpoint/2010/main" val="14718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344678"/>
              </p:ext>
            </p:extLst>
          </p:nvPr>
        </p:nvGraphicFramePr>
        <p:xfrm>
          <a:off x="106878" y="688769"/>
          <a:ext cx="8799804" cy="540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099818"/>
            <a:ext cx="137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Browallia New" pitchFamily="34" charset="-34"/>
                <a:cs typeface="Browallia New" pitchFamily="34" charset="-34"/>
              </a:rPr>
              <a:t>Source: FARS</a:t>
            </a:r>
          </a:p>
        </p:txBody>
      </p:sp>
    </p:spTree>
    <p:extLst>
      <p:ext uri="{BB962C8B-B14F-4D97-AF65-F5344CB8AC3E}">
        <p14:creationId xmlns:p14="http://schemas.microsoft.com/office/powerpoint/2010/main" val="29839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539761"/>
              </p:ext>
            </p:extLst>
          </p:nvPr>
        </p:nvGraphicFramePr>
        <p:xfrm>
          <a:off x="106878" y="688769"/>
          <a:ext cx="8799804" cy="540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099818"/>
            <a:ext cx="137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Browallia New" pitchFamily="34" charset="-34"/>
                <a:cs typeface="Browallia New" pitchFamily="34" charset="-34"/>
              </a:rPr>
              <a:t>Source: FARS</a:t>
            </a:r>
          </a:p>
        </p:txBody>
      </p:sp>
    </p:spTree>
    <p:extLst>
      <p:ext uri="{BB962C8B-B14F-4D97-AF65-F5344CB8AC3E}">
        <p14:creationId xmlns:p14="http://schemas.microsoft.com/office/powerpoint/2010/main" val="41161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9767</TotalTime>
  <Words>1016</Words>
  <Application>Microsoft Office PowerPoint</Application>
  <PresentationFormat>On-screen Show (4:3)</PresentationFormat>
  <Paragraphs>189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Black</vt:lpstr>
      <vt:lpstr>What’s Happening?!  2015 Fatal Crash Overview </vt:lpstr>
      <vt:lpstr>PowerPoint Presentation</vt:lpstr>
      <vt:lpstr>Summary Statistics, 2015</vt:lpstr>
      <vt:lpstr>Summary Statistics,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and Other Indicators</vt:lpstr>
      <vt:lpstr>PowerPoint Presentation</vt:lpstr>
      <vt:lpstr>PowerPoint Presentation</vt:lpstr>
      <vt:lpstr>State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Thank you!</vt:lpstr>
    </vt:vector>
  </TitlesOfParts>
  <Company>The Tombras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kstone</dc:creator>
  <cp:lastModifiedBy>USDOT_User</cp:lastModifiedBy>
  <cp:revision>569</cp:revision>
  <cp:lastPrinted>2016-07-27T21:01:03Z</cp:lastPrinted>
  <dcterms:created xsi:type="dcterms:W3CDTF">2016-02-23T19:52:48Z</dcterms:created>
  <dcterms:modified xsi:type="dcterms:W3CDTF">2016-09-21T15:35:10Z</dcterms:modified>
</cp:coreProperties>
</file>