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720" r:id="rId3"/>
    <p:sldId id="721" r:id="rId4"/>
    <p:sldId id="722" r:id="rId5"/>
    <p:sldId id="690" r:id="rId6"/>
    <p:sldId id="695" r:id="rId7"/>
    <p:sldId id="702" r:id="rId8"/>
    <p:sldId id="684" r:id="rId9"/>
    <p:sldId id="706" r:id="rId10"/>
    <p:sldId id="687" r:id="rId11"/>
    <p:sldId id="704" r:id="rId12"/>
    <p:sldId id="710" r:id="rId13"/>
    <p:sldId id="709" r:id="rId14"/>
    <p:sldId id="716" r:id="rId15"/>
    <p:sldId id="701" r:id="rId16"/>
    <p:sldId id="71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E4D"/>
    <a:srgbClr val="FF3300"/>
    <a:srgbClr val="1269B5"/>
    <a:srgbClr val="0070C0"/>
    <a:srgbClr val="3366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67155" autoAdjust="0"/>
  </p:normalViewPr>
  <p:slideViewPr>
    <p:cSldViewPr snapToGrid="0" snapToObjects="1">
      <p:cViewPr varScale="1">
        <p:scale>
          <a:sx n="56" d="100"/>
          <a:sy n="56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9E83F-E5DE-F744-84AE-C39FA0C3A38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E0049D-B5B7-344F-9207-52194B82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2C40EC-0B2B-0242-9157-37118746671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D42284-5EB2-AA4B-92BC-E312AE1E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/>
            <a:r>
              <a:rPr lang="en-US" dirty="0"/>
              <a:t>Good afternoon, and</a:t>
            </a:r>
            <a:r>
              <a:rPr lang="en-US" baseline="0" dirty="0"/>
              <a:t> thank you for inviting me here to speak on behalf of NHTSA’s Vehicle Safety Research Office. I will present one of our key research programs that has examined the issue of drowsy drivers from a vehicle technology perspective.  </a:t>
            </a:r>
          </a:p>
          <a:p>
            <a:pPr marL="342900" lvl="2" indent="-342900"/>
            <a:endParaRPr lang="en-US" baseline="0" dirty="0"/>
          </a:p>
          <a:p>
            <a:pPr marL="342900" lvl="2" indent="-342900"/>
            <a:r>
              <a:rPr lang="en-US" dirty="0"/>
              <a:t>Goal: Develop </a:t>
            </a:r>
            <a:r>
              <a:rPr lang="en-US" b="1" dirty="0"/>
              <a:t>alcohol</a:t>
            </a:r>
            <a:r>
              <a:rPr lang="en-US" dirty="0"/>
              <a:t>-detection algorithms for vehicle-based signatures (preliminary phase that led to overall ACMI work)</a:t>
            </a:r>
          </a:p>
          <a:p>
            <a:pPr marL="342900" lvl="2" indent="-342900"/>
            <a:r>
              <a:rPr lang="en-US" sz="2800" dirty="0"/>
              <a:t>Oct 2007 – March 2010</a:t>
            </a:r>
          </a:p>
          <a:p>
            <a:pPr marL="342900" lvl="2" indent="-342900"/>
            <a:r>
              <a:rPr lang="en-US" sz="2800" dirty="0"/>
              <a:t>Contractors: NADS and U. of Wisconsin, Timothy Brown and John Lee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766BE-AE0F-44C6-98FB-8DD99FCED84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4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compare drowsy impairment to alcohol intoxication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74253-F519-4D31-BE34-96D7AE125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 observed that the rate at which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Cassiopea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jellyfish pulsed their bell decreased by one-third at night, and the animals were much slower to respond to external stimuli such as food or movement during that time. When deprived of their night-time rest, the jellies were less active the next day.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was an average of one pulse per second by day, dropped by almost one-third at night. They also documented night-time pulse-free periods of 10–15 seconds, which didn’t occur during the day.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an established jellyfish alarm clock, the scientists used a snack of brine shrimp and oyster roe to try to rouse the snoozing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Cassiopea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When they dropped food in the tank at night,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Cassiopea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responded to its treat by returning to a daytime pattern of activity.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Lastly, when the team forced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Cassiopea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pull an all-nighter by keeping it awake with repeated pulses of water, they found a 17% drop in activity the following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Moving up the evolutionary</a:t>
            </a:r>
            <a:r>
              <a:rPr lang="en-US" baseline="0" dirty="0"/>
              <a:t> chain – adequate sleep is important with humans as well, especially when it comes to performing complex tasks like driving.  </a:t>
            </a:r>
          </a:p>
          <a:p>
            <a:r>
              <a:rPr lang="en-US" dirty="0"/>
              <a:t>A 2002 NHTSA-sponsored Gallup survey </a:t>
            </a:r>
          </a:p>
          <a:p>
            <a:pPr lvl="1"/>
            <a:r>
              <a:rPr lang="en-US" dirty="0"/>
              <a:t>95% of the driving population considered drowsy driving threat to safety</a:t>
            </a:r>
          </a:p>
          <a:p>
            <a:r>
              <a:rPr lang="en-US" dirty="0"/>
              <a:t>AAA’s 2014 Traffic Safety Culture Index</a:t>
            </a:r>
          </a:p>
          <a:p>
            <a:pPr lvl="1"/>
            <a:r>
              <a:rPr lang="en-US" dirty="0"/>
              <a:t>Drivers consider it unacceptable for people to drive when they are so sleepy that they have a hard time keeping their eyes open</a:t>
            </a:r>
          </a:p>
          <a:p>
            <a:pPr lvl="1"/>
            <a:r>
              <a:rPr lang="en-US" dirty="0"/>
              <a:t>More than 1 in 4 drivers reported having driven when they were so tired that they had a hard time keeping their eyes open in the past 30 days. </a:t>
            </a:r>
          </a:p>
          <a:p>
            <a:pPr lvl="1"/>
            <a:r>
              <a:rPr lang="en-US" dirty="0"/>
              <a:t>1 in 5 reported having done this more than once</a:t>
            </a:r>
          </a:p>
          <a:p>
            <a:pPr lvl="1"/>
            <a:r>
              <a:rPr lang="en-US" dirty="0"/>
              <a:t>2.4 percent reported having done this fairly often or regularly.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have established that sleep serves</a:t>
            </a:r>
            <a:r>
              <a:rPr lang="en-US" baseline="0" dirty="0"/>
              <a:t> an essential primary function for all living animals… people thinks that drowsy driving is unsafe….</a:t>
            </a:r>
          </a:p>
          <a:p>
            <a:r>
              <a:rPr lang="en-US" dirty="0"/>
              <a:t>It is undeniable that there</a:t>
            </a:r>
            <a:r>
              <a:rPr lang="en-US" baseline="0" dirty="0"/>
              <a:t> is a culture that is centered around sleep deprivation. </a:t>
            </a:r>
          </a:p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lang="en-US" dirty="0"/>
              <a:t>We are constantly broadcast with sleep bragging messages that minimize the importance of sleep.</a:t>
            </a:r>
          </a:p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lang="en-US" dirty="0"/>
              <a:t>So, addressing these safety concerns</a:t>
            </a:r>
            <a:r>
              <a:rPr lang="en-US" baseline="0" dirty="0"/>
              <a:t> about drowsy driving</a:t>
            </a:r>
            <a:r>
              <a:rPr lang="en-US" dirty="0"/>
              <a:t> can be difficult when our values do not align with avoiding drowsy driving.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0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several ways in which NHTSA as a safety agency addresses the issue of drowsy driving.  One very visible way is through our campaigns which are targeted towards modifying behavior.  </a:t>
            </a:r>
          </a:p>
          <a:p>
            <a:endParaRPr lang="en-US" baseline="0" dirty="0"/>
          </a:p>
          <a:p>
            <a:r>
              <a:rPr lang="en-US" baseline="0" dirty="0"/>
              <a:t>Here you can see an example of both facts and solutions.  First and foremost, it states, “Drowsy is deadly”.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claimed 846 lives in 2014</a:t>
            </a:r>
            <a:endParaRPr lang="en-US" baseline="0" dirty="0"/>
          </a:p>
          <a:p>
            <a:endParaRPr lang="en-US" baseline="0" dirty="0"/>
          </a:p>
          <a:p>
            <a:pPr lvl="1"/>
            <a:r>
              <a:rPr lang="en-US" baseline="0" dirty="0"/>
              <a:t>It also presents facts which discuss the magnitude of the issue and ways to mitigate the problem. </a:t>
            </a:r>
            <a:r>
              <a:rPr lang="en-US" dirty="0"/>
              <a:t>Signs &amp; symptoms of drowsy driving</a:t>
            </a:r>
          </a:p>
          <a:p>
            <a:pPr lvl="1"/>
            <a:r>
              <a:rPr lang="en-US" dirty="0"/>
              <a:t>Strategies for dealing with drowsiness on a trip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one method for addressing this issue is to shift the cultural perspective of drowsy driving.  NHTSA also takes the approach from examining the drowsy driving issue using technological interventions.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This is how we came up with the idea of the </a:t>
            </a:r>
            <a:r>
              <a:rPr lang="en-US" baseline="0" dirty="0" err="1"/>
              <a:t>DrIIVE</a:t>
            </a:r>
            <a:r>
              <a:rPr lang="en-US" baseline="0" dirty="0"/>
              <a:t> project.</a:t>
            </a:r>
          </a:p>
          <a:p>
            <a:endParaRPr lang="en-US" baseline="0" dirty="0"/>
          </a:p>
          <a:p>
            <a:r>
              <a:rPr lang="en-US" dirty="0"/>
              <a:t>To better understand the potential of the classification algorithms that support vehicle-based countermeasures </a:t>
            </a:r>
          </a:p>
          <a:p>
            <a:endParaRPr lang="en-US" dirty="0"/>
          </a:p>
          <a:p>
            <a:r>
              <a:rPr lang="en-US" dirty="0"/>
              <a:t>To demonstrate the effectiveness of potential countermeasures</a:t>
            </a:r>
            <a:r>
              <a:rPr lang="en-US" baseline="0" dirty="0"/>
              <a:t> </a:t>
            </a:r>
            <a:r>
              <a:rPr lang="en-US" dirty="0"/>
              <a:t>proof of concept for the use of this system in the development of driver safety technologies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</a:t>
            </a:r>
            <a:r>
              <a:rPr lang="en-US" baseline="0" dirty="0"/>
              <a:t> – set of steps to accomplish a task – in this case, our algorithm was developed to detect different types of impairment.</a:t>
            </a:r>
          </a:p>
          <a:p>
            <a:endParaRPr lang="en-US" baseline="0" dirty="0"/>
          </a:p>
          <a:p>
            <a:r>
              <a:rPr lang="en-US" baseline="0" dirty="0"/>
              <a:t>So, important issues that we needed to consider in this portion of the study were: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types:  1. Steer and pedals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Forward facing camera – info on lateral lane position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Driver facing cameras and seat pressure sensor to detect posture changes. </a:t>
            </a:r>
          </a:p>
          <a:p>
            <a:pPr lvl="3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/>
              <a:t>Considerations: What vehicle sensors would we use? (Cost in terms of the equipment and processing power), sensitivity with public acceptance (are people going to feel comfortable with)</a:t>
            </a:r>
          </a:p>
          <a:p>
            <a:endParaRPr lang="en-US" baseline="0" dirty="0"/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detrending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One concern with using steering angle as an input to any algorithm is how the results will be influenced by common situations like turning, lane changes, and driving on curves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Eskandarian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2007).  On one hand, if care is not taken in training a model, these differences could confound the model and we would end up detecting variations in steering trends rather than our target: driver state.  On the other hand, if one successfully removes trends from the steering signal, is vital information being stripped from it, causing driver state classification to suffer?  To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 Construction and Evaluation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and Evaluation</a:t>
            </a:r>
            <a:endParaRPr lang="en-US" sz="13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system work as a function of length of drive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system include a stage of establishing a baseline driver signature or customization based on past drives?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system use other vehicle data to modulate its performance, such as detecting driver interaction with in-vehicle systems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 length - Non-overlapping windows trade off the amount of data against timeliness (one output per window).  Overlapping windows solve this problem, issuing classifications more often than the data window size.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 length affects algorithm output rate.  Windows can overlap or not.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3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second component of the study is the mitigation strategy.  It really boils down to – what do we want the drivers to do?  Part of that decision is driver by perhaps what level of drowsiness can we detect?  Even if we can detect at a very early stage – what will the person do if we indicate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4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Opt2_4.3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0808" y="819145"/>
            <a:ext cx="3339021" cy="20806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579" y="3451601"/>
            <a:ext cx="2477250" cy="116410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NHTSA_tag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03" y="6012576"/>
            <a:ext cx="1461326" cy="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Opt2_4.3_Transi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0" y="4204589"/>
            <a:ext cx="2750412" cy="2179476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382146"/>
            <a:ext cx="939165" cy="242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25"/>
            <a:ext cx="9144000" cy="5608320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9163"/>
            <a:ext cx="8229600" cy="891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3287"/>
            <a:ext cx="8229600" cy="428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17" y="6462169"/>
            <a:ext cx="939165" cy="242570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4" y="150358"/>
            <a:ext cx="1126998" cy="291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8575" y="249382"/>
            <a:ext cx="5056044" cy="1579418"/>
          </a:xfrm>
        </p:spPr>
        <p:txBody>
          <a:bodyPr>
            <a:noAutofit/>
          </a:bodyPr>
          <a:lstStyle/>
          <a:p>
            <a:r>
              <a:rPr lang="en-US" sz="3600" dirty="0"/>
              <a:t>Driver Mitigation of Inattentive and Impairment using Vehicle Measures</a:t>
            </a:r>
            <a:br>
              <a:rPr lang="en-US" sz="2800" dirty="0">
                <a:solidFill>
                  <a:srgbClr val="00B0F0"/>
                </a:solidFill>
              </a:rPr>
            </a:br>
            <a:br>
              <a:rPr lang="en-US" sz="2800" dirty="0">
                <a:solidFill>
                  <a:srgbClr val="00B0F0"/>
                </a:solidFill>
              </a:rPr>
            </a:b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200399"/>
            <a:ext cx="4615420" cy="18181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Rockwell Condensed" panose="02060603050405020104" pitchFamily="18" charset="0"/>
              </a:rPr>
              <a:t>Julie J. Kang, Ph.D.</a:t>
            </a:r>
          </a:p>
          <a:p>
            <a:r>
              <a:rPr lang="en-US" sz="2400" b="1" dirty="0">
                <a:solidFill>
                  <a:schemeClr val="tx1"/>
                </a:solidFill>
                <a:latin typeface="Rockwell Condensed" panose="02060603050405020104" pitchFamily="18" charset="0"/>
              </a:rPr>
              <a:t>Office of Vehicle Safety </a:t>
            </a:r>
          </a:p>
          <a:p>
            <a:r>
              <a:rPr lang="en-US" sz="2400" b="1" dirty="0">
                <a:solidFill>
                  <a:schemeClr val="tx1"/>
                </a:solidFill>
                <a:latin typeface="Rockwell Condensed" panose="02060603050405020104" pitchFamily="18" charset="0"/>
              </a:rPr>
              <a:t>Research Crash Avoidance-</a:t>
            </a:r>
          </a:p>
          <a:p>
            <a:r>
              <a:rPr lang="en-US" sz="2400" b="1" dirty="0">
                <a:solidFill>
                  <a:schemeClr val="tx1"/>
                </a:solidFill>
                <a:latin typeface="Rockwell Condensed" panose="02060603050405020104" pitchFamily="18" charset="0"/>
              </a:rPr>
              <a:t>Electronics Control</a:t>
            </a:r>
          </a:p>
          <a:p>
            <a:r>
              <a:rPr lang="en-US" sz="2200" b="1" dirty="0">
                <a:solidFill>
                  <a:srgbClr val="00B0F0"/>
                </a:solidFill>
                <a:latin typeface="Rockwell Condensed" panose="020606030504050201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466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What do we want the driver to do?</a:t>
            </a:r>
          </a:p>
          <a:p>
            <a:pPr lvl="1"/>
            <a:r>
              <a:rPr lang="en-US" dirty="0"/>
              <a:t>How early can you detect?</a:t>
            </a:r>
          </a:p>
          <a:p>
            <a:r>
              <a:rPr lang="en-US" dirty="0"/>
              <a:t>Depending on driver state and algorithm, a system could:</a:t>
            </a:r>
          </a:p>
          <a:p>
            <a:pPr lvl="1"/>
            <a:r>
              <a:rPr lang="en-US" dirty="0"/>
              <a:t>Alert the driver, and other drivers</a:t>
            </a:r>
          </a:p>
          <a:p>
            <a:pPr lvl="1"/>
            <a:r>
              <a:rPr lang="en-US" dirty="0"/>
              <a:t>Augment warnings</a:t>
            </a:r>
          </a:p>
          <a:p>
            <a:pPr lvl="1"/>
            <a:r>
              <a:rPr lang="en-US" dirty="0"/>
              <a:t>Limit dangerous behavior, such as speeding</a:t>
            </a:r>
          </a:p>
          <a:p>
            <a:pPr lvl="1"/>
            <a:r>
              <a:rPr lang="en-US" dirty="0"/>
              <a:t>Provide feedback to shape behavior</a:t>
            </a:r>
          </a:p>
          <a:p>
            <a:r>
              <a:rPr lang="en-US" dirty="0"/>
              <a:t>Need to detect impairment and inattention at multiple levels: drive, event, or in real time</a:t>
            </a:r>
          </a:p>
        </p:txBody>
      </p:sp>
    </p:spTree>
    <p:extLst>
      <p:ext uri="{BB962C8B-B14F-4D97-AF65-F5344CB8AC3E}">
        <p14:creationId xmlns:p14="http://schemas.microsoft.com/office/powerpoint/2010/main" val="307312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Refine and implement algorithms for real-time detection of driver drowsiness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Does real-time drowsiness mitigation reduced risk, specifically risk of drowsiness-related lane departures?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Do characteristics of the mitigation interface affect efficacy?</a:t>
            </a:r>
          </a:p>
          <a:p>
            <a:pPr lvl="2"/>
            <a:r>
              <a:rPr lang="en-US" sz="2000" dirty="0"/>
              <a:t>Are staged alerts more effective than discrete? Does modality influence mitigation efficacy?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Do real-time mitigation alerts reduce subjective drowsiness?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Are forward collision warnings effective for drowsy drivers?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8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Algorithm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2"/>
            <a:r>
              <a:rPr lang="en-US" b="1" dirty="0"/>
              <a:t>Accuracy: </a:t>
            </a:r>
            <a:r>
              <a:rPr lang="en-US" dirty="0"/>
              <a:t>The accuracy of a classifier is the percentage of the test set cases that are correctly</a:t>
            </a:r>
            <a:r>
              <a:rPr lang="en-US" sz="1600" dirty="0"/>
              <a:t> </a:t>
            </a:r>
            <a:r>
              <a:rPr lang="en-US" dirty="0"/>
              <a:t>classified by the classifier.</a:t>
            </a:r>
            <a:endParaRPr lang="en-US" sz="1600" dirty="0"/>
          </a:p>
          <a:p>
            <a:pPr lvl="2"/>
            <a:r>
              <a:rPr lang="en-US" b="1" dirty="0"/>
              <a:t>Sensitivity: </a:t>
            </a:r>
            <a:r>
              <a:rPr lang="en-US" dirty="0"/>
              <a:t>Sensitivity is also referred as true positive rate </a:t>
            </a:r>
            <a:r>
              <a:rPr lang="en-US" dirty="0" err="1"/>
              <a:t>i.e</a:t>
            </a:r>
            <a:r>
              <a:rPr lang="en-US" dirty="0"/>
              <a:t> the proportion of positive cases</a:t>
            </a:r>
            <a:r>
              <a:rPr lang="en-US" sz="1600" dirty="0"/>
              <a:t> </a:t>
            </a:r>
            <a:r>
              <a:rPr lang="en-US" dirty="0"/>
              <a:t>that are correctly identified.</a:t>
            </a:r>
            <a:endParaRPr lang="en-US" sz="1600" dirty="0"/>
          </a:p>
          <a:p>
            <a:pPr lvl="2"/>
            <a:r>
              <a:rPr lang="en-US" b="1" dirty="0"/>
              <a:t>Precision: </a:t>
            </a:r>
            <a:r>
              <a:rPr lang="en-US" dirty="0"/>
              <a:t>precision is defined as the proportion of the true positives against all the cases called positive results (both true positives and false positives)</a:t>
            </a:r>
            <a:endParaRPr lang="en-US" sz="1600" dirty="0"/>
          </a:p>
          <a:p>
            <a:pPr lvl="2"/>
            <a:r>
              <a:rPr lang="en-US" b="1" dirty="0"/>
              <a:t>Specificity: </a:t>
            </a:r>
            <a:r>
              <a:rPr lang="en-US" dirty="0"/>
              <a:t>Specificity is the true negative rate that is the proportion of negative cases that are</a:t>
            </a:r>
            <a:endParaRPr lang="en-US" sz="1600" dirty="0"/>
          </a:p>
          <a:p>
            <a:pPr lvl="2"/>
            <a:r>
              <a:rPr lang="en-US" dirty="0"/>
              <a:t>correctly identified</a:t>
            </a:r>
            <a:endParaRPr lang="en-US" sz="1600" dirty="0"/>
          </a:p>
          <a:p>
            <a:pPr lvl="2"/>
            <a:r>
              <a:rPr lang="en-US" b="1" dirty="0"/>
              <a:t>PPV or positive predictive value:  </a:t>
            </a:r>
            <a:r>
              <a:rPr lang="en-US" dirty="0"/>
              <a:t>proportion of the true positives against all the cases called positive.</a:t>
            </a:r>
            <a:endParaRPr lang="en-US" sz="1600" dirty="0"/>
          </a:p>
          <a:p>
            <a:pPr lvl="2"/>
            <a:r>
              <a:rPr lang="en-US" b="1" dirty="0"/>
              <a:t>NPV or negative predictive value: </a:t>
            </a:r>
            <a:r>
              <a:rPr lang="en-US" dirty="0"/>
              <a:t>proportion of the true negative against all the cases called negative</a:t>
            </a:r>
            <a:endParaRPr lang="en-US" sz="1600" dirty="0"/>
          </a:p>
          <a:p>
            <a:pPr lvl="2"/>
            <a:r>
              <a:rPr lang="en-US" b="1" dirty="0"/>
              <a:t>Algorithm robustness (accuracy of algorithm within several different scenarios)</a:t>
            </a:r>
            <a:endParaRPr lang="en-US" sz="1600" dirty="0"/>
          </a:p>
          <a:p>
            <a:pPr lvl="2"/>
            <a:r>
              <a:rPr lang="en-US" b="1" dirty="0"/>
              <a:t>Acceptable false alarm rate or miss rate</a:t>
            </a:r>
            <a:endParaRPr lang="en-US" sz="1600" dirty="0"/>
          </a:p>
          <a:p>
            <a:pPr lvl="2"/>
            <a:r>
              <a:rPr lang="en-US" b="1" dirty="0"/>
              <a:t>Timeliness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the driver to do?</a:t>
            </a:r>
          </a:p>
          <a:p>
            <a:r>
              <a:rPr lang="en-US" dirty="0"/>
              <a:t>How do you alert drivers?</a:t>
            </a:r>
          </a:p>
          <a:p>
            <a:pPr lvl="1"/>
            <a:r>
              <a:rPr lang="en-US" dirty="0"/>
              <a:t>What sensory modality is used?  </a:t>
            </a:r>
            <a:endParaRPr lang="en-US" sz="1600" dirty="0"/>
          </a:p>
          <a:p>
            <a:r>
              <a:rPr lang="en-US" dirty="0"/>
              <a:t>Does the alarm increase in intensity and/or repeat more frequently as the level of impairment detected increases?</a:t>
            </a:r>
            <a:endParaRPr lang="en-US" sz="1600" dirty="0"/>
          </a:p>
          <a:p>
            <a:r>
              <a:rPr lang="en-US" dirty="0"/>
              <a:t>Does the system requires the driver interaction to silence or re-set the system?   </a:t>
            </a:r>
            <a:endParaRPr lang="en-US" sz="1600" dirty="0"/>
          </a:p>
          <a:p>
            <a:r>
              <a:rPr lang="en-US" sz="1400" dirty="0"/>
              <a:t> </a:t>
            </a:r>
            <a:r>
              <a:rPr lang="en-US" dirty="0"/>
              <a:t>The present effort may find that this is sufficient, but will not learn whether it is necessary (it is not varied).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http://blog.truecar.com/wp-content/uploads/2010/12/volvo-drowsiness-detec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74" y="761413"/>
            <a:ext cx="2936875" cy="20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9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continue to discuss the path forward for: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Better data to objectively understand the effects of drowsy driving and responses to countermeasures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Spreading the word about the risks associated with drowsy driving, along with indicators and strategies for dealing with 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Clear laws and policies to help transform attitudes and behaviors regarding drowsy driving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Developing and testing technology solutions to drowsy driving to aid drivers when they find themselves sleepy while driving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452438" cy="365125"/>
          </a:xfrm>
        </p:spPr>
        <p:txBody>
          <a:bodyPr/>
          <a:lstStyle/>
          <a:p>
            <a:pPr>
              <a:defRPr/>
            </a:pPr>
            <a:fld id="{21DA0501-5C19-413E-9825-F3B9DFE34F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8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79" y="4204589"/>
            <a:ext cx="3651831" cy="2179476"/>
          </a:xfrm>
        </p:spPr>
        <p:txBody>
          <a:bodyPr/>
          <a:lstStyle/>
          <a:p>
            <a:r>
              <a:rPr lang="en-US" dirty="0"/>
              <a:t>Thank you for your attention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Julie.kang@dot.gov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D3798-1C68-9C4D-BFD5-4B7C00AAEF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Drowsy Driving is not just falling asleep</a:t>
            </a:r>
          </a:p>
          <a:p>
            <a:pPr lvl="1"/>
            <a:r>
              <a:rPr lang="en-US" dirty="0"/>
              <a:t>Impaired alertness, attention, reaction time, judgment, and decision-making </a:t>
            </a:r>
          </a:p>
          <a:p>
            <a:r>
              <a:rPr lang="en-US" dirty="0"/>
              <a:t>Higher crash risk for people who:</a:t>
            </a:r>
          </a:p>
          <a:p>
            <a:pPr lvl="1"/>
            <a:r>
              <a:rPr lang="en-US" dirty="0"/>
              <a:t>Have a sleep disorder</a:t>
            </a:r>
          </a:p>
          <a:p>
            <a:pPr lvl="1"/>
            <a:r>
              <a:rPr lang="en-US" dirty="0"/>
              <a:t>Sleep less than 6 hours/night</a:t>
            </a:r>
          </a:p>
          <a:p>
            <a:pPr lvl="1"/>
            <a:r>
              <a:rPr lang="en-US" dirty="0"/>
              <a:t>Young male drivers (17-23 years old)</a:t>
            </a:r>
          </a:p>
          <a:p>
            <a:pPr lvl="1"/>
            <a:r>
              <a:rPr lang="en-US" dirty="0"/>
              <a:t>Shift workers</a:t>
            </a:r>
          </a:p>
          <a:p>
            <a:pPr lvl="1"/>
            <a:r>
              <a:rPr lang="en-US" dirty="0"/>
              <a:t>Driving on rural roads and highways</a:t>
            </a:r>
          </a:p>
          <a:p>
            <a:pPr lvl="1"/>
            <a:r>
              <a:rPr lang="en-US" dirty="0"/>
              <a:t>Driving between midnight and 6 am – especially on the weekend</a:t>
            </a:r>
          </a:p>
          <a:p>
            <a:pPr lvl="1"/>
            <a:r>
              <a:rPr lang="en-US" dirty="0"/>
              <a:t>Drinking Alcohol or using other sleep inducing drugs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Risks and Who is Most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8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Jellyfish caught snoozing give clues to origin of sleep (Nature,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purpose and evolutionary origins of sleep</a:t>
            </a:r>
          </a:p>
          <a:p>
            <a:pPr lvl="1"/>
            <a:r>
              <a:rPr lang="en-US" dirty="0"/>
              <a:t>Can’t explain why</a:t>
            </a:r>
          </a:p>
          <a:p>
            <a:endParaRPr lang="en-US" dirty="0"/>
          </a:p>
          <a:p>
            <a:r>
              <a:rPr lang="en-US" dirty="0"/>
              <a:t>Every complex animal sleeps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minimal can an animal’s nervous system get before the creature lacks the ability to sleep?</a:t>
            </a:r>
          </a:p>
          <a:p>
            <a:endParaRPr lang="en-US" dirty="0"/>
          </a:p>
          <a:p>
            <a:r>
              <a:rPr lang="en-US" dirty="0"/>
              <a:t>They selected the jellyfish because they have neurons but no central nervous system.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90834"/>
            <a:ext cx="4038600" cy="268556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Researchers observed pulses decreased by 1/3</a:t>
            </a:r>
          </a:p>
          <a:p>
            <a:r>
              <a:rPr lang="en-US" dirty="0"/>
              <a:t>Slower to respond to external stimuli</a:t>
            </a:r>
          </a:p>
          <a:p>
            <a:r>
              <a:rPr lang="en-US" dirty="0"/>
              <a:t>Even an organism without a brain—shows sleep-like behavior</a:t>
            </a:r>
          </a:p>
          <a:p>
            <a:r>
              <a:rPr lang="en-US" dirty="0"/>
              <a:t>Suggests that origins of sleep are more primitive than thought  </a:t>
            </a:r>
          </a:p>
          <a:p>
            <a:r>
              <a:rPr lang="en-US" dirty="0"/>
              <a:t>All animals sleep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8970" y="1892442"/>
            <a:ext cx="4038600" cy="2679579"/>
          </a:xfrm>
        </p:spPr>
      </p:pic>
    </p:spTree>
    <p:extLst>
      <p:ext uri="{BB962C8B-B14F-4D97-AF65-F5344CB8AC3E}">
        <p14:creationId xmlns:p14="http://schemas.microsoft.com/office/powerpoint/2010/main" val="313108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Sleep and Safety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" y="1892442"/>
            <a:ext cx="4038600" cy="26932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2002 NHTSA-sponsored Gallup survey </a:t>
            </a:r>
          </a:p>
          <a:p>
            <a:pPr lvl="1"/>
            <a:r>
              <a:rPr lang="en-US" dirty="0"/>
              <a:t>95% of the driving population considered drowsy driving threat to safety</a:t>
            </a:r>
          </a:p>
          <a:p>
            <a:r>
              <a:rPr lang="en-US" dirty="0"/>
              <a:t>AAA’s 2014 Traffic Safety Culture Index</a:t>
            </a:r>
          </a:p>
          <a:p>
            <a:pPr lvl="1"/>
            <a:r>
              <a:rPr lang="en-US" dirty="0"/>
              <a:t>Drivers consider it unacceptable for people to drive when they are so sleepy that they have a hard time keeping their eyes open</a:t>
            </a:r>
          </a:p>
          <a:p>
            <a:pPr lvl="1"/>
            <a:r>
              <a:rPr lang="en-US" dirty="0"/>
              <a:t>More than 1 in 4 drivers reported having driven when they were so tired that they had a hard time keeping their eyes open in the past 30 days. </a:t>
            </a:r>
          </a:p>
          <a:p>
            <a:pPr lvl="1"/>
            <a:r>
              <a:rPr lang="en-US" dirty="0"/>
              <a:t>1 in 5 reported having done this more than once</a:t>
            </a:r>
          </a:p>
          <a:p>
            <a:pPr lvl="1"/>
            <a:r>
              <a:rPr lang="en-US" dirty="0"/>
              <a:t>2.4 percent reported having done this fairly often or regularly.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of Sleep Deprivation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72641"/>
            <a:ext cx="5276971" cy="2955104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09" y="2660338"/>
            <a:ext cx="3534814" cy="35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NHTSA Addresses Drowsy Driving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630333"/>
            <a:ext cx="8001000" cy="4191000"/>
          </a:xfrm>
        </p:spPr>
      </p:pic>
    </p:spTree>
    <p:extLst>
      <p:ext uri="{BB962C8B-B14F-4D97-AF65-F5344CB8AC3E}">
        <p14:creationId xmlns:p14="http://schemas.microsoft.com/office/powerpoint/2010/main" val="269446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Solutions for Drowsy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of cultural perspective</a:t>
            </a:r>
          </a:p>
          <a:p>
            <a:r>
              <a:rPr lang="en-US" dirty="0"/>
              <a:t>Driver Monitoring of Inattention and Impairment using Vehicle Measures (</a:t>
            </a:r>
            <a:r>
              <a:rPr lang="en-US" dirty="0" err="1"/>
              <a:t>DrIIVE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To better understand the potential of the classification algorithms </a:t>
            </a:r>
          </a:p>
          <a:p>
            <a:pPr lvl="1"/>
            <a:r>
              <a:rPr lang="en-US" dirty="0"/>
              <a:t>To demonstrate the effectiveness of potential countermeasures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50" y="3648974"/>
            <a:ext cx="3631273" cy="22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6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</a:t>
            </a:r>
            <a:r>
              <a:rPr lang="en-US" dirty="0" err="1"/>
              <a:t>DrIIVE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Develop a capability to accurately identify and distinguish among alcohol-impaired, drowsy, and distracted driving.</a:t>
            </a:r>
          </a:p>
          <a:p>
            <a:pPr lvl="1"/>
            <a:r>
              <a:rPr lang="en-US" dirty="0"/>
              <a:t>More fully understand the signatures of impaired driving and the potential of a system of classification algorithms to identify these signatures.</a:t>
            </a:r>
          </a:p>
          <a:p>
            <a:pPr lvl="0"/>
            <a:r>
              <a:rPr lang="en-US" dirty="0"/>
              <a:t>Identify and evaluate the effectiveness of vehicle-based countermeasures.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sensors</a:t>
            </a:r>
          </a:p>
          <a:p>
            <a:pPr lvl="1"/>
            <a:r>
              <a:rPr lang="en-US" dirty="0"/>
              <a:t>Steering, pedals</a:t>
            </a:r>
          </a:p>
          <a:p>
            <a:pPr lvl="1"/>
            <a:r>
              <a:rPr lang="en-US" dirty="0"/>
              <a:t>Camera – forward, driver facing</a:t>
            </a:r>
          </a:p>
          <a:p>
            <a:pPr lvl="1"/>
            <a:r>
              <a:rPr lang="en-US" dirty="0"/>
              <a:t>Cost, Public Acceptance, Market </a:t>
            </a:r>
          </a:p>
          <a:p>
            <a:r>
              <a:rPr lang="en-US" dirty="0"/>
              <a:t>Signal Detection</a:t>
            </a:r>
          </a:p>
          <a:p>
            <a:pPr lvl="1"/>
            <a:r>
              <a:rPr lang="en-US" dirty="0"/>
              <a:t>Window length</a:t>
            </a:r>
          </a:p>
          <a:p>
            <a:r>
              <a:rPr lang="en-US" dirty="0"/>
              <a:t>Case Classification</a:t>
            </a:r>
          </a:p>
          <a:p>
            <a:pPr lvl="1"/>
            <a:r>
              <a:rPr lang="en-US" dirty="0"/>
              <a:t>Driver performance 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err="1"/>
              <a:t>v.s</a:t>
            </a:r>
            <a:r>
              <a:rPr lang="en-US" dirty="0"/>
              <a:t>. steering trends</a:t>
            </a:r>
          </a:p>
          <a:p>
            <a:r>
              <a:rPr lang="en-US" dirty="0"/>
              <a:t>Standard for Performance </a:t>
            </a:r>
          </a:p>
          <a:p>
            <a:pPr marL="0" indent="0">
              <a:buNone/>
            </a:pPr>
            <a:r>
              <a:rPr lang="en-US" dirty="0"/>
              <a:t>     Testing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ttps://hbr.org/resources/images/article_assets/2014/12/dec14_15_159737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32" y="3407066"/>
            <a:ext cx="4584868" cy="25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2648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12899</TotalTime>
  <Words>1729</Words>
  <Application>Microsoft Office PowerPoint</Application>
  <PresentationFormat>On-screen Show (4:3)</PresentationFormat>
  <Paragraphs>187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Trebuchet MS</vt:lpstr>
      <vt:lpstr>Black</vt:lpstr>
      <vt:lpstr>Driver Mitigation of Inattentive and Impairment using Vehicle Measures   </vt:lpstr>
      <vt:lpstr>Jellyfish caught snoozing give clues to origin of sleep (Nature, 2017)</vt:lpstr>
      <vt:lpstr>Sleep</vt:lpstr>
      <vt:lpstr>Importance of Sleep and Safety</vt:lpstr>
      <vt:lpstr>Culture of Sleep Deprivation</vt:lpstr>
      <vt:lpstr>NHTSA Addresses Drowsy Driving </vt:lpstr>
      <vt:lpstr>Technological Solutions for Drowsy Driving</vt:lpstr>
      <vt:lpstr>Goals of DrIIVE Project</vt:lpstr>
      <vt:lpstr>Algorithm</vt:lpstr>
      <vt:lpstr>Mitigation</vt:lpstr>
      <vt:lpstr>Research Objectives</vt:lpstr>
      <vt:lpstr>Criteria for Algorithm Evaluation</vt:lpstr>
      <vt:lpstr>Mitigation</vt:lpstr>
      <vt:lpstr>Wrap-up</vt:lpstr>
      <vt:lpstr>Thank you for your attention  Julie.kang@dot.gov </vt:lpstr>
      <vt:lpstr>The Risks and Who is Most Affected</vt:lpstr>
    </vt:vector>
  </TitlesOfParts>
  <Company>The Tombras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kstone</dc:creator>
  <cp:lastModifiedBy>Kang, Julie (NHTSA)</cp:lastModifiedBy>
  <cp:revision>639</cp:revision>
  <cp:lastPrinted>2016-07-27T21:01:03Z</cp:lastPrinted>
  <dcterms:created xsi:type="dcterms:W3CDTF">2016-02-23T19:52:48Z</dcterms:created>
  <dcterms:modified xsi:type="dcterms:W3CDTF">2017-09-27T15:45:52Z</dcterms:modified>
</cp:coreProperties>
</file>