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1"/>
  </p:notesMasterIdLst>
  <p:handoutMasterIdLst>
    <p:handoutMasterId r:id="rId12"/>
  </p:handoutMasterIdLst>
  <p:sldIdLst>
    <p:sldId id="402" r:id="rId2"/>
    <p:sldId id="392" r:id="rId3"/>
    <p:sldId id="410" r:id="rId4"/>
    <p:sldId id="413" r:id="rId5"/>
    <p:sldId id="414" r:id="rId6"/>
    <p:sldId id="393" r:id="rId7"/>
    <p:sldId id="412" r:id="rId8"/>
    <p:sldId id="403" r:id="rId9"/>
    <p:sldId id="396" r:id="rId10"/>
  </p:sldIdLst>
  <p:sldSz cx="9144000" cy="6858000" type="screen4x3"/>
  <p:notesSz cx="6858000" cy="91440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621"/>
    <a:srgbClr val="FF7C2B"/>
    <a:srgbClr val="A9DD3B"/>
    <a:srgbClr val="FF8420"/>
    <a:srgbClr val="E2A000"/>
    <a:srgbClr val="D735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32" autoAdjust="0"/>
  </p:normalViewPr>
  <p:slideViewPr>
    <p:cSldViewPr snapToGrid="0" snapToObjects="1">
      <p:cViewPr varScale="1">
        <p:scale>
          <a:sx n="157" d="100"/>
          <a:sy n="157" d="100"/>
        </p:scale>
        <p:origin x="-27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handoutMaster" Target="handoutMasters/handout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C18DE9-9558-B74F-AE45-9A549AAC8A82}" type="datetime1">
              <a:rPr lang="en-US" smtClean="0"/>
              <a:t>9/23/16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66CD86-D5B0-9746-8504-EE096B465FD8}" type="slidenum">
              <a:rPr lang="en-US" smtClean="0"/>
              <a:t>‹#›</a:t>
            </a:fld>
            <a:endParaRPr lang="en-US" dirty="0"/>
          </a:p>
        </p:txBody>
      </p:sp>
    </p:spTree>
    <p:extLst>
      <p:ext uri="{BB962C8B-B14F-4D97-AF65-F5344CB8AC3E}">
        <p14:creationId xmlns:p14="http://schemas.microsoft.com/office/powerpoint/2010/main" val="7979980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31350B-7AD1-E349-B08D-F90B7ED1528D}" type="datetime1">
              <a:rPr lang="en-US" smtClean="0"/>
              <a:t>9/23/16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DD5382-B343-B143-BC39-73758BC73508}" type="slidenum">
              <a:rPr lang="en-US" smtClean="0"/>
              <a:t>‹#›</a:t>
            </a:fld>
            <a:endParaRPr lang="en-US" dirty="0"/>
          </a:p>
        </p:txBody>
      </p:sp>
    </p:spTree>
    <p:extLst>
      <p:ext uri="{BB962C8B-B14F-4D97-AF65-F5344CB8AC3E}">
        <p14:creationId xmlns:p14="http://schemas.microsoft.com/office/powerpoint/2010/main" val="22997807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DD5382-B343-B143-BC39-73758BC73508}" type="slidenum">
              <a:rPr lang="en-US" smtClean="0"/>
              <a:t>1</a:t>
            </a:fld>
            <a:endParaRPr lang="en-US" dirty="0"/>
          </a:p>
        </p:txBody>
      </p:sp>
    </p:spTree>
    <p:extLst>
      <p:ext uri="{BB962C8B-B14F-4D97-AF65-F5344CB8AC3E}">
        <p14:creationId xmlns:p14="http://schemas.microsoft.com/office/powerpoint/2010/main" val="426915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year there</a:t>
            </a:r>
            <a:r>
              <a:rPr lang="en-US" baseline="0" dirty="0" smtClean="0"/>
              <a:t> are more deaths caused by Distracted Driving than were killed at the World Trade Center (2,997) attacks in 2002.  The problem will increase if there is no intervention as more hi-tech teens start to drive.</a:t>
            </a:r>
            <a:endParaRPr lang="en-US" dirty="0"/>
          </a:p>
        </p:txBody>
      </p:sp>
      <p:sp>
        <p:nvSpPr>
          <p:cNvPr id="4" name="Slide Number Placeholder 3"/>
          <p:cNvSpPr>
            <a:spLocks noGrp="1"/>
          </p:cNvSpPr>
          <p:nvPr>
            <p:ph type="sldNum" sz="quarter" idx="10"/>
          </p:nvPr>
        </p:nvSpPr>
        <p:spPr/>
        <p:txBody>
          <a:bodyPr/>
          <a:lstStyle/>
          <a:p>
            <a:fld id="{16DD5382-B343-B143-BC39-73758BC73508}" type="slidenum">
              <a:rPr lang="en-US" smtClean="0"/>
              <a:t>2</a:t>
            </a:fld>
            <a:endParaRPr lang="en-US" dirty="0"/>
          </a:p>
        </p:txBody>
      </p:sp>
    </p:spTree>
    <p:extLst>
      <p:ext uri="{BB962C8B-B14F-4D97-AF65-F5344CB8AC3E}">
        <p14:creationId xmlns:p14="http://schemas.microsoft.com/office/powerpoint/2010/main" val="72710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t>
            </a:r>
            <a:r>
              <a:rPr lang="en-US" b="1" dirty="0" smtClean="0"/>
              <a:t>Safe Drive Mode </a:t>
            </a:r>
            <a:r>
              <a:rPr lang="en-US" dirty="0" smtClean="0"/>
              <a:t>the phone screen is blocked  making it impossible text or make phone call . </a:t>
            </a:r>
            <a:r>
              <a:rPr lang="en-US" b="1" dirty="0" smtClean="0"/>
              <a:t>Driver</a:t>
            </a:r>
            <a:r>
              <a:rPr lang="en-US" b="1" baseline="0" dirty="0" smtClean="0"/>
              <a:t> Portal </a:t>
            </a:r>
            <a:r>
              <a:rPr lang="en-US" b="0" baseline="0" dirty="0" smtClean="0"/>
              <a:t>on website makes driver phone use instantly </a:t>
            </a:r>
            <a:r>
              <a:rPr lang="en-US" b="0" baseline="0" dirty="0" err="1" smtClean="0"/>
              <a:t>accessable</a:t>
            </a:r>
            <a:r>
              <a:rPr lang="en-US" b="0" baseline="0" dirty="0" smtClean="0"/>
              <a:t> to parents or safety </a:t>
            </a:r>
          </a:p>
          <a:p>
            <a:r>
              <a:rPr lang="en-US" b="0" baseline="0" dirty="0" smtClean="0"/>
              <a:t>supervisor.  </a:t>
            </a:r>
            <a:r>
              <a:rPr lang="en-US" b="1" baseline="0" dirty="0" smtClean="0"/>
              <a:t>Arrival Notifications </a:t>
            </a:r>
            <a:r>
              <a:rPr lang="en-US" b="0" baseline="0" dirty="0" smtClean="0"/>
              <a:t>show safe arrival via text to parent or dispatcher. </a:t>
            </a:r>
            <a:r>
              <a:rPr lang="en-US" b="1" baseline="0" dirty="0" smtClean="0"/>
              <a:t>Family View </a:t>
            </a:r>
            <a:r>
              <a:rPr lang="en-US" b="0" baseline="0" dirty="0" smtClean="0"/>
              <a:t>allow parents access to view when </a:t>
            </a:r>
            <a:r>
              <a:rPr lang="en-US" b="0" baseline="0" dirty="0" err="1" smtClean="0"/>
              <a:t>vehile</a:t>
            </a:r>
            <a:r>
              <a:rPr lang="en-US" b="0" baseline="0" dirty="0" smtClean="0"/>
              <a:t> being driven.</a:t>
            </a:r>
            <a:endParaRPr lang="en-US" b="1" dirty="0"/>
          </a:p>
        </p:txBody>
      </p:sp>
      <p:sp>
        <p:nvSpPr>
          <p:cNvPr id="4" name="Slide Number Placeholder 3"/>
          <p:cNvSpPr>
            <a:spLocks noGrp="1"/>
          </p:cNvSpPr>
          <p:nvPr>
            <p:ph type="sldNum" sz="quarter" idx="10"/>
          </p:nvPr>
        </p:nvSpPr>
        <p:spPr/>
        <p:txBody>
          <a:bodyPr/>
          <a:lstStyle/>
          <a:p>
            <a:fld id="{16DD5382-B343-B143-BC39-73758BC73508}" type="slidenum">
              <a:rPr lang="en-US" smtClean="0"/>
              <a:t>7</a:t>
            </a:fld>
            <a:endParaRPr lang="en-US" dirty="0"/>
          </a:p>
        </p:txBody>
      </p:sp>
    </p:spTree>
    <p:extLst>
      <p:ext uri="{BB962C8B-B14F-4D97-AF65-F5344CB8AC3E}">
        <p14:creationId xmlns:p14="http://schemas.microsoft.com/office/powerpoint/2010/main" val="260113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Ladies and gentlemen with your help and the help</a:t>
            </a:r>
            <a:r>
              <a:rPr lang="en-US" baseline="0" dirty="0" smtClean="0"/>
              <a:t> of the public we can meet the goal of 50% reduction in distracted crashes in 5 years using the </a:t>
            </a:r>
            <a:r>
              <a:rPr lang="en-US" i="1" baseline="0" dirty="0" smtClean="0"/>
              <a:t>roadmap</a:t>
            </a:r>
            <a:r>
              <a:rPr lang="en-US" baseline="0" dirty="0" smtClean="0"/>
              <a:t> outlined today.  This will result in thousands of lives saved and billions if dollars in reduction of insurance claims.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6DD5382-B343-B143-BC39-73758BC73508}" type="slidenum">
              <a:rPr lang="en-US" smtClean="0"/>
              <a:t>9</a:t>
            </a:fld>
            <a:endParaRPr lang="en-US" dirty="0"/>
          </a:p>
        </p:txBody>
      </p:sp>
    </p:spTree>
    <p:extLst>
      <p:ext uri="{BB962C8B-B14F-4D97-AF65-F5344CB8AC3E}">
        <p14:creationId xmlns:p14="http://schemas.microsoft.com/office/powerpoint/2010/main" val="4269153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rgbClr val="FF0000"/>
                </a:solidFill>
                <a:latin typeface="+mj-lt"/>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r>
              <a:rPr lang="en-US" dirty="0" smtClean="0"/>
              <a:t>11/5/13</a:t>
            </a:r>
            <a:endParaRPr lang="en-US" dirty="0"/>
          </a:p>
        </p:txBody>
      </p:sp>
      <p:sp>
        <p:nvSpPr>
          <p:cNvPr id="5" name="Footer Placeholder 4"/>
          <p:cNvSpPr>
            <a:spLocks noGrp="1"/>
          </p:cNvSpPr>
          <p:nvPr>
            <p:ph type="ftr" sz="quarter" idx="11"/>
          </p:nvPr>
        </p:nvSpPr>
        <p:spPr/>
        <p:txBody>
          <a:bodyPr/>
          <a:lstStyle/>
          <a:p>
            <a:r>
              <a:rPr lang="en-US" dirty="0" smtClean="0"/>
              <a:t>Life Apps LLC:  Proprietary &amp; Confidential</a:t>
            </a:r>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11/5/13</a:t>
            </a:r>
            <a:endParaRPr lang="en-US" dirty="0"/>
          </a:p>
        </p:txBody>
      </p:sp>
      <p:sp>
        <p:nvSpPr>
          <p:cNvPr id="6" name="Footer Placeholder 5"/>
          <p:cNvSpPr>
            <a:spLocks noGrp="1"/>
          </p:cNvSpPr>
          <p:nvPr>
            <p:ph type="ftr" sz="quarter" idx="11"/>
          </p:nvPr>
        </p:nvSpPr>
        <p:spPr/>
        <p:txBody>
          <a:bodyPr/>
          <a:lstStyle/>
          <a:p>
            <a:r>
              <a:rPr lang="en-US" dirty="0" smtClean="0"/>
              <a:t>Life Apps LLC:  Proprietary &amp; Confidential</a:t>
            </a:r>
            <a:endParaRPr lang="en-US" dirty="0"/>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dirty="0"/>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dirty="0" smtClean="0"/>
              <a:t>11/5/13</a:t>
            </a:r>
            <a:endParaRPr lang="en-US" dirty="0"/>
          </a:p>
        </p:txBody>
      </p:sp>
      <p:sp>
        <p:nvSpPr>
          <p:cNvPr id="5" name="Footer Placeholder 4"/>
          <p:cNvSpPr>
            <a:spLocks noGrp="1"/>
          </p:cNvSpPr>
          <p:nvPr>
            <p:ph type="ftr" sz="quarter" idx="11"/>
          </p:nvPr>
        </p:nvSpPr>
        <p:spPr/>
        <p:txBody>
          <a:bodyPr/>
          <a:lstStyle/>
          <a:p>
            <a:r>
              <a:rPr lang="en-US" dirty="0" smtClean="0"/>
              <a:t>Life Apps LLC:  Proprietary &amp; Confidential</a:t>
            </a:r>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dirty="0" smtClean="0"/>
              <a:t>11/5/13</a:t>
            </a:r>
            <a:endParaRPr lang="en-US" dirty="0"/>
          </a:p>
        </p:txBody>
      </p:sp>
      <p:sp>
        <p:nvSpPr>
          <p:cNvPr id="5" name="Footer Placeholder 4"/>
          <p:cNvSpPr>
            <a:spLocks noGrp="1"/>
          </p:cNvSpPr>
          <p:nvPr>
            <p:ph type="ftr" sz="quarter" idx="11"/>
          </p:nvPr>
        </p:nvSpPr>
        <p:spPr/>
        <p:txBody>
          <a:bodyPr/>
          <a:lstStyle/>
          <a:p>
            <a:r>
              <a:rPr lang="en-US" dirty="0" smtClean="0"/>
              <a:t>Life Apps LLC:  Proprietary &amp; Confidential</a:t>
            </a:r>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dirty="0" smtClean="0"/>
              <a:t>11/5/13</a:t>
            </a:r>
            <a:endParaRPr lang="en-US" dirty="0"/>
          </a:p>
        </p:txBody>
      </p:sp>
      <p:sp>
        <p:nvSpPr>
          <p:cNvPr id="5" name="Footer Placeholder 4"/>
          <p:cNvSpPr>
            <a:spLocks noGrp="1"/>
          </p:cNvSpPr>
          <p:nvPr>
            <p:ph type="ftr" sz="quarter" idx="11"/>
          </p:nvPr>
        </p:nvSpPr>
        <p:spPr/>
        <p:txBody>
          <a:bodyPr/>
          <a:lstStyle/>
          <a:p>
            <a:r>
              <a:rPr lang="en-US" dirty="0" smtClean="0"/>
              <a:t>Life Apps LLC:  Proprietary &amp; Confidential</a:t>
            </a:r>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r>
              <a:rPr lang="en-US" dirty="0" smtClean="0"/>
              <a:t>11/5/13</a:t>
            </a:r>
            <a:endParaRPr lang="en-US" dirty="0"/>
          </a:p>
        </p:txBody>
      </p:sp>
      <p:sp>
        <p:nvSpPr>
          <p:cNvPr id="5" name="Footer Placeholder 4"/>
          <p:cNvSpPr>
            <a:spLocks noGrp="1"/>
          </p:cNvSpPr>
          <p:nvPr>
            <p:ph type="ftr" sz="quarter" idx="11"/>
          </p:nvPr>
        </p:nvSpPr>
        <p:spPr/>
        <p:txBody>
          <a:bodyPr/>
          <a:lstStyle/>
          <a:p>
            <a:r>
              <a:rPr lang="en-US" dirty="0" smtClean="0"/>
              <a:t>Life Apps LLC:  Proprietary &amp; Confidential</a:t>
            </a:r>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11/5/13</a:t>
            </a:r>
            <a:endParaRPr lang="en-US" dirty="0"/>
          </a:p>
        </p:txBody>
      </p:sp>
      <p:sp>
        <p:nvSpPr>
          <p:cNvPr id="5" name="Footer Placeholder 4"/>
          <p:cNvSpPr>
            <a:spLocks noGrp="1"/>
          </p:cNvSpPr>
          <p:nvPr>
            <p:ph type="ftr" sz="quarter" idx="11"/>
          </p:nvPr>
        </p:nvSpPr>
        <p:spPr/>
        <p:txBody>
          <a:bodyPr/>
          <a:lstStyle/>
          <a:p>
            <a:r>
              <a:rPr lang="en-US" dirty="0" smtClean="0"/>
              <a:t>Life Apps LLC:  Proprietary &amp; Confidential</a:t>
            </a:r>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r>
              <a:rPr lang="en-US" dirty="0" smtClean="0"/>
              <a:t>11/5/13</a:t>
            </a:r>
            <a:endParaRPr lang="en-US" dirty="0"/>
          </a:p>
        </p:txBody>
      </p:sp>
      <p:sp>
        <p:nvSpPr>
          <p:cNvPr id="6" name="Footer Placeholder 5"/>
          <p:cNvSpPr>
            <a:spLocks noGrp="1"/>
          </p:cNvSpPr>
          <p:nvPr>
            <p:ph type="ftr" sz="quarter" idx="11"/>
          </p:nvPr>
        </p:nvSpPr>
        <p:spPr/>
        <p:txBody>
          <a:bodyPr/>
          <a:lstStyle/>
          <a:p>
            <a:r>
              <a:rPr lang="en-US" dirty="0" smtClean="0"/>
              <a:t>Life Apps LLC:  Proprietary &amp; Confidential</a:t>
            </a:r>
            <a:endParaRPr lang="en-US" dirty="0"/>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r>
              <a:rPr lang="en-US" dirty="0" smtClean="0"/>
              <a:t>11/5/13</a:t>
            </a:r>
            <a:endParaRPr lang="en-US" dirty="0"/>
          </a:p>
        </p:txBody>
      </p:sp>
      <p:sp>
        <p:nvSpPr>
          <p:cNvPr id="8" name="Footer Placeholder 7"/>
          <p:cNvSpPr>
            <a:spLocks noGrp="1"/>
          </p:cNvSpPr>
          <p:nvPr>
            <p:ph type="ftr" sz="quarter" idx="11"/>
          </p:nvPr>
        </p:nvSpPr>
        <p:spPr/>
        <p:txBody>
          <a:bodyPr/>
          <a:lstStyle/>
          <a:p>
            <a:r>
              <a:rPr lang="en-US" dirty="0" smtClean="0"/>
              <a:t>Life Apps LLC:  Proprietary &amp; Confidential</a:t>
            </a:r>
            <a:endParaRPr lang="en-US" dirty="0"/>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r>
              <a:rPr lang="en-US" dirty="0" smtClean="0"/>
              <a:t>11/5/13</a:t>
            </a:r>
            <a:endParaRPr lang="en-US" dirty="0"/>
          </a:p>
        </p:txBody>
      </p:sp>
      <p:sp>
        <p:nvSpPr>
          <p:cNvPr id="4" name="Footer Placeholder 3"/>
          <p:cNvSpPr>
            <a:spLocks noGrp="1"/>
          </p:cNvSpPr>
          <p:nvPr>
            <p:ph type="ftr" sz="quarter" idx="11"/>
          </p:nvPr>
        </p:nvSpPr>
        <p:spPr/>
        <p:txBody>
          <a:bodyPr/>
          <a:lstStyle/>
          <a:p>
            <a:r>
              <a:rPr lang="en-US" dirty="0" smtClean="0"/>
              <a:t>Life Apps LLC:  Proprietary &amp; Confidential</a:t>
            </a:r>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11/5/13</a:t>
            </a:r>
            <a:endParaRPr lang="en-US" dirty="0"/>
          </a:p>
        </p:txBody>
      </p:sp>
      <p:sp>
        <p:nvSpPr>
          <p:cNvPr id="3" name="Footer Placeholder 2"/>
          <p:cNvSpPr>
            <a:spLocks noGrp="1"/>
          </p:cNvSpPr>
          <p:nvPr>
            <p:ph type="ftr" sz="quarter" idx="11"/>
          </p:nvPr>
        </p:nvSpPr>
        <p:spPr/>
        <p:txBody>
          <a:bodyPr/>
          <a:lstStyle/>
          <a:p>
            <a:r>
              <a:rPr lang="en-US" dirty="0" smtClean="0"/>
              <a:t>Life Apps LLC:  Proprietary &amp; Confidential</a:t>
            </a:r>
            <a:endParaRPr lang="en-US" dirty="0"/>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11/5/13</a:t>
            </a:r>
            <a:endParaRPr lang="en-US" dirty="0"/>
          </a:p>
        </p:txBody>
      </p:sp>
      <p:sp>
        <p:nvSpPr>
          <p:cNvPr id="6" name="Footer Placeholder 5"/>
          <p:cNvSpPr>
            <a:spLocks noGrp="1"/>
          </p:cNvSpPr>
          <p:nvPr>
            <p:ph type="ftr" sz="quarter" idx="11"/>
          </p:nvPr>
        </p:nvSpPr>
        <p:spPr/>
        <p:txBody>
          <a:bodyPr/>
          <a:lstStyle/>
          <a:p>
            <a:r>
              <a:rPr lang="en-US" dirty="0" smtClean="0"/>
              <a:t>Life Apps LLC:  Proprietary &amp; Confidential</a:t>
            </a:r>
            <a:endParaRPr lang="en-US" dirty="0"/>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814508"/>
          </a:xfrm>
          <a:prstGeom prst="rect">
            <a:avLst/>
          </a:prstGeom>
        </p:spPr>
        <p:txBody>
          <a:bodyPr vert="horz" lIns="91440" tIns="45720" rIns="91440" bIns="45720" rtlCol="0" anchor="b" anchorCtr="0">
            <a:noAutofit/>
          </a:bodyPr>
          <a:lstStyle/>
          <a:p>
            <a:r>
              <a:rPr lang="en-US" dirty="0" smtClean="0"/>
              <a:t>Click to edit Master title</a:t>
            </a:r>
            <a:endParaRPr dirty="0"/>
          </a:p>
        </p:txBody>
      </p:sp>
      <p:sp>
        <p:nvSpPr>
          <p:cNvPr id="3" name="Text Placeholder 2"/>
          <p:cNvSpPr>
            <a:spLocks noGrp="1"/>
          </p:cNvSpPr>
          <p:nvPr>
            <p:ph type="body" idx="1"/>
          </p:nvPr>
        </p:nvSpPr>
        <p:spPr>
          <a:xfrm>
            <a:off x="549275" y="1061267"/>
            <a:ext cx="8042276" cy="488233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r>
              <a:rPr lang="en-US" dirty="0" smtClean="0"/>
              <a:t>11/5/13</a:t>
            </a:r>
            <a:endParaRPr lang="en-US" dirty="0"/>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r>
              <a:rPr lang="en-US" dirty="0" smtClean="0"/>
              <a:t>Life Apps LLC:  Proprietary &amp; Confidential</a:t>
            </a:r>
            <a:endParaRPr lang="en-US" dirty="0"/>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1200">
                <a:solidFill>
                  <a:schemeClr val="bg1"/>
                </a:solidFill>
              </a:defRPr>
            </a:lvl1pPr>
          </a:lstStyle>
          <a:p>
            <a:fld id="{7F5CE407-6216-4202-80E4-A30DC2F709B2}" type="slidenum">
              <a:rPr lang="en-US" smtClean="0"/>
              <a:pPr/>
              <a:t>‹#›</a:t>
            </a:fld>
            <a:endParaRPr lang="en-US" dirty="0"/>
          </a:p>
        </p:txBody>
      </p:sp>
      <p:pic>
        <p:nvPicPr>
          <p:cNvPr id="7" name="Picture 6" descr="ID_Lifesaver_3D.png"/>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744985" y="6275668"/>
            <a:ext cx="391420" cy="39142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hf hdr="0" dt="0"/>
  <p:txStyles>
    <p:titleStyle>
      <a:lvl1pPr algn="ctr" defTabSz="914400" rtl="0" eaLnBrk="1" latinLnBrk="0" hangingPunct="1">
        <a:spcBef>
          <a:spcPct val="0"/>
        </a:spcBef>
        <a:buNone/>
        <a:defRPr sz="4600" b="1" kern="1200">
          <a:solidFill>
            <a:srgbClr val="D73535"/>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bit.ly/howlifesaverworks" TargetMode="External"/><Relationship Id="rId4" Type="http://schemas.openxmlformats.org/officeDocument/2006/relationships/hyperlink" Target="http://bit.ly/jacyPSA" TargetMode="External"/><Relationship Id="rId5" Type="http://schemas.openxmlformats.org/officeDocument/2006/relationships/hyperlink" Target="http://bit.ly/jacygood" TargetMode="External"/><Relationship Id="rId1" Type="http://schemas.openxmlformats.org/officeDocument/2006/relationships/slideLayout" Target="../slideLayouts/slideLayout2.xml"/><Relationship Id="rId2" Type="http://schemas.openxmlformats.org/officeDocument/2006/relationships/hyperlink" Target="http://bit.ly/LSpeaceofmin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866" y="-322674"/>
            <a:ext cx="7566064" cy="2837274"/>
          </a:xfrm>
          <a:prstGeom prst="rect">
            <a:avLst/>
          </a:prstGeom>
        </p:spPr>
      </p:pic>
      <p:sp>
        <p:nvSpPr>
          <p:cNvPr id="3" name="TextBox 2"/>
          <p:cNvSpPr txBox="1"/>
          <p:nvPr/>
        </p:nvSpPr>
        <p:spPr>
          <a:xfrm>
            <a:off x="0" y="5526462"/>
            <a:ext cx="9144000" cy="400110"/>
          </a:xfrm>
          <a:prstGeom prst="rect">
            <a:avLst/>
          </a:prstGeom>
          <a:noFill/>
        </p:spPr>
        <p:txBody>
          <a:bodyPr wrap="square" rtlCol="0">
            <a:spAutoFit/>
          </a:bodyPr>
          <a:lstStyle/>
          <a:p>
            <a:pPr algn="ctr"/>
            <a:r>
              <a:rPr lang="en-US" sz="2000" b="1" i="1" dirty="0" smtClean="0"/>
              <a:t>Roadmap to reduce distracted driving by 50% in five years</a:t>
            </a:r>
            <a:endParaRPr lang="en-US" sz="2000" b="1" i="1" dirty="0"/>
          </a:p>
        </p:txBody>
      </p:sp>
      <p:sp>
        <p:nvSpPr>
          <p:cNvPr id="8" name="Footer Placeholder 7"/>
          <p:cNvSpPr>
            <a:spLocks noGrp="1"/>
          </p:cNvSpPr>
          <p:nvPr>
            <p:ph type="ftr" sz="quarter" idx="11"/>
          </p:nvPr>
        </p:nvSpPr>
        <p:spPr/>
        <p:txBody>
          <a:bodyPr/>
          <a:lstStyle/>
          <a:p>
            <a:r>
              <a:rPr lang="en-US" dirty="0" smtClean="0"/>
              <a:t>Life Apps LLC:  Proprietary &amp; Confidential</a:t>
            </a:r>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t>1</a:t>
            </a:fld>
            <a:endParaRPr lang="en-US" dirty="0"/>
          </a:p>
        </p:txBody>
      </p:sp>
      <p:pic>
        <p:nvPicPr>
          <p:cNvPr id="9" name="Picture 8"/>
          <p:cNvPicPr>
            <a:picLocks noChangeAspect="1"/>
          </p:cNvPicPr>
          <p:nvPr/>
        </p:nvPicPr>
        <p:blipFill>
          <a:blip r:embed="rId4"/>
          <a:stretch>
            <a:fillRect/>
          </a:stretch>
        </p:blipFill>
        <p:spPr>
          <a:xfrm>
            <a:off x="6891867" y="1889814"/>
            <a:ext cx="1630925" cy="3436593"/>
          </a:xfrm>
          <a:prstGeom prst="rect">
            <a:avLst/>
          </a:prstGeom>
        </p:spPr>
      </p:pic>
      <p:pic>
        <p:nvPicPr>
          <p:cNvPr id="10" name="Picture 9"/>
          <p:cNvPicPr>
            <a:picLocks noChangeAspect="1"/>
          </p:cNvPicPr>
          <p:nvPr/>
        </p:nvPicPr>
        <p:blipFill>
          <a:blip r:embed="rId5"/>
          <a:stretch>
            <a:fillRect/>
          </a:stretch>
        </p:blipFill>
        <p:spPr>
          <a:xfrm>
            <a:off x="1591734" y="2070101"/>
            <a:ext cx="4597399" cy="3068475"/>
          </a:xfrm>
          <a:prstGeom prst="rect">
            <a:avLst/>
          </a:prstGeom>
        </p:spPr>
      </p:pic>
    </p:spTree>
    <p:extLst>
      <p:ext uri="{BB962C8B-B14F-4D97-AF65-F5344CB8AC3E}">
        <p14:creationId xmlns:p14="http://schemas.microsoft.com/office/powerpoint/2010/main" val="248354952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400" dirty="0" smtClean="0"/>
              <a:t>Problem is getting worse</a:t>
            </a:r>
            <a:endParaRPr lang="en-US" sz="4400" dirty="0"/>
          </a:p>
        </p:txBody>
      </p:sp>
      <p:sp>
        <p:nvSpPr>
          <p:cNvPr id="4" name="Footer Placeholder 3"/>
          <p:cNvSpPr>
            <a:spLocks noGrp="1"/>
          </p:cNvSpPr>
          <p:nvPr>
            <p:ph type="ftr" sz="quarter" idx="11"/>
          </p:nvPr>
        </p:nvSpPr>
        <p:spPr/>
        <p:txBody>
          <a:bodyPr/>
          <a:lstStyle/>
          <a:p>
            <a:r>
              <a:rPr lang="en-US" smtClean="0"/>
              <a:t>Life Apps LLC:  Proprietary &amp; Confidential</a:t>
            </a:r>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t>2</a:t>
            </a:fld>
            <a:endParaRPr lang="en-US" dirty="0"/>
          </a:p>
        </p:txBody>
      </p:sp>
      <p:pic>
        <p:nvPicPr>
          <p:cNvPr id="6" name="Picture 5" descr="one_in_four.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93875" y="1233435"/>
            <a:ext cx="5338721" cy="1422443"/>
          </a:xfrm>
          <a:prstGeom prst="rect">
            <a:avLst/>
          </a:prstGeom>
        </p:spPr>
      </p:pic>
      <p:sp>
        <p:nvSpPr>
          <p:cNvPr id="3" name="TextBox 2"/>
          <p:cNvSpPr txBox="1"/>
          <p:nvPr/>
        </p:nvSpPr>
        <p:spPr>
          <a:xfrm>
            <a:off x="1896533" y="2339657"/>
            <a:ext cx="5113867" cy="246221"/>
          </a:xfrm>
          <a:prstGeom prst="rect">
            <a:avLst/>
          </a:prstGeom>
          <a:solidFill>
            <a:schemeClr val="bg1"/>
          </a:solidFill>
        </p:spPr>
        <p:txBody>
          <a:bodyPr wrap="square" rtlCol="0">
            <a:spAutoFit/>
          </a:bodyPr>
          <a:lstStyle/>
          <a:p>
            <a:endParaRPr lang="en-US" sz="1000" dirty="0"/>
          </a:p>
        </p:txBody>
      </p:sp>
      <p:sp>
        <p:nvSpPr>
          <p:cNvPr id="12" name="TextBox 11"/>
          <p:cNvSpPr txBox="1"/>
          <p:nvPr/>
        </p:nvSpPr>
        <p:spPr>
          <a:xfrm>
            <a:off x="3682994" y="5854140"/>
            <a:ext cx="5205512" cy="784830"/>
          </a:xfrm>
          <a:prstGeom prst="rect">
            <a:avLst/>
          </a:prstGeom>
          <a:noFill/>
          <a:ln>
            <a:solidFill>
              <a:schemeClr val="tx1">
                <a:lumMod val="85000"/>
                <a:lumOff val="15000"/>
              </a:schemeClr>
            </a:solidFill>
          </a:ln>
        </p:spPr>
        <p:txBody>
          <a:bodyPr wrap="square" rtlCol="0">
            <a:spAutoFit/>
          </a:bodyPr>
          <a:lstStyle/>
          <a:p>
            <a:r>
              <a:rPr lang="en-US" sz="900" dirty="0" smtClean="0"/>
              <a:t>Sources:</a:t>
            </a:r>
          </a:p>
          <a:p>
            <a:pPr marL="171450" indent="-171450">
              <a:buFontTx/>
              <a:buChar char="-"/>
            </a:pPr>
            <a:r>
              <a:rPr lang="en-US" sz="900" dirty="0" smtClean="0"/>
              <a:t>27% of crashes involve cell phone use. National Safety Council’s Annual Estimate of Cell Phone Crashes 2013. </a:t>
            </a:r>
          </a:p>
          <a:p>
            <a:pPr marL="171450" indent="-171450">
              <a:buFontTx/>
              <a:buChar char="-"/>
            </a:pPr>
            <a:r>
              <a:rPr lang="en-US" sz="900" dirty="0"/>
              <a:t>Average auto liability claim in 2013 = $15,443 (bodily injury) + $3,231 (property    damage) = $18,674.   Insurance Information Institute’s 2014 Insurance Fact Book.</a:t>
            </a:r>
          </a:p>
        </p:txBody>
      </p:sp>
      <p:sp>
        <p:nvSpPr>
          <p:cNvPr id="10" name="Content Placeholder 2"/>
          <p:cNvSpPr>
            <a:spLocks noGrp="1"/>
          </p:cNvSpPr>
          <p:nvPr>
            <p:ph idx="1"/>
          </p:nvPr>
        </p:nvSpPr>
        <p:spPr>
          <a:xfrm>
            <a:off x="938365" y="2682938"/>
            <a:ext cx="7062664" cy="2550521"/>
          </a:xfrm>
        </p:spPr>
        <p:txBody>
          <a:bodyPr>
            <a:normAutofit fontScale="55000" lnSpcReduction="20000"/>
          </a:bodyPr>
          <a:lstStyle/>
          <a:p>
            <a:pPr marL="0" lvl="1" indent="0">
              <a:spcBef>
                <a:spcPts val="2000"/>
              </a:spcBef>
              <a:buClr>
                <a:schemeClr val="accent1">
                  <a:lumMod val="60000"/>
                  <a:lumOff val="40000"/>
                </a:schemeClr>
              </a:buClr>
              <a:buNone/>
            </a:pPr>
            <a:endParaRPr lang="en-US" sz="2000" dirty="0" smtClean="0"/>
          </a:p>
          <a:p>
            <a:pPr marL="282575" lvl="2" indent="0" algn="ctr">
              <a:spcBef>
                <a:spcPts val="2000"/>
              </a:spcBef>
              <a:buNone/>
            </a:pPr>
            <a:r>
              <a:rPr lang="en-US" sz="5400" b="1" dirty="0" smtClean="0">
                <a:solidFill>
                  <a:srgbClr val="D73535"/>
                </a:solidFill>
              </a:rPr>
              <a:t>1.6 million</a:t>
            </a:r>
            <a:endParaRPr lang="en-US" sz="5400" b="1" dirty="0">
              <a:solidFill>
                <a:srgbClr val="D73535"/>
              </a:solidFill>
            </a:endParaRPr>
          </a:p>
          <a:p>
            <a:pPr marL="282575" lvl="2" indent="0" algn="ctr">
              <a:spcBef>
                <a:spcPts val="2000"/>
              </a:spcBef>
              <a:buNone/>
            </a:pPr>
            <a:r>
              <a:rPr lang="en-US" sz="3200" dirty="0" smtClean="0"/>
              <a:t>Cell Phone Distracted Driving crashes annually, costing</a:t>
            </a:r>
          </a:p>
          <a:p>
            <a:pPr marL="282575" lvl="2" indent="0" algn="ctr">
              <a:spcBef>
                <a:spcPts val="2000"/>
              </a:spcBef>
              <a:buNone/>
            </a:pPr>
            <a:r>
              <a:rPr lang="en-US" sz="5400" b="1" dirty="0" smtClean="0">
                <a:solidFill>
                  <a:srgbClr val="D73535"/>
                </a:solidFill>
              </a:rPr>
              <a:t>$33 billion</a:t>
            </a:r>
          </a:p>
          <a:p>
            <a:pPr marL="282575" lvl="2" indent="0" algn="ctr">
              <a:spcBef>
                <a:spcPts val="2000"/>
              </a:spcBef>
              <a:buNone/>
            </a:pPr>
            <a:r>
              <a:rPr lang="en-US" sz="3200" dirty="0"/>
              <a:t>in insurance claims annually</a:t>
            </a:r>
          </a:p>
          <a:p>
            <a:pPr marL="349250" lvl="1" indent="-349250">
              <a:spcBef>
                <a:spcPts val="2000"/>
              </a:spcBef>
              <a:buClr>
                <a:schemeClr val="accent1">
                  <a:lumMod val="60000"/>
                  <a:lumOff val="40000"/>
                </a:schemeClr>
              </a:buClr>
            </a:pPr>
            <a:endParaRPr lang="en-US" sz="1800" dirty="0" smtClean="0"/>
          </a:p>
          <a:p>
            <a:endParaRPr lang="en-US" sz="2000" dirty="0" smtClean="0"/>
          </a:p>
          <a:p>
            <a:endParaRPr lang="en-US" sz="2000" dirty="0"/>
          </a:p>
          <a:p>
            <a:endParaRPr lang="en-US" sz="2000" dirty="0" smtClean="0"/>
          </a:p>
          <a:p>
            <a:endParaRPr lang="en-US" sz="2000" dirty="0" smtClean="0"/>
          </a:p>
          <a:p>
            <a:endParaRPr lang="en-US" sz="2000" dirty="0" smtClean="0"/>
          </a:p>
          <a:p>
            <a:endParaRPr lang="en-US" sz="1800" dirty="0" smtClean="0"/>
          </a:p>
          <a:p>
            <a:pPr lvl="1"/>
            <a:endParaRPr lang="en-US" dirty="0" smtClean="0"/>
          </a:p>
        </p:txBody>
      </p:sp>
    </p:spTree>
    <p:extLst>
      <p:ext uri="{BB962C8B-B14F-4D97-AF65-F5344CB8AC3E}">
        <p14:creationId xmlns:p14="http://schemas.microsoft.com/office/powerpoint/2010/main" val="429413924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What will it take to change?</a:t>
            </a:r>
            <a:endParaRPr lang="en-US" dirty="0"/>
          </a:p>
        </p:txBody>
      </p:sp>
      <p:sp>
        <p:nvSpPr>
          <p:cNvPr id="4" name="Footer Placeholder 3"/>
          <p:cNvSpPr>
            <a:spLocks noGrp="1"/>
          </p:cNvSpPr>
          <p:nvPr>
            <p:ph type="ftr" sz="quarter" idx="11"/>
          </p:nvPr>
        </p:nvSpPr>
        <p:spPr/>
        <p:txBody>
          <a:bodyPr/>
          <a:lstStyle/>
          <a:p>
            <a:r>
              <a:rPr lang="en-US" smtClean="0"/>
              <a:t>Life Apps LLC:  Proprietary &amp; Confidential</a:t>
            </a:r>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t>3</a:t>
            </a:fld>
            <a:endParaRPr lang="en-US" dirty="0"/>
          </a:p>
        </p:txBody>
      </p:sp>
      <p:pic>
        <p:nvPicPr>
          <p:cNvPr id="6" name="Picture 5"/>
          <p:cNvPicPr>
            <a:picLocks noChangeAspect="1"/>
          </p:cNvPicPr>
          <p:nvPr/>
        </p:nvPicPr>
        <p:blipFill rotWithShape="1">
          <a:blip r:embed="rId2"/>
          <a:srcRect l="7340" r="7346"/>
          <a:stretch/>
        </p:blipFill>
        <p:spPr>
          <a:xfrm>
            <a:off x="549275" y="1172384"/>
            <a:ext cx="5335058" cy="3811859"/>
          </a:xfrm>
          <a:prstGeom prst="rect">
            <a:avLst/>
          </a:prstGeom>
          <a:ln w="12700">
            <a:solidFill>
              <a:schemeClr val="tx1"/>
            </a:solidFill>
          </a:ln>
        </p:spPr>
      </p:pic>
      <p:sp>
        <p:nvSpPr>
          <p:cNvPr id="7" name="TextBox 6"/>
          <p:cNvSpPr txBox="1"/>
          <p:nvPr/>
        </p:nvSpPr>
        <p:spPr>
          <a:xfrm>
            <a:off x="6036733" y="1371600"/>
            <a:ext cx="2743200" cy="3416320"/>
          </a:xfrm>
          <a:prstGeom prst="rect">
            <a:avLst/>
          </a:prstGeom>
          <a:noFill/>
        </p:spPr>
        <p:txBody>
          <a:bodyPr wrap="square" rtlCol="0">
            <a:spAutoFit/>
          </a:bodyPr>
          <a:lstStyle/>
          <a:p>
            <a:pPr marL="285750" indent="-285750">
              <a:buFont typeface="Arial"/>
              <a:buChar char="•"/>
            </a:pPr>
            <a:r>
              <a:rPr lang="en-US" dirty="0" smtClean="0"/>
              <a:t>MADD led the charge to reduce Drunk Driving fatalities by more than 50% since 1980.</a:t>
            </a:r>
          </a:p>
          <a:p>
            <a:pPr marL="285750" indent="-285750">
              <a:buFont typeface="Arial"/>
              <a:buChar char="•"/>
            </a:pPr>
            <a:endParaRPr lang="en-US" dirty="0" smtClean="0"/>
          </a:p>
          <a:p>
            <a:pPr marL="285750" indent="-285750">
              <a:buFont typeface="Arial"/>
              <a:buChar char="•"/>
            </a:pPr>
            <a:r>
              <a:rPr lang="en-US" dirty="0" smtClean="0"/>
              <a:t>We cannot wait 36 years to achieve the same results for Distracted Driving.</a:t>
            </a:r>
          </a:p>
          <a:p>
            <a:endParaRPr lang="en-US" dirty="0" smtClean="0"/>
          </a:p>
        </p:txBody>
      </p:sp>
      <p:sp>
        <p:nvSpPr>
          <p:cNvPr id="9" name="TextBox 8"/>
          <p:cNvSpPr txBox="1"/>
          <p:nvPr/>
        </p:nvSpPr>
        <p:spPr>
          <a:xfrm>
            <a:off x="1651000" y="5377396"/>
            <a:ext cx="5579533" cy="646331"/>
          </a:xfrm>
          <a:prstGeom prst="rect">
            <a:avLst/>
          </a:prstGeom>
          <a:noFill/>
          <a:ln>
            <a:solidFill>
              <a:schemeClr val="tx1"/>
            </a:solidFill>
          </a:ln>
        </p:spPr>
        <p:txBody>
          <a:bodyPr wrap="square" rtlCol="0">
            <a:spAutoFit/>
          </a:bodyPr>
          <a:lstStyle/>
          <a:p>
            <a:pPr algn="ctr"/>
            <a:r>
              <a:rPr lang="en-US" b="1" u="sng" dirty="0" smtClean="0"/>
              <a:t>BOLD GOAL</a:t>
            </a:r>
          </a:p>
          <a:p>
            <a:pPr algn="ctr"/>
            <a:r>
              <a:rPr lang="en-US" b="1" dirty="0" smtClean="0"/>
              <a:t>5 Years to Reduce Distracted Driving by 50%!</a:t>
            </a:r>
            <a:endParaRPr lang="en-US" b="1" dirty="0"/>
          </a:p>
        </p:txBody>
      </p:sp>
    </p:spTree>
    <p:extLst>
      <p:ext uri="{BB962C8B-B14F-4D97-AF65-F5344CB8AC3E}">
        <p14:creationId xmlns:p14="http://schemas.microsoft.com/office/powerpoint/2010/main" val="19399790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400" dirty="0" smtClean="0"/>
              <a:t>Technology can accelerate</a:t>
            </a:r>
            <a:endParaRPr lang="en-US" sz="4400" dirty="0"/>
          </a:p>
        </p:txBody>
      </p:sp>
      <p:sp>
        <p:nvSpPr>
          <p:cNvPr id="4" name="Footer Placeholder 3"/>
          <p:cNvSpPr>
            <a:spLocks noGrp="1"/>
          </p:cNvSpPr>
          <p:nvPr>
            <p:ph type="ftr" sz="quarter" idx="11"/>
          </p:nvPr>
        </p:nvSpPr>
        <p:spPr/>
        <p:txBody>
          <a:bodyPr/>
          <a:lstStyle/>
          <a:p>
            <a:r>
              <a:rPr lang="en-US" smtClean="0"/>
              <a:t>Life Apps LLC:  Proprietary &amp; Confidential</a:t>
            </a:r>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t>4</a:t>
            </a:fld>
            <a:endParaRPr lang="en-US" dirty="0"/>
          </a:p>
        </p:txBody>
      </p:sp>
      <p:pic>
        <p:nvPicPr>
          <p:cNvPr id="26" name="Picture 25"/>
          <p:cNvPicPr>
            <a:picLocks noChangeAspect="1"/>
          </p:cNvPicPr>
          <p:nvPr/>
        </p:nvPicPr>
        <p:blipFill>
          <a:blip r:embed="rId2"/>
          <a:stretch>
            <a:fillRect/>
          </a:stretch>
        </p:blipFill>
        <p:spPr>
          <a:xfrm>
            <a:off x="549275" y="1313670"/>
            <a:ext cx="4647248" cy="4663798"/>
          </a:xfrm>
          <a:prstGeom prst="rect">
            <a:avLst/>
          </a:prstGeom>
        </p:spPr>
      </p:pic>
      <p:pic>
        <p:nvPicPr>
          <p:cNvPr id="6" name="Picture 5"/>
          <p:cNvPicPr>
            <a:picLocks noChangeAspect="1"/>
          </p:cNvPicPr>
          <p:nvPr/>
        </p:nvPicPr>
        <p:blipFill>
          <a:blip r:embed="rId3"/>
          <a:stretch>
            <a:fillRect/>
          </a:stretch>
        </p:blipFill>
        <p:spPr>
          <a:xfrm>
            <a:off x="6891867" y="1889814"/>
            <a:ext cx="1630925" cy="3436593"/>
          </a:xfrm>
          <a:prstGeom prst="rect">
            <a:avLst/>
          </a:prstGeom>
        </p:spPr>
      </p:pic>
      <p:sp>
        <p:nvSpPr>
          <p:cNvPr id="3" name="TextBox 2"/>
          <p:cNvSpPr txBox="1"/>
          <p:nvPr/>
        </p:nvSpPr>
        <p:spPr>
          <a:xfrm>
            <a:off x="5621867" y="3208867"/>
            <a:ext cx="914400" cy="769441"/>
          </a:xfrm>
          <a:prstGeom prst="rect">
            <a:avLst/>
          </a:prstGeom>
          <a:noFill/>
        </p:spPr>
        <p:txBody>
          <a:bodyPr wrap="square" rtlCol="0">
            <a:spAutoFit/>
          </a:bodyPr>
          <a:lstStyle/>
          <a:p>
            <a:pPr algn="ctr"/>
            <a:r>
              <a:rPr lang="en-US" sz="4400" b="1" dirty="0">
                <a:solidFill>
                  <a:srgbClr val="D73535"/>
                </a:solidFill>
                <a:latin typeface="+mj-lt"/>
                <a:ea typeface="+mj-ea"/>
                <a:cs typeface="+mj-cs"/>
              </a:rPr>
              <a:t>+</a:t>
            </a:r>
          </a:p>
        </p:txBody>
      </p:sp>
    </p:spTree>
    <p:extLst>
      <p:ext uri="{BB962C8B-B14F-4D97-AF65-F5344CB8AC3E}">
        <p14:creationId xmlns:p14="http://schemas.microsoft.com/office/powerpoint/2010/main" val="170986695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LifeSaver Videos</a:t>
            </a:r>
            <a:endParaRPr lang="en-US" dirty="0"/>
          </a:p>
        </p:txBody>
      </p:sp>
      <p:sp>
        <p:nvSpPr>
          <p:cNvPr id="3" name="Content Placeholder 2"/>
          <p:cNvSpPr>
            <a:spLocks noGrp="1"/>
          </p:cNvSpPr>
          <p:nvPr>
            <p:ph idx="1"/>
          </p:nvPr>
        </p:nvSpPr>
        <p:spPr/>
        <p:txBody>
          <a:bodyPr/>
          <a:lstStyle/>
          <a:p>
            <a:endParaRPr lang="en-US" b="1" dirty="0" smtClean="0"/>
          </a:p>
          <a:p>
            <a:r>
              <a:rPr lang="en-US" b="1" dirty="0" smtClean="0"/>
              <a:t>LifeSaver driving peace of mind </a:t>
            </a:r>
            <a:r>
              <a:rPr lang="en-US" b="1" dirty="0" smtClean="0">
                <a:hlinkClick r:id="rId2"/>
              </a:rPr>
              <a:t>video</a:t>
            </a:r>
            <a:endParaRPr lang="en-US" b="1" dirty="0" smtClean="0"/>
          </a:p>
          <a:p>
            <a:r>
              <a:rPr lang="en-US" b="1" dirty="0" smtClean="0"/>
              <a:t>LifeSaver how it works </a:t>
            </a:r>
            <a:r>
              <a:rPr lang="en-US" b="1" dirty="0" smtClean="0">
                <a:hlinkClick r:id="rId3"/>
              </a:rPr>
              <a:t>video</a:t>
            </a:r>
            <a:endParaRPr lang="en-US" b="1" dirty="0" smtClean="0"/>
          </a:p>
          <a:p>
            <a:r>
              <a:rPr lang="en-US" b="1" dirty="0" err="1" smtClean="0"/>
              <a:t>Jacy</a:t>
            </a:r>
            <a:r>
              <a:rPr lang="en-US" b="1" dirty="0" smtClean="0"/>
              <a:t> Good </a:t>
            </a:r>
            <a:r>
              <a:rPr lang="en-US" b="1" dirty="0" smtClean="0">
                <a:hlinkClick r:id="rId4"/>
              </a:rPr>
              <a:t>PSA</a:t>
            </a:r>
            <a:endParaRPr lang="en-US" b="1" dirty="0" smtClean="0"/>
          </a:p>
          <a:p>
            <a:r>
              <a:rPr lang="en-US" b="1" dirty="0" err="1" smtClean="0"/>
              <a:t>Jacy</a:t>
            </a:r>
            <a:r>
              <a:rPr lang="en-US" b="1" dirty="0" smtClean="0"/>
              <a:t> Good’s LifeSaver </a:t>
            </a:r>
            <a:r>
              <a:rPr lang="en-US" b="1" dirty="0" smtClean="0">
                <a:hlinkClick r:id="rId5"/>
              </a:rPr>
              <a:t>testimonial</a:t>
            </a:r>
            <a:endParaRPr lang="en-US" dirty="0" smtClean="0"/>
          </a:p>
        </p:txBody>
      </p:sp>
      <p:sp>
        <p:nvSpPr>
          <p:cNvPr id="4" name="Footer Placeholder 3"/>
          <p:cNvSpPr>
            <a:spLocks noGrp="1"/>
          </p:cNvSpPr>
          <p:nvPr>
            <p:ph type="ftr" sz="quarter" idx="11"/>
          </p:nvPr>
        </p:nvSpPr>
        <p:spPr/>
        <p:txBody>
          <a:bodyPr/>
          <a:lstStyle/>
          <a:p>
            <a:r>
              <a:rPr lang="en-US" smtClean="0"/>
              <a:t>Life Apps LLC:  Proprietary &amp; Confidential</a:t>
            </a:r>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t>5</a:t>
            </a:fld>
            <a:endParaRPr lang="en-US" dirty="0"/>
          </a:p>
        </p:txBody>
      </p:sp>
    </p:spTree>
    <p:extLst>
      <p:ext uri="{BB962C8B-B14F-4D97-AF65-F5344CB8AC3E}">
        <p14:creationId xmlns:p14="http://schemas.microsoft.com/office/powerpoint/2010/main" val="36744696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024463" y="1159933"/>
            <a:ext cx="7053605" cy="3801535"/>
          </a:xfrm>
          <a:prstGeom prst="rect">
            <a:avLst/>
          </a:prstGeom>
        </p:spPr>
      </p:pic>
      <p:sp>
        <p:nvSpPr>
          <p:cNvPr id="2" name="Title 1"/>
          <p:cNvSpPr>
            <a:spLocks noGrp="1"/>
          </p:cNvSpPr>
          <p:nvPr>
            <p:ph type="title"/>
          </p:nvPr>
        </p:nvSpPr>
        <p:spPr/>
        <p:txBody>
          <a:bodyPr/>
          <a:lstStyle/>
          <a:p>
            <a:pPr algn="l"/>
            <a:r>
              <a:rPr lang="en-US" sz="4400" dirty="0" smtClean="0"/>
              <a:t>LifeSaver Solution</a:t>
            </a:r>
            <a:endParaRPr lang="en-US" sz="4400" dirty="0"/>
          </a:p>
        </p:txBody>
      </p:sp>
      <p:sp>
        <p:nvSpPr>
          <p:cNvPr id="4" name="Footer Placeholder 3"/>
          <p:cNvSpPr>
            <a:spLocks noGrp="1"/>
          </p:cNvSpPr>
          <p:nvPr>
            <p:ph type="ftr" sz="quarter" idx="11"/>
          </p:nvPr>
        </p:nvSpPr>
        <p:spPr/>
        <p:txBody>
          <a:bodyPr/>
          <a:lstStyle/>
          <a:p>
            <a:r>
              <a:rPr lang="en-US" smtClean="0"/>
              <a:t>Life Apps LLC:  Proprietary &amp; Confidential</a:t>
            </a:r>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t>6</a:t>
            </a:fld>
            <a:endParaRPr lang="en-US" dirty="0"/>
          </a:p>
        </p:txBody>
      </p:sp>
      <p:sp>
        <p:nvSpPr>
          <p:cNvPr id="11" name="Rounded Rectangular Callout 10"/>
          <p:cNvSpPr/>
          <p:nvPr/>
        </p:nvSpPr>
        <p:spPr>
          <a:xfrm>
            <a:off x="264458" y="4707467"/>
            <a:ext cx="3308475" cy="999065"/>
          </a:xfrm>
          <a:prstGeom prst="wedgeRoundRectCallout">
            <a:avLst>
              <a:gd name="adj1" fmla="val 4537"/>
              <a:gd name="adj2" fmla="val -153116"/>
              <a:gd name="adj3" fmla="val 1666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r>
              <a:rPr lang="en-US" sz="1400" b="1" dirty="0" smtClean="0">
                <a:solidFill>
                  <a:schemeClr val="tx1"/>
                </a:solidFill>
              </a:rPr>
              <a:t>1. Our Dashboard provides fast deployment of LifeSaver to drivers, linking them to the fleet manager or parent</a:t>
            </a:r>
            <a:endParaRPr lang="en-US" sz="1400" b="1" dirty="0">
              <a:solidFill>
                <a:schemeClr val="tx1"/>
              </a:solidFill>
            </a:endParaRPr>
          </a:p>
        </p:txBody>
      </p:sp>
      <p:sp>
        <p:nvSpPr>
          <p:cNvPr id="14" name="Rounded Rectangular Callout 13"/>
          <p:cNvSpPr/>
          <p:nvPr/>
        </p:nvSpPr>
        <p:spPr>
          <a:xfrm>
            <a:off x="6392333" y="507218"/>
            <a:ext cx="1953684" cy="829732"/>
          </a:xfrm>
          <a:prstGeom prst="wedgeRoundRectCallout">
            <a:avLst>
              <a:gd name="adj1" fmla="val -126598"/>
              <a:gd name="adj2" fmla="val 230749"/>
              <a:gd name="adj3" fmla="val 1666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r>
              <a:rPr lang="en-US" sz="1400" b="1" dirty="0" smtClean="0">
                <a:solidFill>
                  <a:schemeClr val="tx1"/>
                </a:solidFill>
              </a:rPr>
              <a:t>2. Our smartphone app blocks phone use while driving</a:t>
            </a:r>
            <a:endParaRPr lang="en-US" sz="1400" b="1" dirty="0">
              <a:solidFill>
                <a:schemeClr val="tx1"/>
              </a:solidFill>
            </a:endParaRPr>
          </a:p>
        </p:txBody>
      </p:sp>
      <p:sp>
        <p:nvSpPr>
          <p:cNvPr id="15" name="Rounded Rectangular Callout 14"/>
          <p:cNvSpPr/>
          <p:nvPr/>
        </p:nvSpPr>
        <p:spPr>
          <a:xfrm>
            <a:off x="6248401" y="4631265"/>
            <a:ext cx="2282388" cy="1075267"/>
          </a:xfrm>
          <a:prstGeom prst="wedgeRoundRectCallout">
            <a:avLst>
              <a:gd name="adj1" fmla="val -22707"/>
              <a:gd name="adj2" fmla="val -140377"/>
              <a:gd name="adj3" fmla="val 1666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r>
              <a:rPr lang="en-US" sz="1400" b="1" dirty="0" smtClean="0">
                <a:solidFill>
                  <a:schemeClr val="tx1"/>
                </a:solidFill>
              </a:rPr>
              <a:t>3. Reporting and Analytics ensures compliance and validates effectiveness</a:t>
            </a:r>
            <a:endParaRPr lang="en-US" sz="1400" b="1" dirty="0">
              <a:solidFill>
                <a:schemeClr val="tx1"/>
              </a:solidFill>
            </a:endParaRPr>
          </a:p>
        </p:txBody>
      </p:sp>
    </p:spTree>
    <p:extLst>
      <p:ext uri="{BB962C8B-B14F-4D97-AF65-F5344CB8AC3E}">
        <p14:creationId xmlns:p14="http://schemas.microsoft.com/office/powerpoint/2010/main" val="33990534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96" y="74489"/>
            <a:ext cx="8042276" cy="814508"/>
          </a:xfrm>
        </p:spPr>
        <p:txBody>
          <a:bodyPr/>
          <a:lstStyle/>
          <a:p>
            <a:pPr algn="l"/>
            <a:r>
              <a:rPr lang="en-US" sz="3600" dirty="0" smtClean="0"/>
              <a:t/>
            </a:r>
            <a:br>
              <a:rPr lang="en-US" sz="3600" dirty="0" smtClean="0"/>
            </a:br>
            <a:r>
              <a:rPr lang="en-US" sz="3600" dirty="0" smtClean="0"/>
              <a:t>Peace of Mind for Consumers</a:t>
            </a:r>
            <a:endParaRPr lang="en-US" sz="3600" dirty="0"/>
          </a:p>
        </p:txBody>
      </p:sp>
      <p:sp>
        <p:nvSpPr>
          <p:cNvPr id="4" name="Footer Placeholder 3"/>
          <p:cNvSpPr>
            <a:spLocks noGrp="1"/>
          </p:cNvSpPr>
          <p:nvPr>
            <p:ph type="ftr" sz="quarter" idx="11"/>
          </p:nvPr>
        </p:nvSpPr>
        <p:spPr/>
        <p:txBody>
          <a:bodyPr/>
          <a:lstStyle/>
          <a:p>
            <a:r>
              <a:rPr lang="en-US" smtClean="0"/>
              <a:t>Life Apps LLC:  Proprietary &amp; Confidential</a:t>
            </a:r>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t>7</a:t>
            </a:fld>
            <a:endParaRPr lang="en-US" dirty="0"/>
          </a:p>
        </p:txBody>
      </p:sp>
      <p:pic>
        <p:nvPicPr>
          <p:cNvPr id="13" name="Picture 12"/>
          <p:cNvPicPr>
            <a:picLocks noChangeAspect="1"/>
          </p:cNvPicPr>
          <p:nvPr/>
        </p:nvPicPr>
        <p:blipFill>
          <a:blip r:embed="rId3"/>
          <a:stretch>
            <a:fillRect/>
          </a:stretch>
        </p:blipFill>
        <p:spPr>
          <a:xfrm>
            <a:off x="769762" y="3578296"/>
            <a:ext cx="1596883" cy="2593724"/>
          </a:xfrm>
          <a:prstGeom prst="rect">
            <a:avLst/>
          </a:prstGeom>
          <a:ln w="25400">
            <a:solidFill>
              <a:schemeClr val="tx1"/>
            </a:solidFill>
          </a:ln>
        </p:spPr>
      </p:pic>
      <p:pic>
        <p:nvPicPr>
          <p:cNvPr id="16" name="Picture 15"/>
          <p:cNvPicPr>
            <a:picLocks noChangeAspect="1"/>
          </p:cNvPicPr>
          <p:nvPr/>
        </p:nvPicPr>
        <p:blipFill>
          <a:blip r:embed="rId4"/>
          <a:stretch>
            <a:fillRect/>
          </a:stretch>
        </p:blipFill>
        <p:spPr>
          <a:xfrm>
            <a:off x="5661154" y="977480"/>
            <a:ext cx="3038039" cy="1880726"/>
          </a:xfrm>
          <a:prstGeom prst="rect">
            <a:avLst/>
          </a:prstGeom>
          <a:ln>
            <a:solidFill>
              <a:schemeClr val="tx1"/>
            </a:solidFill>
          </a:ln>
        </p:spPr>
      </p:pic>
      <p:pic>
        <p:nvPicPr>
          <p:cNvPr id="18" name="Picture 17"/>
          <p:cNvPicPr>
            <a:picLocks noChangeAspect="1"/>
          </p:cNvPicPr>
          <p:nvPr/>
        </p:nvPicPr>
        <p:blipFill>
          <a:blip r:embed="rId5"/>
          <a:stretch>
            <a:fillRect/>
          </a:stretch>
        </p:blipFill>
        <p:spPr>
          <a:xfrm>
            <a:off x="533896" y="977480"/>
            <a:ext cx="1308378" cy="2452378"/>
          </a:xfrm>
          <a:prstGeom prst="rect">
            <a:avLst/>
          </a:prstGeom>
        </p:spPr>
      </p:pic>
      <p:pic>
        <p:nvPicPr>
          <p:cNvPr id="19" name="Picture 18"/>
          <p:cNvPicPr>
            <a:picLocks noChangeAspect="1"/>
          </p:cNvPicPr>
          <p:nvPr/>
        </p:nvPicPr>
        <p:blipFill>
          <a:blip r:embed="rId6"/>
          <a:stretch>
            <a:fillRect/>
          </a:stretch>
        </p:blipFill>
        <p:spPr>
          <a:xfrm>
            <a:off x="6689162" y="3326210"/>
            <a:ext cx="1486593" cy="2555522"/>
          </a:xfrm>
          <a:prstGeom prst="rect">
            <a:avLst/>
          </a:prstGeom>
          <a:ln>
            <a:solidFill>
              <a:schemeClr val="tx1"/>
            </a:solidFill>
          </a:ln>
        </p:spPr>
      </p:pic>
      <p:sp>
        <p:nvSpPr>
          <p:cNvPr id="20" name="Rounded Rectangular Callout 19"/>
          <p:cNvSpPr/>
          <p:nvPr/>
        </p:nvSpPr>
        <p:spPr>
          <a:xfrm>
            <a:off x="2498599" y="2231666"/>
            <a:ext cx="3063440" cy="1094543"/>
          </a:xfrm>
          <a:prstGeom prst="wedgeRoundRectCallout">
            <a:avLst>
              <a:gd name="adj1" fmla="val 87907"/>
              <a:gd name="adj2" fmla="val -79781"/>
              <a:gd name="adj3" fmla="val 1666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r>
              <a:rPr lang="en-US" sz="1600" b="1" dirty="0" smtClean="0">
                <a:solidFill>
                  <a:schemeClr val="tx1"/>
                </a:solidFill>
              </a:rPr>
              <a:t>Driver Portal </a:t>
            </a:r>
            <a:r>
              <a:rPr lang="en-US" sz="1600" dirty="0" smtClean="0">
                <a:solidFill>
                  <a:schemeClr val="tx1"/>
                </a:solidFill>
              </a:rPr>
              <a:t>provides parents a mission control dashboard for accountability and rewards </a:t>
            </a:r>
            <a:endParaRPr lang="en-US" sz="1600" dirty="0">
              <a:solidFill>
                <a:schemeClr val="tx1"/>
              </a:solidFill>
            </a:endParaRPr>
          </a:p>
        </p:txBody>
      </p:sp>
      <p:sp>
        <p:nvSpPr>
          <p:cNvPr id="21" name="Rounded Rectangular Callout 20"/>
          <p:cNvSpPr/>
          <p:nvPr/>
        </p:nvSpPr>
        <p:spPr>
          <a:xfrm>
            <a:off x="2062695" y="976352"/>
            <a:ext cx="2853391" cy="956733"/>
          </a:xfrm>
          <a:prstGeom prst="wedgeRoundRectCallout">
            <a:avLst>
              <a:gd name="adj1" fmla="val -68607"/>
              <a:gd name="adj2" fmla="val 114218"/>
              <a:gd name="adj3" fmla="val 1666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r>
              <a:rPr lang="en-US" sz="1600" b="1" dirty="0" smtClean="0">
                <a:solidFill>
                  <a:schemeClr val="tx1"/>
                </a:solidFill>
              </a:rPr>
              <a:t>Safe Drive Mode </a:t>
            </a:r>
            <a:r>
              <a:rPr lang="en-US" sz="1600" dirty="0" smtClean="0">
                <a:solidFill>
                  <a:schemeClr val="tx1"/>
                </a:solidFill>
              </a:rPr>
              <a:t>protects Travis from mobile distraction while driving</a:t>
            </a:r>
            <a:endParaRPr lang="en-US" sz="1600" dirty="0">
              <a:solidFill>
                <a:schemeClr val="tx1"/>
              </a:solidFill>
            </a:endParaRPr>
          </a:p>
        </p:txBody>
      </p:sp>
      <p:sp>
        <p:nvSpPr>
          <p:cNvPr id="22" name="Rounded Rectangular Callout 21"/>
          <p:cNvSpPr/>
          <p:nvPr/>
        </p:nvSpPr>
        <p:spPr>
          <a:xfrm>
            <a:off x="3381694" y="3515195"/>
            <a:ext cx="3159994" cy="809150"/>
          </a:xfrm>
          <a:prstGeom prst="wedgeRoundRectCallout">
            <a:avLst>
              <a:gd name="adj1" fmla="val 64570"/>
              <a:gd name="adj2" fmla="val 42479"/>
              <a:gd name="adj3" fmla="val 1666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r>
              <a:rPr lang="en-US" sz="1600" b="1" dirty="0" smtClean="0">
                <a:solidFill>
                  <a:schemeClr val="tx1"/>
                </a:solidFill>
              </a:rPr>
              <a:t>Arrival Notifications </a:t>
            </a:r>
            <a:r>
              <a:rPr lang="en-US" sz="1600" dirty="0" smtClean="0">
                <a:solidFill>
                  <a:schemeClr val="tx1"/>
                </a:solidFill>
              </a:rPr>
              <a:t>let Mom and Dad know that he made it safely</a:t>
            </a:r>
            <a:endParaRPr lang="en-US" sz="1600" dirty="0">
              <a:solidFill>
                <a:schemeClr val="tx1"/>
              </a:solidFill>
            </a:endParaRPr>
          </a:p>
        </p:txBody>
      </p:sp>
      <p:sp>
        <p:nvSpPr>
          <p:cNvPr id="23" name="Rounded Rectangular Callout 22"/>
          <p:cNvSpPr/>
          <p:nvPr/>
        </p:nvSpPr>
        <p:spPr>
          <a:xfrm>
            <a:off x="2811989" y="4602314"/>
            <a:ext cx="3162555" cy="950315"/>
          </a:xfrm>
          <a:prstGeom prst="wedgeRoundRectCallout">
            <a:avLst>
              <a:gd name="adj1" fmla="val -97835"/>
              <a:gd name="adj2" fmla="val -61331"/>
              <a:gd name="adj3" fmla="val 1666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r>
              <a:rPr lang="en-US" sz="1600" b="1" dirty="0" smtClean="0">
                <a:solidFill>
                  <a:schemeClr val="tx1"/>
                </a:solidFill>
              </a:rPr>
              <a:t>Family View </a:t>
            </a:r>
            <a:r>
              <a:rPr lang="en-US" sz="1600" dirty="0" smtClean="0">
                <a:solidFill>
                  <a:schemeClr val="tx1"/>
                </a:solidFill>
              </a:rPr>
              <a:t>offers an easy way to avoid texting or calling him when he’s driving</a:t>
            </a:r>
            <a:endParaRPr lang="en-US" sz="1600" dirty="0">
              <a:solidFill>
                <a:schemeClr val="tx1"/>
              </a:solidFill>
            </a:endParaRPr>
          </a:p>
        </p:txBody>
      </p:sp>
    </p:spTree>
    <p:extLst>
      <p:ext uri="{BB962C8B-B14F-4D97-AF65-F5344CB8AC3E}">
        <p14:creationId xmlns:p14="http://schemas.microsoft.com/office/powerpoint/2010/main" val="11188100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t>Fleet demand is accelerating</a:t>
            </a:r>
            <a:endParaRPr lang="en-US" sz="4000" dirty="0"/>
          </a:p>
        </p:txBody>
      </p:sp>
      <p:sp>
        <p:nvSpPr>
          <p:cNvPr id="4" name="Footer Placeholder 3"/>
          <p:cNvSpPr>
            <a:spLocks noGrp="1"/>
          </p:cNvSpPr>
          <p:nvPr>
            <p:ph type="ftr" sz="quarter" idx="11"/>
          </p:nvPr>
        </p:nvSpPr>
        <p:spPr/>
        <p:txBody>
          <a:bodyPr/>
          <a:lstStyle/>
          <a:p>
            <a:r>
              <a:rPr lang="en-US" dirty="0" smtClean="0"/>
              <a:t>Life Apps LLC:  Proprietary &amp; Confidential</a:t>
            </a:r>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t>8</a:t>
            </a:fld>
            <a:endParaRPr lang="en-US" dirty="0"/>
          </a:p>
        </p:txBody>
      </p:sp>
      <p:pic>
        <p:nvPicPr>
          <p:cNvPr id="6" name="Picture 5"/>
          <p:cNvPicPr>
            <a:picLocks noChangeAspect="1"/>
          </p:cNvPicPr>
          <p:nvPr/>
        </p:nvPicPr>
        <p:blipFill>
          <a:blip r:embed="rId2"/>
          <a:stretch>
            <a:fillRect/>
          </a:stretch>
        </p:blipFill>
        <p:spPr>
          <a:xfrm>
            <a:off x="549275" y="1142218"/>
            <a:ext cx="5116208" cy="3178068"/>
          </a:xfrm>
          <a:prstGeom prst="rect">
            <a:avLst/>
          </a:prstGeom>
          <a:ln w="12700">
            <a:solidFill>
              <a:schemeClr val="tx1"/>
            </a:solidFill>
          </a:ln>
        </p:spPr>
      </p:pic>
      <p:sp>
        <p:nvSpPr>
          <p:cNvPr id="7" name="Rounded Rectangular Callout 6"/>
          <p:cNvSpPr/>
          <p:nvPr/>
        </p:nvSpPr>
        <p:spPr>
          <a:xfrm>
            <a:off x="5957362" y="1074485"/>
            <a:ext cx="2771772" cy="2650848"/>
          </a:xfrm>
          <a:prstGeom prst="wedgeRoundRectCallout">
            <a:avLst>
              <a:gd name="adj1" fmla="val -67420"/>
              <a:gd name="adj2" fmla="val 14639"/>
              <a:gd name="adj3" fmla="val 1666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r>
              <a:rPr lang="en-US" sz="1600" b="1" dirty="0" smtClean="0">
                <a:solidFill>
                  <a:schemeClr val="tx1"/>
                </a:solidFill>
              </a:rPr>
              <a:t>Easy App </a:t>
            </a:r>
            <a:r>
              <a:rPr lang="en-US" sz="1600" b="1" dirty="0">
                <a:solidFill>
                  <a:schemeClr val="tx1"/>
                </a:solidFill>
              </a:rPr>
              <a:t>D</a:t>
            </a:r>
            <a:r>
              <a:rPr lang="en-US" sz="1600" b="1" dirty="0" smtClean="0">
                <a:solidFill>
                  <a:schemeClr val="tx1"/>
                </a:solidFill>
              </a:rPr>
              <a:t>eployment </a:t>
            </a:r>
            <a:r>
              <a:rPr lang="en-US" sz="1600" dirty="0" smtClean="0">
                <a:solidFill>
                  <a:schemeClr val="tx1"/>
                </a:solidFill>
              </a:rPr>
              <a:t>to employee phones through dashboard invitation – no hardware required</a:t>
            </a:r>
          </a:p>
          <a:p>
            <a:endParaRPr lang="en-US" sz="1600" b="1" dirty="0" smtClean="0">
              <a:solidFill>
                <a:schemeClr val="tx1"/>
              </a:solidFill>
            </a:endParaRPr>
          </a:p>
          <a:p>
            <a:r>
              <a:rPr lang="en-US" sz="1600" b="1" dirty="0" smtClean="0">
                <a:solidFill>
                  <a:schemeClr val="tx1"/>
                </a:solidFill>
              </a:rPr>
              <a:t>Admin Features</a:t>
            </a:r>
          </a:p>
          <a:p>
            <a:r>
              <a:rPr lang="en-US" sz="1600" dirty="0" smtClean="0">
                <a:solidFill>
                  <a:schemeClr val="tx1"/>
                </a:solidFill>
              </a:rPr>
              <a:t>for fleet and safety officer management  </a:t>
            </a:r>
            <a:endParaRPr lang="en-US" sz="1600" dirty="0">
              <a:solidFill>
                <a:schemeClr val="tx1"/>
              </a:solidFill>
            </a:endParaRPr>
          </a:p>
        </p:txBody>
      </p:sp>
      <p:pic>
        <p:nvPicPr>
          <p:cNvPr id="8" name="Picture 7"/>
          <p:cNvPicPr>
            <a:picLocks noChangeAspect="1"/>
          </p:cNvPicPr>
          <p:nvPr/>
        </p:nvPicPr>
        <p:blipFill>
          <a:blip r:embed="rId3"/>
          <a:stretch>
            <a:fillRect/>
          </a:stretch>
        </p:blipFill>
        <p:spPr>
          <a:xfrm>
            <a:off x="4324973" y="4428067"/>
            <a:ext cx="4563533" cy="1536621"/>
          </a:xfrm>
          <a:prstGeom prst="rect">
            <a:avLst/>
          </a:prstGeom>
          <a:ln w="12700">
            <a:solidFill>
              <a:schemeClr val="tx1"/>
            </a:solidFill>
          </a:ln>
        </p:spPr>
      </p:pic>
      <p:sp>
        <p:nvSpPr>
          <p:cNvPr id="9" name="Rounded Rectangular Callout 8"/>
          <p:cNvSpPr/>
          <p:nvPr/>
        </p:nvSpPr>
        <p:spPr>
          <a:xfrm>
            <a:off x="686732" y="4771666"/>
            <a:ext cx="3063440" cy="1193022"/>
          </a:xfrm>
          <a:prstGeom prst="wedgeRoundRectCallout">
            <a:avLst>
              <a:gd name="adj1" fmla="val 76576"/>
              <a:gd name="adj2" fmla="val -10936"/>
              <a:gd name="adj3" fmla="val 1666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r>
              <a:rPr lang="en-US" sz="1600" b="1" dirty="0" smtClean="0">
                <a:solidFill>
                  <a:schemeClr val="tx1"/>
                </a:solidFill>
              </a:rPr>
              <a:t>Daily Reporting </a:t>
            </a:r>
            <a:r>
              <a:rPr lang="en-US" sz="1600" dirty="0" smtClean="0">
                <a:solidFill>
                  <a:schemeClr val="tx1"/>
                </a:solidFill>
              </a:rPr>
              <a:t>provides a list of employees with LifeSaver violations and inactivity</a:t>
            </a:r>
            <a:endParaRPr lang="en-US" sz="1600" dirty="0">
              <a:solidFill>
                <a:schemeClr val="tx1"/>
              </a:solidFill>
            </a:endParaRPr>
          </a:p>
        </p:txBody>
      </p:sp>
    </p:spTree>
    <p:extLst>
      <p:ext uri="{BB962C8B-B14F-4D97-AF65-F5344CB8AC3E}">
        <p14:creationId xmlns:p14="http://schemas.microsoft.com/office/powerpoint/2010/main" val="1323475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92860"/>
            <a:ext cx="9144000" cy="3429000"/>
          </a:xfrm>
          <a:prstGeom prst="rect">
            <a:avLst/>
          </a:prstGeom>
        </p:spPr>
      </p:pic>
      <p:sp>
        <p:nvSpPr>
          <p:cNvPr id="3" name="TextBox 2"/>
          <p:cNvSpPr txBox="1"/>
          <p:nvPr/>
        </p:nvSpPr>
        <p:spPr>
          <a:xfrm>
            <a:off x="0" y="4268074"/>
            <a:ext cx="9144000" cy="584776"/>
          </a:xfrm>
          <a:prstGeom prst="rect">
            <a:avLst/>
          </a:prstGeom>
          <a:noFill/>
        </p:spPr>
        <p:txBody>
          <a:bodyPr wrap="square" rtlCol="0">
            <a:spAutoFit/>
          </a:bodyPr>
          <a:lstStyle/>
          <a:p>
            <a:pPr algn="ctr"/>
            <a:r>
              <a:rPr lang="en-US" sz="3200" b="1" i="1" dirty="0" smtClean="0"/>
              <a:t>Thank you!</a:t>
            </a:r>
            <a:endParaRPr lang="en-US" sz="3200" b="1" i="1" dirty="0"/>
          </a:p>
        </p:txBody>
      </p:sp>
      <p:sp>
        <p:nvSpPr>
          <p:cNvPr id="8" name="Footer Placeholder 7"/>
          <p:cNvSpPr>
            <a:spLocks noGrp="1"/>
          </p:cNvSpPr>
          <p:nvPr>
            <p:ph type="ftr" sz="quarter" idx="11"/>
          </p:nvPr>
        </p:nvSpPr>
        <p:spPr/>
        <p:txBody>
          <a:bodyPr/>
          <a:lstStyle/>
          <a:p>
            <a:r>
              <a:rPr lang="en-US" dirty="0" smtClean="0"/>
              <a:t>Life Apps LLC:  Proprietary &amp; Confidential</a:t>
            </a:r>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t>9</a:t>
            </a:fld>
            <a:endParaRPr lang="en-US" dirty="0"/>
          </a:p>
        </p:txBody>
      </p:sp>
      <p:sp>
        <p:nvSpPr>
          <p:cNvPr id="4" name="TextBox 3"/>
          <p:cNvSpPr txBox="1"/>
          <p:nvPr/>
        </p:nvSpPr>
        <p:spPr>
          <a:xfrm>
            <a:off x="5192806" y="5613791"/>
            <a:ext cx="3200400" cy="861774"/>
          </a:xfrm>
          <a:prstGeom prst="rect">
            <a:avLst/>
          </a:prstGeom>
          <a:noFill/>
        </p:spPr>
        <p:txBody>
          <a:bodyPr wrap="square" rtlCol="0">
            <a:spAutoFit/>
          </a:bodyPr>
          <a:lstStyle/>
          <a:p>
            <a:pPr algn="r"/>
            <a:r>
              <a:rPr lang="en-US" sz="1600" dirty="0" smtClean="0"/>
              <a:t>Jim Howell, Head of Sales</a:t>
            </a:r>
          </a:p>
          <a:p>
            <a:pPr algn="r"/>
            <a:r>
              <a:rPr lang="en-US" sz="1600" dirty="0" err="1" smtClean="0"/>
              <a:t>jimhowell@lifesaverapp.com</a:t>
            </a:r>
            <a:endParaRPr lang="en-US" sz="1600" dirty="0" smtClean="0"/>
          </a:p>
          <a:p>
            <a:pPr algn="r"/>
            <a:r>
              <a:rPr lang="en-US" sz="1600" dirty="0" smtClean="0"/>
              <a:t>859.552.6016</a:t>
            </a:r>
            <a:endParaRPr lang="en-US" sz="1600" dirty="0"/>
          </a:p>
        </p:txBody>
      </p:sp>
    </p:spTree>
    <p:extLst>
      <p:ext uri="{BB962C8B-B14F-4D97-AF65-F5344CB8AC3E}">
        <p14:creationId xmlns:p14="http://schemas.microsoft.com/office/powerpoint/2010/main" val="98216412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147627</TotalTime>
  <Words>530</Words>
  <Application>Microsoft Macintosh PowerPoint</Application>
  <PresentationFormat>On-screen Show (4:3)</PresentationFormat>
  <Paragraphs>75</Paragraphs>
  <Slides>9</Slides>
  <Notes>4</Notes>
  <HiddenSlides>0</HiddenSlides>
  <MMClips>0</MMClips>
  <ScaleCrop>false</ScaleCrop>
  <HeadingPairs>
    <vt:vector size="6" baseType="variant">
      <vt:variant>
        <vt:lpstr>Theme</vt:lpstr>
      </vt:variant>
      <vt:variant>
        <vt:i4>1</vt:i4>
      </vt:variant>
      <vt:variant>
        <vt:lpstr>Slide Titles</vt:lpstr>
      </vt:variant>
      <vt:variant>
        <vt:i4>9</vt:i4>
      </vt:variant>
      <vt:variant>
        <vt:lpstr>Custom Shows</vt:lpstr>
      </vt:variant>
      <vt:variant>
        <vt:i4>1</vt:i4>
      </vt:variant>
    </vt:vector>
  </HeadingPairs>
  <TitlesOfParts>
    <vt:vector size="11" baseType="lpstr">
      <vt:lpstr>Breeze</vt:lpstr>
      <vt:lpstr>PowerPoint Presentation</vt:lpstr>
      <vt:lpstr>Problem is getting worse</vt:lpstr>
      <vt:lpstr>What will it take to change?</vt:lpstr>
      <vt:lpstr>Technology can accelerate</vt:lpstr>
      <vt:lpstr>LifeSaver Videos</vt:lpstr>
      <vt:lpstr>LifeSaver Solution</vt:lpstr>
      <vt:lpstr> Peace of Mind for Consumers</vt:lpstr>
      <vt:lpstr>Fleet demand is accelerating</vt:lpstr>
      <vt:lpstr>PowerPoint Presentation</vt:lpstr>
      <vt:lpstr>Custom Show 1</vt:lpstr>
    </vt:vector>
  </TitlesOfParts>
  <Company>Cisco Systems,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LifeSaver App</dc:title>
  <dc:creator>Cisco Employee</dc:creator>
  <cp:lastModifiedBy>Cisco Employee</cp:lastModifiedBy>
  <cp:revision>742</cp:revision>
  <dcterms:created xsi:type="dcterms:W3CDTF">2013-11-06T07:54:20Z</dcterms:created>
  <dcterms:modified xsi:type="dcterms:W3CDTF">2016-09-23T21:01:34Z</dcterms:modified>
</cp:coreProperties>
</file>