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1" r:id="rId6"/>
  </p:sldMasterIdLst>
  <p:notesMasterIdLst>
    <p:notesMasterId r:id="rId25"/>
  </p:notesMasterIdLst>
  <p:handoutMasterIdLst>
    <p:handoutMasterId r:id="rId26"/>
  </p:handoutMasterIdLst>
  <p:sldIdLst>
    <p:sldId id="284" r:id="rId7"/>
    <p:sldId id="287" r:id="rId8"/>
    <p:sldId id="380" r:id="rId9"/>
    <p:sldId id="362" r:id="rId10"/>
    <p:sldId id="298" r:id="rId11"/>
    <p:sldId id="379" r:id="rId12"/>
    <p:sldId id="299" r:id="rId13"/>
    <p:sldId id="302" r:id="rId14"/>
    <p:sldId id="375" r:id="rId15"/>
    <p:sldId id="373" r:id="rId16"/>
    <p:sldId id="376" r:id="rId17"/>
    <p:sldId id="381" r:id="rId18"/>
    <p:sldId id="372" r:id="rId19"/>
    <p:sldId id="370" r:id="rId20"/>
    <p:sldId id="371" r:id="rId21"/>
    <p:sldId id="374" r:id="rId22"/>
    <p:sldId id="342" r:id="rId23"/>
    <p:sldId id="271"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ed" initials="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9933"/>
    <a:srgbClr val="FFEECD"/>
    <a:srgbClr val="493118"/>
    <a:srgbClr val="96724C"/>
    <a:srgbClr val="1F3149"/>
    <a:srgbClr val="A58671"/>
    <a:srgbClr val="D8AC7E"/>
    <a:srgbClr val="8C6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2299" autoAdjust="0"/>
  </p:normalViewPr>
  <p:slideViewPr>
    <p:cSldViewPr>
      <p:cViewPr varScale="1">
        <p:scale>
          <a:sx n="60" d="100"/>
          <a:sy n="60" d="100"/>
        </p:scale>
        <p:origin x="1578" y="72"/>
      </p:cViewPr>
      <p:guideLst>
        <p:guide orient="horz" pos="2160"/>
        <p:guide pos="2880"/>
      </p:guideLst>
    </p:cSldViewPr>
  </p:slideViewPr>
  <p:notesTextViewPr>
    <p:cViewPr>
      <p:scale>
        <a:sx n="100" d="100"/>
        <a:sy n="100" d="100"/>
      </p:scale>
      <p:origin x="0" y="-234"/>
    </p:cViewPr>
  </p:notesTextViewPr>
  <p:sorterViewPr>
    <p:cViewPr>
      <p:scale>
        <a:sx n="66" d="100"/>
        <a:sy n="66" d="100"/>
      </p:scale>
      <p:origin x="0" y="0"/>
    </p:cViewPr>
  </p:sorterViewPr>
  <p:notesViewPr>
    <p:cSldViewPr>
      <p:cViewPr>
        <p:scale>
          <a:sx n="100" d="100"/>
          <a:sy n="100" d="100"/>
        </p:scale>
        <p:origin x="-1080" y="24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80013184"/>
        <c:axId val="80014720"/>
      </c:barChart>
      <c:catAx>
        <c:axId val="80013184"/>
        <c:scaling>
          <c:orientation val="minMax"/>
        </c:scaling>
        <c:delete val="0"/>
        <c:axPos val="b"/>
        <c:majorTickMark val="none"/>
        <c:minorTickMark val="none"/>
        <c:tickLblPos val="nextTo"/>
        <c:spPr>
          <a:ln>
            <a:solidFill>
              <a:schemeClr val="tx1"/>
            </a:solidFill>
          </a:ln>
        </c:spPr>
        <c:crossAx val="80014720"/>
        <c:crosses val="autoZero"/>
        <c:auto val="1"/>
        <c:lblAlgn val="ctr"/>
        <c:lblOffset val="100"/>
        <c:noMultiLvlLbl val="0"/>
      </c:catAx>
      <c:valAx>
        <c:axId val="80014720"/>
        <c:scaling>
          <c:orientation val="minMax"/>
        </c:scaling>
        <c:delete val="1"/>
        <c:axPos val="l"/>
        <c:numFmt formatCode="General" sourceLinked="1"/>
        <c:majorTickMark val="none"/>
        <c:minorTickMark val="none"/>
        <c:tickLblPos val="none"/>
        <c:crossAx val="80013184"/>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BC803D1-7E22-426B-946F-B4167FE99CDB}" type="datetimeFigureOut">
              <a:rPr lang="en-US" smtClean="0"/>
              <a:pPr/>
              <a:t>9/19/2016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5C6D6C2-CAAA-4C3B-87DD-2F98D0C7A78D}" type="slidenum">
              <a:rPr lang="en-US" smtClean="0"/>
              <a:pPr/>
              <a:t>‹#›</a:t>
            </a:fld>
            <a:endParaRPr lang="en-US" dirty="0"/>
          </a:p>
        </p:txBody>
      </p:sp>
    </p:spTree>
    <p:extLst>
      <p:ext uri="{BB962C8B-B14F-4D97-AF65-F5344CB8AC3E}">
        <p14:creationId xmlns:p14="http://schemas.microsoft.com/office/powerpoint/2010/main" val="2349649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0FEA62B-C136-454E-AD9F-0FCD43CAD751}" type="datetimeFigureOut">
              <a:rPr lang="en-US" smtClean="0"/>
              <a:pPr/>
              <a:t>9/19/2016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21B07DF-9005-41CD-BC9E-18B35B2BB4E4}" type="slidenum">
              <a:rPr lang="en-US" smtClean="0"/>
              <a:pPr/>
              <a:t>‹#›</a:t>
            </a:fld>
            <a:endParaRPr lang="en-US" dirty="0"/>
          </a:p>
        </p:txBody>
      </p:sp>
    </p:spTree>
    <p:extLst>
      <p:ext uri="{BB962C8B-B14F-4D97-AF65-F5344CB8AC3E}">
        <p14:creationId xmlns:p14="http://schemas.microsoft.com/office/powerpoint/2010/main" val="400915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aseline="0" dirty="0" smtClean="0">
                <a:latin typeface="Times New Roman" panose="02020603050405020304" pitchFamily="18" charset="0"/>
                <a:cs typeface="Times New Roman" panose="02020603050405020304" pitchFamily="18" charset="0"/>
              </a:rPr>
              <a:t>Good morning, my name is Rick Narvell and I am a Human Performance Investigator with the NTSB</a:t>
            </a:r>
            <a:r>
              <a:rPr lang="en-US" altLang="en-US" sz="1400" dirty="0" smtClean="0">
                <a:latin typeface="Times New Roman" panose="02020603050405020304" pitchFamily="18" charset="0"/>
                <a:cs typeface="Times New Roman" panose="02020603050405020304" pitchFamily="18" charset="0"/>
              </a:rPr>
              <a:t>.  Thank you for inviting me to speak</a:t>
            </a:r>
            <a:r>
              <a:rPr lang="en-US" altLang="en-US" sz="1400" baseline="0" dirty="0" smtClean="0">
                <a:latin typeface="Times New Roman" panose="02020603050405020304" pitchFamily="18" charset="0"/>
                <a:cs typeface="Times New Roman" panose="02020603050405020304" pitchFamily="18" charset="0"/>
              </a:rPr>
              <a:t> to</a:t>
            </a:r>
            <a:r>
              <a:rPr lang="en-US" altLang="en-US" sz="1400" dirty="0" smtClean="0">
                <a:latin typeface="Times New Roman" panose="02020603050405020304" pitchFamily="18" charset="0"/>
                <a:cs typeface="Times New Roman" panose="02020603050405020304" pitchFamily="18" charset="0"/>
              </a:rPr>
              <a:t> you about a very important issue that affects transportation safety. </a:t>
            </a:r>
            <a:endParaRPr lang="en-US" altLang="en-US" sz="1400" baseline="0" dirty="0" smtClean="0">
              <a:latin typeface="Times New Roman" panose="02020603050405020304" pitchFamily="18" charset="0"/>
              <a:cs typeface="Times New Roman" panose="02020603050405020304" pitchFamily="18" charset="0"/>
            </a:endParaRPr>
          </a:p>
          <a:p>
            <a:endParaRPr lang="en-US" altLang="en-US" dirty="0" smtClean="0">
              <a:latin typeface="Times New Roman" panose="02020603050405020304" pitchFamily="18" charset="0"/>
              <a:cs typeface="Times New Roman" panose="02020603050405020304" pitchFamily="18" charset="0"/>
            </a:endParaRPr>
          </a:p>
          <a:p>
            <a:r>
              <a:rPr lang="en-US" altLang="en-US" b="1" i="0" dirty="0" smtClean="0">
                <a:latin typeface="Times New Roman" panose="02020603050405020304" pitchFamily="18" charset="0"/>
                <a:cs typeface="Times New Roman" panose="02020603050405020304" pitchFamily="18" charset="0"/>
              </a:rPr>
              <a:t>[Next slide]</a:t>
            </a:r>
          </a:p>
          <a:p>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a:t>
            </a:fld>
            <a:endParaRPr lang="en-US" dirty="0"/>
          </a:p>
        </p:txBody>
      </p:sp>
    </p:spTree>
    <p:extLst>
      <p:ext uri="{BB962C8B-B14F-4D97-AF65-F5344CB8AC3E}">
        <p14:creationId xmlns:p14="http://schemas.microsoft.com/office/powerpoint/2010/main" val="291191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On October 21, 2009, Northwest Airlines (NWA) flight 188 did not communicate with air traffic control (ATC) for approximately 1 hour 17 minutes and flew past its landing point by 100 miles.  The NTSB concluded that the flight crew failed to monitor the airplane’s radio and instruments and the progress of the flight after becoming distracted by conversations and activities unrelated to the operation of the flight. (use of a laptop)</a:t>
            </a:r>
          </a:p>
          <a:p>
            <a:endParaRPr lang="en-US" altLang="en-US" dirty="0"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75B732D-68BD-4DAC-890D-D247AACEAB01}" type="slidenum">
              <a:rPr lang="en-US" altLang="en-US" sz="1200" smtClean="0"/>
              <a:pPr/>
              <a:t>10</a:t>
            </a:fld>
            <a:endParaRPr lang="en-US" altLang="en-US" sz="12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Times New Roman" pitchFamily="18" charset="0"/>
                <a:cs typeface="Times New Roman" pitchFamily="18" charset="0"/>
              </a:rPr>
              <a:t>August 26, 2011, </a:t>
            </a:r>
            <a:r>
              <a:rPr lang="en-US" sz="1200" dirty="0" smtClean="0">
                <a:latin typeface="Times New Roman" pitchFamily="18" charset="0"/>
                <a:cs typeface="Times New Roman" pitchFamily="18" charset="0"/>
              </a:rPr>
              <a:t>an emergency medical services helicopter crashed, killing the pilot and three passengers.  We determined that the helicopter ran out of fuel, in part because the pilot was engaging in personal texting during safety-critical ground and flight operations. </a:t>
            </a:r>
          </a:p>
          <a:p>
            <a:endParaRPr lang="en-US" sz="12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11</a:t>
            </a:fld>
            <a:endParaRPr lang="en-US" dirty="0"/>
          </a:p>
        </p:txBody>
      </p:sp>
    </p:spTree>
    <p:extLst>
      <p:ext uri="{BB962C8B-B14F-4D97-AF65-F5344CB8AC3E}">
        <p14:creationId xmlns:p14="http://schemas.microsoft.com/office/powerpoint/2010/main" val="245550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sz="1200" b="0" i="0" u="none" strike="noStrike" kern="1200" baseline="0" dirty="0" smtClean="0">
                <a:solidFill>
                  <a:schemeClr val="tx1"/>
                </a:solidFill>
                <a:latin typeface="+mn-lt"/>
                <a:ea typeface="+mn-ea"/>
                <a:cs typeface="+mn-cs"/>
              </a:rPr>
              <a:t>On March 22, 2014, about 12:35 central daylight time, the 607-foot-long bulk carrier </a:t>
            </a:r>
            <a:r>
              <a:rPr lang="en-US" sz="1200" b="0" i="1" u="none" strike="noStrike" kern="1200" baseline="0" dirty="0" smtClean="0">
                <a:solidFill>
                  <a:schemeClr val="tx1"/>
                </a:solidFill>
                <a:latin typeface="+mn-lt"/>
                <a:ea typeface="+mn-ea"/>
                <a:cs typeface="+mn-cs"/>
              </a:rPr>
              <a:t>Summer Wind </a:t>
            </a:r>
            <a:r>
              <a:rPr lang="en-US" sz="1200" b="0" i="0" u="none" strike="noStrike" kern="1200" baseline="0" dirty="0" smtClean="0">
                <a:solidFill>
                  <a:schemeClr val="tx1"/>
                </a:solidFill>
                <a:latin typeface="+mn-lt"/>
                <a:ea typeface="+mn-ea"/>
                <a:cs typeface="+mn-cs"/>
              </a:rPr>
              <a:t>with a Houston pilot on board collided with the 670-foot-long </a:t>
            </a:r>
            <a:r>
              <a:rPr lang="en-US" sz="1200" b="0" i="1" u="none" strike="noStrike" kern="1200" baseline="0" dirty="0" smtClean="0">
                <a:solidFill>
                  <a:schemeClr val="tx1"/>
                </a:solidFill>
                <a:latin typeface="+mn-lt"/>
                <a:ea typeface="+mn-ea"/>
                <a:cs typeface="+mn-cs"/>
              </a:rPr>
              <a:t>Miss Susan </a:t>
            </a:r>
            <a:r>
              <a:rPr lang="en-US" sz="1200" b="0" i="0" u="none" strike="noStrike" kern="1200" baseline="0" dirty="0" smtClean="0">
                <a:solidFill>
                  <a:schemeClr val="tx1"/>
                </a:solidFill>
                <a:latin typeface="+mn-lt"/>
                <a:ea typeface="+mn-ea"/>
                <a:cs typeface="+mn-cs"/>
              </a:rPr>
              <a:t>tow (a 70-foot-long towing vessel and two 300-foot-long tank barges loaded with fuel oil) in the Houston Ship Channel, Lower Galveston Bay, Texas. The visibility was restricted at the time due to fog. The bulk carrier was inbound to Houston, traveling in a north direction. The tow was bound for Port Bolivar on the east side of the Houston Ship Channel, traveling in an east direction.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collision breached the hull of the forward tank barge in the </a:t>
            </a:r>
            <a:r>
              <a:rPr lang="en-US" sz="1200" b="0" i="1" u="none" strike="noStrike" kern="1200" baseline="0" dirty="0" smtClean="0">
                <a:solidFill>
                  <a:schemeClr val="tx1"/>
                </a:solidFill>
                <a:latin typeface="+mn-lt"/>
                <a:ea typeface="+mn-ea"/>
                <a:cs typeface="+mn-cs"/>
              </a:rPr>
              <a:t>Miss Susan </a:t>
            </a:r>
            <a:r>
              <a:rPr lang="en-US" sz="1200" b="0" i="0" u="none" strike="noStrike" kern="1200" baseline="0" dirty="0" smtClean="0">
                <a:solidFill>
                  <a:schemeClr val="tx1"/>
                </a:solidFill>
                <a:latin typeface="+mn-lt"/>
                <a:ea typeface="+mn-ea"/>
                <a:cs typeface="+mn-cs"/>
              </a:rPr>
              <a:t>tow, and about 168,000 gallons of fuel oil spilled into the waterway. Two crewmembers on board the </a:t>
            </a:r>
            <a:r>
              <a:rPr lang="en-US" sz="1200" b="0" i="1" u="none" strike="noStrike" kern="1200" baseline="0" dirty="0" smtClean="0">
                <a:solidFill>
                  <a:schemeClr val="tx1"/>
                </a:solidFill>
                <a:latin typeface="+mn-lt"/>
                <a:ea typeface="+mn-ea"/>
                <a:cs typeface="+mn-cs"/>
              </a:rPr>
              <a:t>Miss Susan </a:t>
            </a:r>
            <a:r>
              <a:rPr lang="en-US" sz="1200" b="0" i="0" u="none" strike="noStrike" kern="1200" baseline="0" dirty="0" smtClean="0">
                <a:solidFill>
                  <a:schemeClr val="tx1"/>
                </a:solidFill>
                <a:latin typeface="+mn-lt"/>
                <a:ea typeface="+mn-ea"/>
                <a:cs typeface="+mn-cs"/>
              </a:rPr>
              <a:t>sustained minor injuries related to inhalation of fuel vapor. The total estimated damage was nearly $1,378,000 (excluding oil response and recovery efforts).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NTSB determined that the probable cause of the collision was the </a:t>
            </a:r>
            <a:r>
              <a:rPr lang="en-US" sz="1200" b="0" i="1" u="none" strike="noStrike" kern="1200" baseline="0" dirty="0" smtClean="0">
                <a:solidFill>
                  <a:schemeClr val="tx1"/>
                </a:solidFill>
                <a:latin typeface="+mn-lt"/>
                <a:ea typeface="+mn-ea"/>
                <a:cs typeface="+mn-cs"/>
              </a:rPr>
              <a:t>Miss Susan </a:t>
            </a:r>
            <a:r>
              <a:rPr lang="en-US" sz="1200" b="0" i="0" u="none" strike="noStrike" kern="1200" baseline="0" dirty="0" smtClean="0">
                <a:solidFill>
                  <a:schemeClr val="tx1"/>
                </a:solidFill>
                <a:latin typeface="+mn-lt"/>
                <a:ea typeface="+mn-ea"/>
                <a:cs typeface="+mn-cs"/>
              </a:rPr>
              <a:t>captain’s attempt to cross the Houston Ship Channel ahead of the </a:t>
            </a:r>
            <a:r>
              <a:rPr lang="en-US" sz="1200" b="0" i="1" u="none" strike="noStrike" kern="1200" baseline="0" dirty="0" smtClean="0">
                <a:solidFill>
                  <a:schemeClr val="tx1"/>
                </a:solidFill>
                <a:latin typeface="+mn-lt"/>
                <a:ea typeface="+mn-ea"/>
                <a:cs typeface="+mn-cs"/>
              </a:rPr>
              <a:t>Summer Wind</a:t>
            </a:r>
            <a:r>
              <a:rPr lang="en-US" sz="1200" b="0" i="0" u="none" strike="noStrike" kern="1200" baseline="0" dirty="0" smtClean="0">
                <a:solidFill>
                  <a:schemeClr val="tx1"/>
                </a:solidFill>
                <a:latin typeface="+mn-lt"/>
                <a:ea typeface="+mn-ea"/>
                <a:cs typeface="+mn-cs"/>
              </a:rPr>
              <a:t>, thereby impeding the passage of the bulk carrier, which could transit only within the confines of the channel. Contributing to the accident was the failure of the Houston pilot and the </a:t>
            </a:r>
            <a:r>
              <a:rPr lang="en-US" sz="1200" b="0" i="1" u="none" strike="noStrike" kern="1200" baseline="0" dirty="0" smtClean="0">
                <a:solidFill>
                  <a:schemeClr val="tx1"/>
                </a:solidFill>
                <a:latin typeface="+mn-lt"/>
                <a:ea typeface="+mn-ea"/>
                <a:cs typeface="+mn-cs"/>
              </a:rPr>
              <a:t>Summer Wind </a:t>
            </a:r>
            <a:r>
              <a:rPr lang="en-US" sz="1200" b="0" i="0" u="none" strike="noStrike" kern="1200" baseline="0" dirty="0" smtClean="0">
                <a:solidFill>
                  <a:schemeClr val="tx1"/>
                </a:solidFill>
                <a:latin typeface="+mn-lt"/>
                <a:ea typeface="+mn-ea"/>
                <a:cs typeface="+mn-cs"/>
              </a:rPr>
              <a:t>master to set a safe speed given the restricted visibility and nearby towing vessel traffic, and the failure of the </a:t>
            </a:r>
            <a:r>
              <a:rPr lang="en-US" sz="1200" b="0" i="1" u="none" strike="noStrike" kern="1200" baseline="0" dirty="0" smtClean="0">
                <a:solidFill>
                  <a:schemeClr val="tx1"/>
                </a:solidFill>
                <a:latin typeface="+mn-lt"/>
                <a:ea typeface="+mn-ea"/>
                <a:cs typeface="+mn-cs"/>
              </a:rPr>
              <a:t>Miss Susan </a:t>
            </a:r>
            <a:r>
              <a:rPr lang="en-US" sz="1200" b="0" i="0" u="none" strike="noStrike" kern="1200" baseline="0" dirty="0" smtClean="0">
                <a:solidFill>
                  <a:schemeClr val="tx1"/>
                </a:solidFill>
                <a:latin typeface="+mn-lt"/>
                <a:ea typeface="+mn-ea"/>
                <a:cs typeface="+mn-cs"/>
              </a:rPr>
              <a:t>captain and the Houston pilot to establish early radio communication with one another. Also contributing to the accident was the failure of Vessel Traffic Service Houston/Galveston to interact with the two vessels in a developing risk of collision, and the lack of a Coast Guard vessel separation policy for the Bolivar Roads Precautionary Area. </a:t>
            </a:r>
            <a:endParaRPr lang="en-US" alt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58BE8D-9327-4499-A702-147B214600F7}" type="slidenum">
              <a:rPr lang="en-US" altLang="en-US" sz="1200" smtClean="0"/>
              <a:pPr/>
              <a:t>12</a:t>
            </a:fld>
            <a:endParaRPr lang="en-US" altLang="en-US" sz="12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1200" b="0" i="0" u="none" strike="noStrike" kern="1200" baseline="0" dirty="0" smtClean="0">
                <a:solidFill>
                  <a:schemeClr val="tx1"/>
                </a:solidFill>
                <a:latin typeface="+mn-lt"/>
                <a:ea typeface="+mn-ea"/>
                <a:cs typeface="+mn-cs"/>
              </a:rPr>
              <a:t>On Wednesday, July 7, 2010, the empty 250-foot-long sludge barge </a:t>
            </a:r>
            <a:r>
              <a:rPr lang="en-US" sz="1200" b="0" i="1" u="none" strike="noStrike" kern="1200" baseline="0" dirty="0" smtClean="0">
                <a:solidFill>
                  <a:schemeClr val="tx1"/>
                </a:solidFill>
                <a:latin typeface="+mn-lt"/>
                <a:ea typeface="+mn-ea"/>
                <a:cs typeface="+mn-cs"/>
              </a:rPr>
              <a:t>The Resource</a:t>
            </a:r>
            <a:r>
              <a:rPr lang="en-US" sz="1200" b="0" i="0" u="none" strike="noStrike" kern="1200" baseline="0" dirty="0" smtClean="0">
                <a:solidFill>
                  <a:schemeClr val="tx1"/>
                </a:solidFill>
                <a:latin typeface="+mn-lt"/>
                <a:ea typeface="+mn-ea"/>
                <a:cs typeface="+mn-cs"/>
              </a:rPr>
              <a:t>, being towed alongside the 78.9-foot-long tugboat </a:t>
            </a:r>
            <a:r>
              <a:rPr lang="en-US" sz="1200" b="0" i="1" u="none" strike="noStrike" kern="1200" baseline="0" dirty="0" smtClean="0">
                <a:solidFill>
                  <a:schemeClr val="tx1"/>
                </a:solidFill>
                <a:latin typeface="+mn-lt"/>
                <a:ea typeface="+mn-ea"/>
                <a:cs typeface="+mn-cs"/>
              </a:rPr>
              <a:t>Caribbean Sea</a:t>
            </a:r>
            <a:r>
              <a:rPr lang="en-US" sz="1200" b="0" i="0" u="none" strike="noStrike" kern="1200" baseline="0" dirty="0" smtClean="0">
                <a:solidFill>
                  <a:schemeClr val="tx1"/>
                </a:solidFill>
                <a:latin typeface="+mn-lt"/>
                <a:ea typeface="+mn-ea"/>
                <a:cs typeface="+mn-cs"/>
              </a:rPr>
              <a:t>, collided with the anchored 33-foot-long amphibious passenger vehicle </a:t>
            </a:r>
            <a:r>
              <a:rPr lang="en-US" sz="1200" b="0" i="1" u="none" strike="noStrike" kern="1200" baseline="0" dirty="0" smtClean="0">
                <a:solidFill>
                  <a:schemeClr val="tx1"/>
                </a:solidFill>
                <a:latin typeface="+mn-lt"/>
                <a:ea typeface="+mn-ea"/>
                <a:cs typeface="+mn-cs"/>
              </a:rPr>
              <a:t>DUKW 34 </a:t>
            </a:r>
            <a:r>
              <a:rPr lang="en-US" sz="1200" b="0" i="0" u="none" strike="noStrike" kern="1200" baseline="0" dirty="0" smtClean="0">
                <a:solidFill>
                  <a:schemeClr val="tx1"/>
                </a:solidFill>
                <a:latin typeface="+mn-lt"/>
                <a:ea typeface="+mn-ea"/>
                <a:cs typeface="+mn-cs"/>
              </a:rPr>
              <a:t>in the Delaware River at Philadelphia, Pennsylvania. </a:t>
            </a:r>
            <a:r>
              <a:rPr lang="en-US" sz="1200" b="0" i="1" u="none" strike="noStrike" kern="1200" baseline="0" dirty="0" smtClean="0">
                <a:solidFill>
                  <a:schemeClr val="tx1"/>
                </a:solidFill>
                <a:latin typeface="+mn-lt"/>
                <a:ea typeface="+mn-ea"/>
                <a:cs typeface="+mn-cs"/>
              </a:rPr>
              <a:t>DUKW 34 </a:t>
            </a:r>
            <a:r>
              <a:rPr lang="en-US" sz="1200" b="0" i="0" u="none" strike="noStrike" kern="1200" baseline="0" dirty="0" smtClean="0">
                <a:solidFill>
                  <a:schemeClr val="tx1"/>
                </a:solidFill>
                <a:latin typeface="+mn-lt"/>
                <a:ea typeface="+mn-ea"/>
                <a:cs typeface="+mn-cs"/>
              </a:rPr>
              <a:t>carried 35 passengers and 2 crewmembers. On board the </a:t>
            </a:r>
            <a:r>
              <a:rPr lang="en-US" sz="1200" b="0" i="1" u="none" strike="noStrike" kern="1200" baseline="0" dirty="0" smtClean="0">
                <a:solidFill>
                  <a:schemeClr val="tx1"/>
                </a:solidFill>
                <a:latin typeface="+mn-lt"/>
                <a:ea typeface="+mn-ea"/>
                <a:cs typeface="+mn-cs"/>
              </a:rPr>
              <a:t>Caribbean Sea </a:t>
            </a:r>
            <a:r>
              <a:rPr lang="en-US" sz="1200" b="0" i="0" u="none" strike="noStrike" kern="1200" baseline="0" dirty="0" smtClean="0">
                <a:solidFill>
                  <a:schemeClr val="tx1"/>
                </a:solidFill>
                <a:latin typeface="+mn-lt"/>
                <a:ea typeface="+mn-ea"/>
                <a:cs typeface="+mn-cs"/>
              </a:rPr>
              <a:t>were five crewmembers. As a result of the collision, </a:t>
            </a:r>
            <a:r>
              <a:rPr lang="en-US" sz="1200" b="0" i="1" u="none" strike="noStrike" kern="1200" baseline="0" dirty="0" smtClean="0">
                <a:solidFill>
                  <a:schemeClr val="tx1"/>
                </a:solidFill>
                <a:latin typeface="+mn-lt"/>
                <a:ea typeface="+mn-ea"/>
                <a:cs typeface="+mn-cs"/>
              </a:rPr>
              <a:t>DUKW 34 </a:t>
            </a:r>
            <a:r>
              <a:rPr lang="en-US" sz="1200" b="0" i="0" u="none" strike="noStrike" kern="1200" baseline="0" dirty="0" smtClean="0">
                <a:solidFill>
                  <a:schemeClr val="tx1"/>
                </a:solidFill>
                <a:latin typeface="+mn-lt"/>
                <a:ea typeface="+mn-ea"/>
                <a:cs typeface="+mn-cs"/>
              </a:rPr>
              <a:t>sank in about 55 feet of water. Two passengers were fatally injured, and 26 passengers suffered minor injuries. No one on the </a:t>
            </a:r>
            <a:r>
              <a:rPr lang="en-US" sz="1200" b="0" i="1" u="none" strike="noStrike" kern="1200" baseline="0" dirty="0" smtClean="0">
                <a:solidFill>
                  <a:schemeClr val="tx1"/>
                </a:solidFill>
                <a:latin typeface="+mn-lt"/>
                <a:ea typeface="+mn-ea"/>
                <a:cs typeface="+mn-cs"/>
              </a:rPr>
              <a:t>Caribbean Sea </a:t>
            </a:r>
            <a:r>
              <a:rPr lang="en-US" sz="1200" b="0" i="0" u="none" strike="noStrike" kern="1200" baseline="0" dirty="0" smtClean="0">
                <a:solidFill>
                  <a:schemeClr val="tx1"/>
                </a:solidFill>
                <a:latin typeface="+mn-lt"/>
                <a:ea typeface="+mn-ea"/>
                <a:cs typeface="+mn-cs"/>
              </a:rPr>
              <a:t>was injured. Damage to </a:t>
            </a:r>
            <a:r>
              <a:rPr lang="en-US" sz="1200" b="0" i="1" u="none" strike="noStrike" kern="1200" baseline="0" dirty="0" smtClean="0">
                <a:solidFill>
                  <a:schemeClr val="tx1"/>
                </a:solidFill>
                <a:latin typeface="+mn-lt"/>
                <a:ea typeface="+mn-ea"/>
                <a:cs typeface="+mn-cs"/>
              </a:rPr>
              <a:t>DUKW 34 </a:t>
            </a:r>
            <a:r>
              <a:rPr lang="en-US" sz="1200" b="0" i="0" u="none" strike="noStrike" kern="1200" baseline="0" dirty="0" smtClean="0">
                <a:solidFill>
                  <a:schemeClr val="tx1"/>
                </a:solidFill>
                <a:latin typeface="+mn-lt"/>
                <a:ea typeface="+mn-ea"/>
                <a:cs typeface="+mn-cs"/>
              </a:rPr>
              <a:t>totaled $130,470. Damage to the barge was minimal; no repairs were made.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NTSB determined that the probable cause of this accident was the failure of the mate of the </a:t>
            </a:r>
            <a:r>
              <a:rPr lang="en-US" sz="1200" b="0" i="1" u="none" strike="noStrike" kern="1200" baseline="0" dirty="0" smtClean="0">
                <a:solidFill>
                  <a:schemeClr val="tx1"/>
                </a:solidFill>
                <a:latin typeface="+mn-lt"/>
                <a:ea typeface="+mn-ea"/>
                <a:cs typeface="+mn-cs"/>
              </a:rPr>
              <a:t>Caribbean Sea </a:t>
            </a:r>
            <a:r>
              <a:rPr lang="en-US" sz="1200" b="0" i="0" u="none" strike="noStrike" kern="1200" baseline="0" dirty="0" smtClean="0">
                <a:solidFill>
                  <a:schemeClr val="tx1"/>
                </a:solidFill>
                <a:latin typeface="+mn-lt"/>
                <a:ea typeface="+mn-ea"/>
                <a:cs typeface="+mn-cs"/>
              </a:rPr>
              <a:t>to maintain a proper lookout due to </a:t>
            </a:r>
          </a:p>
          <a:p>
            <a:pPr marL="228600" indent="-228600">
              <a:buAutoNum type="arabicParenBoth"/>
            </a:pPr>
            <a:r>
              <a:rPr lang="en-US" sz="1200" b="0" i="0" u="none" strike="noStrike" kern="1200" baseline="0" dirty="0" smtClean="0">
                <a:solidFill>
                  <a:schemeClr val="tx1"/>
                </a:solidFill>
                <a:latin typeface="+mn-lt"/>
                <a:ea typeface="+mn-ea"/>
                <a:cs typeface="+mn-cs"/>
              </a:rPr>
              <a:t>his decision to operate the vessel from the lower wheelhouse, which was contrary to expectations and to prudent seamanship, and </a:t>
            </a:r>
          </a:p>
          <a:p>
            <a:pPr marL="228600" indent="-228600">
              <a:buAutoNum type="arabicParenBoth"/>
            </a:pPr>
            <a:r>
              <a:rPr lang="en-US" sz="1200" b="0" i="0" u="none" strike="noStrike" kern="1200" baseline="0" dirty="0" smtClean="0">
                <a:solidFill>
                  <a:schemeClr val="tx1"/>
                </a:solidFill>
                <a:latin typeface="+mn-lt"/>
                <a:ea typeface="+mn-ea"/>
                <a:cs typeface="+mn-cs"/>
              </a:rPr>
              <a:t>distraction and inattentiveness as a result of his repeated personal use of his cell phone and company laptop computer while he was solely responsible for navigating the vessel. </a:t>
            </a:r>
          </a:p>
          <a:p>
            <a:pPr marL="0" indent="0">
              <a:buNone/>
            </a:pPr>
            <a:endParaRPr lang="en-US" sz="1200" b="0"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Contributing to the accident was the failure of Ride The Ducks International maintenance personnel to ensure that </a:t>
            </a:r>
            <a:r>
              <a:rPr lang="en-US" sz="1200" b="0" i="1" u="none" strike="noStrike" kern="1200" baseline="0" dirty="0" smtClean="0">
                <a:solidFill>
                  <a:schemeClr val="tx1"/>
                </a:solidFill>
                <a:latin typeface="+mn-lt"/>
                <a:ea typeface="+mn-ea"/>
                <a:cs typeface="+mn-cs"/>
              </a:rPr>
              <a:t>DUKW 34</a:t>
            </a:r>
            <a:r>
              <a:rPr lang="en-US" sz="1200" b="0" i="0" u="none" strike="noStrike" kern="1200" baseline="0" dirty="0" smtClean="0">
                <a:solidFill>
                  <a:schemeClr val="tx1"/>
                </a:solidFill>
                <a:latin typeface="+mn-lt"/>
                <a:ea typeface="+mn-ea"/>
                <a:cs typeface="+mn-cs"/>
              </a:rPr>
              <a:t>‘s surge tank pressure cap was securely in place before allowing the vehicle to return to passenger service on the morning of the accident, and the failure of the </a:t>
            </a:r>
            <a:r>
              <a:rPr lang="en-US" sz="1200" b="0" i="1" u="none" strike="noStrike" kern="1200" baseline="0" dirty="0" smtClean="0">
                <a:solidFill>
                  <a:schemeClr val="tx1"/>
                </a:solidFill>
                <a:latin typeface="+mn-lt"/>
                <a:ea typeface="+mn-ea"/>
                <a:cs typeface="+mn-cs"/>
              </a:rPr>
              <a:t>DUKW 34 </a:t>
            </a:r>
            <a:r>
              <a:rPr lang="en-US" sz="1200" b="0" i="0" u="none" strike="noStrike" kern="1200" baseline="0" dirty="0" smtClean="0">
                <a:solidFill>
                  <a:schemeClr val="tx1"/>
                </a:solidFill>
                <a:latin typeface="+mn-lt"/>
                <a:ea typeface="+mn-ea"/>
                <a:cs typeface="+mn-cs"/>
              </a:rPr>
              <a:t>master to take actions appropriate to the risk of anchoring his vessel in an active navigation channel. </a:t>
            </a:r>
            <a:endParaRPr lang="en-US" alt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358BE8D-9327-4499-A702-147B214600F7}" type="slidenum">
              <a:rPr lang="en-US" altLang="en-US" sz="1200" smtClean="0"/>
              <a:pPr/>
              <a:t>13</a:t>
            </a:fld>
            <a:endParaRPr lang="en-US" altLang="en-US" sz="12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2B90C46-8E9B-48B8-B01F-D07A257FB810}" type="datetime9">
              <a:rPr lang="en-US" altLang="en-US" sz="1200" smtClean="0"/>
              <a:pPr/>
              <a:t>9/19/2016 1:37:19 PM</a:t>
            </a:fld>
            <a:endParaRPr lang="en-US" altLang="en-US" sz="1200" dirty="0" smtClean="0"/>
          </a:p>
        </p:txBody>
      </p:sp>
      <p:sp>
        <p:nvSpPr>
          <p:cNvPr id="35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9840C69-D370-4BEB-946F-17B4ADDA8B87}" type="slidenum">
              <a:rPr lang="en-US" altLang="en-US" sz="1200" smtClean="0"/>
              <a:pPr/>
              <a:t>14</a:t>
            </a:fld>
            <a:endParaRPr lang="en-US" altLang="en-US" sz="1200" dirty="0" smtClean="0"/>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r>
              <a:rPr lang="en-US" sz="1200" b="0" i="0" u="none" strike="noStrike" kern="1200" baseline="0" dirty="0" smtClean="0">
                <a:solidFill>
                  <a:schemeClr val="tx1"/>
                </a:solidFill>
                <a:latin typeface="+mn-lt"/>
                <a:ea typeface="+mn-ea"/>
                <a:cs typeface="+mn-cs"/>
              </a:rPr>
              <a:t>At 8:57 a.m., central daylight time, on May 28, 2002, an eastbound Burlington Northern Santa Fe (BNSF) coal train collided head on with a westbound BNSF intermodal train near Clarendon, Texas. Both trains had a crew of two, and all crewmembers jumped from their trains before the impact. The conductor and engineer of the coal train were critically injured. The conductor of the intermodal train received minor injuries; the engineer of the intermodal train was fatally injured. The collision resulted in a subsequent fire that damaged or destroyed several of the locomotives and other railroad equipment. Damages exceeded $8 million.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NTSB determined that the probable cause of the May 28, 2002, collision at Clarendon, Texas, was </a:t>
            </a:r>
          </a:p>
          <a:p>
            <a:r>
              <a:rPr lang="en-US" sz="1200" b="0" i="0" u="none" strike="noStrike" kern="1200" baseline="0" dirty="0" smtClean="0">
                <a:solidFill>
                  <a:schemeClr val="tx1"/>
                </a:solidFill>
                <a:latin typeface="+mn-lt"/>
                <a:ea typeface="+mn-ea"/>
                <a:cs typeface="+mn-cs"/>
              </a:rPr>
              <a:t>(1) the coal train engineer’s use of a cell phone during the time he should have been attending to the requirements of the track warrant his train was operating under and </a:t>
            </a:r>
          </a:p>
          <a:p>
            <a:r>
              <a:rPr lang="en-US" sz="1200" b="0" i="0" u="none" strike="noStrike" kern="1200" baseline="0" dirty="0" smtClean="0">
                <a:solidFill>
                  <a:schemeClr val="tx1"/>
                </a:solidFill>
                <a:latin typeface="+mn-lt"/>
                <a:ea typeface="+mn-ea"/>
                <a:cs typeface="+mn-cs"/>
              </a:rPr>
              <a:t>(2) the unexplained failure of the conductor to ensure that the engineer complied with the track warrant restrictions.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Contributing to the accident was the absence of a positive train control system that would have automatically stopped the coal train before it exceeded its authorized limits.</a:t>
            </a:r>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r>
              <a:rPr lang="en-US" altLang="en-US" i="1" dirty="0" smtClean="0"/>
              <a:t>Next slide please.</a:t>
            </a:r>
          </a:p>
          <a:p>
            <a:endParaRPr lang="en-US" altLang="en-US" dirty="0" smtClean="0"/>
          </a:p>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91B2F01-3BB3-409A-A83B-F441CBECD0C0}" type="datetime9">
              <a:rPr lang="en-US" altLang="en-US" sz="1200" smtClean="0"/>
              <a:pPr/>
              <a:t>9/19/2016 1:37:19 PM</a:t>
            </a:fld>
            <a:endParaRPr lang="en-US" altLang="en-US" sz="1200" dirty="0" smtClean="0"/>
          </a:p>
        </p:txBody>
      </p:sp>
      <p:sp>
        <p:nvSpPr>
          <p:cNvPr id="368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3A1821D-B32B-4ABD-B7AA-3ACC15CF4FDF}" type="slidenum">
              <a:rPr lang="en-US" altLang="en-US" sz="1200" smtClean="0"/>
              <a:pPr/>
              <a:t>15</a:t>
            </a:fld>
            <a:endParaRPr lang="en-US" altLang="en-US" sz="1200" dirty="0" smtClean="0"/>
          </a:p>
        </p:txBody>
      </p:sp>
      <p:sp>
        <p:nvSpPr>
          <p:cNvPr id="36868" name="Rectangle 2"/>
          <p:cNvSpPr>
            <a:spLocks noGrp="1" noRot="1" noChangeAspect="1" noChangeArrowheads="1" noTextEdit="1"/>
          </p:cNvSpPr>
          <p:nvPr>
            <p:ph type="sldImg"/>
          </p:nvPr>
        </p:nvSpPr>
        <p:spPr>
          <a:xfrm>
            <a:off x="1189038" y="701675"/>
            <a:ext cx="4641850" cy="3481388"/>
          </a:xfrm>
          <a:ln/>
        </p:spPr>
      </p:sp>
      <p:sp>
        <p:nvSpPr>
          <p:cNvPr id="36869" name="Rectangle 3"/>
          <p:cNvSpPr>
            <a:spLocks noGrp="1" noChangeArrowheads="1"/>
          </p:cNvSpPr>
          <p:nvPr>
            <p:ph type="body" idx="1"/>
          </p:nvPr>
        </p:nvSpPr>
        <p:spPr>
          <a:xfrm>
            <a:off x="935038" y="4416425"/>
            <a:ext cx="5140325" cy="417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34" tIns="45117" rIns="90234" bIns="45117"/>
          <a:lstStyle/>
          <a:p>
            <a:r>
              <a:rPr lang="en-US" sz="1200" b="0" i="0" u="none" strike="noStrike" kern="1200" baseline="0" dirty="0" smtClean="0">
                <a:solidFill>
                  <a:schemeClr val="tx1"/>
                </a:solidFill>
                <a:latin typeface="+mn-lt"/>
                <a:ea typeface="+mn-ea"/>
                <a:cs typeface="+mn-cs"/>
              </a:rPr>
              <a:t>About 4:22 p.m., Pacific daylight time, on Friday, September 12, 2008, westbound Southern California Regional Rail Authority Metrolink train 111, consisting of one locomotive and three passenger cars, collided head-on with eastbound Union Pacific Railroad freight train LOF65–12 near Chatsworth, California. The Metrolink train derailed its locomotive and lead passenger car; the UP train derailed its 2 locomotives and 10 of its 17 cars. The force of the collision caused the locomotive of train 111 to telescope into the lead passenger coach by about 52 feet. The accident resulted in 25 fatalities, including the engineer of train 111. Emergency response agencies reported transporting 102 injured passengers to local hospitals. Damages were estimated to be in excess of $12 million.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NTSB determined that the probable cause of the collision was the failure of the Metrolink engineer to observe and appropriately respond to the red signal aspect at Control Point Topanga because he was engaged in prohibited use of a wireless device, specifically text messaging, that distracted him from his duties. Contributing to the accident was the lack of a positive train control system that would have stopped the Metrolink train short of the red signal and thus prevented the collision. </a:t>
            </a:r>
            <a:endParaRPr lang="en-US" altLang="en-US" i="1" dirty="0" smtClean="0">
              <a:cs typeface="Times New Roman" pitchFamily="18" charset="0"/>
            </a:endParaRPr>
          </a:p>
          <a:p>
            <a:endParaRPr lang="en-US" altLang="en-US" i="1" dirty="0" smtClean="0">
              <a:cs typeface="Times New Roman" pitchFamily="18" charset="0"/>
            </a:endParaRPr>
          </a:p>
          <a:p>
            <a:endParaRPr lang="en-US" altLang="en-US" i="1" dirty="0" smtClean="0">
              <a:cs typeface="Times New Roman" pitchFamily="18" charset="0"/>
            </a:endParaRPr>
          </a:p>
          <a:p>
            <a:endParaRPr lang="en-US" altLang="en-US" i="1" dirty="0" smtClean="0">
              <a:cs typeface="Times New Roman" pitchFamily="18" charset="0"/>
            </a:endParaRPr>
          </a:p>
          <a:p>
            <a:pPr algn="just"/>
            <a:endParaRPr lang="en-US" altLang="en-US" i="1" dirty="0" smtClean="0">
              <a:cs typeface="Times New Roman" pitchFamily="18" charset="0"/>
            </a:endParaRPr>
          </a:p>
          <a:p>
            <a:pPr algn="just"/>
            <a:endParaRPr lang="en-US" altLang="en-US" sz="1000" i="1" dirty="0" smtClean="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anose="02020603050405020304" pitchFamily="18" charset="0"/>
                <a:cs typeface="Times New Roman" panose="02020603050405020304" pitchFamily="18" charset="0"/>
              </a:rPr>
              <a:t>To affect change we need each of you</a:t>
            </a:r>
            <a:r>
              <a:rPr lang="en-US" baseline="0" dirty="0" smtClean="0">
                <a:latin typeface="Times New Roman" panose="02020603050405020304" pitchFamily="18" charset="0"/>
                <a:cs typeface="Times New Roman" panose="02020603050405020304" pitchFamily="18" charset="0"/>
              </a:rPr>
              <a:t>, individuals and organizations.  We need a cultural shift to bring about a wide spread change, one that will require good laws and regulations; extensive education; and strong enforcement.  </a:t>
            </a:r>
          </a:p>
          <a:p>
            <a:endParaRPr lang="en-US" baseline="0" dirty="0" smtClean="0">
              <a:latin typeface="Times New Roman" panose="02020603050405020304" pitchFamily="18" charset="0"/>
              <a:cs typeface="Times New Roman" panose="02020603050405020304" pitchFamily="18" charset="0"/>
            </a:endParaRPr>
          </a:p>
          <a:p>
            <a:r>
              <a:rPr lang="en-US" baseline="0" dirty="0" smtClean="0">
                <a:latin typeface="Times New Roman" panose="02020603050405020304" pitchFamily="18" charset="0"/>
                <a:cs typeface="Times New Roman" panose="02020603050405020304" pitchFamily="18" charset="0"/>
              </a:rPr>
              <a:t>But it starts with you in this room, you can be that voice of reason for a friend, parent or family member. And you can be a good role model. Not only by not driving distracted, but by also not leading others to drive distracted.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i="0" dirty="0" smtClean="0">
              <a:latin typeface="Times New Roman" panose="02020603050405020304" pitchFamily="18" charset="0"/>
              <a:cs typeface="Times New Roman" panose="02020603050405020304" pitchFamily="18" charset="0"/>
            </a:endParaRPr>
          </a:p>
          <a:p>
            <a:r>
              <a:rPr lang="en-US" sz="1200" baseline="0" dirty="0" smtClean="0">
                <a:latin typeface="Times New Roman" panose="02020603050405020304" pitchFamily="18" charset="0"/>
                <a:cs typeface="Times New Roman" panose="02020603050405020304" pitchFamily="18" charset="0"/>
              </a:rPr>
              <a:t>Policies start at the top with the leadership enforcing best practices within the organization:</a:t>
            </a:r>
          </a:p>
          <a:p>
            <a:endParaRPr lang="en-US" sz="1200" baseline="0" dirty="0" smtClean="0">
              <a:latin typeface="Times New Roman" panose="02020603050405020304" pitchFamily="18" charset="0"/>
              <a:cs typeface="Times New Roman" panose="02020603050405020304" pitchFamily="18" charset="0"/>
            </a:endParaRPr>
          </a:p>
          <a:p>
            <a:r>
              <a:rPr lang="en-US" sz="1200" baseline="0" dirty="0" smtClean="0">
                <a:latin typeface="Times New Roman" panose="02020603050405020304" pitchFamily="18" charset="0"/>
                <a:cs typeface="Times New Roman" panose="02020603050405020304" pitchFamily="18" charset="0"/>
              </a:rPr>
              <a:t>(Talk about the difficulties we faced with seatbelts, impaired driving).</a:t>
            </a:r>
          </a:p>
          <a:p>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dirty="0" smtClean="0">
                <a:latin typeface="Times New Roman" panose="02020603050405020304" pitchFamily="18" charset="0"/>
                <a:cs typeface="Times New Roman" panose="02020603050405020304" pitchFamily="18" charset="0"/>
              </a:rPr>
              <a:t>[Next slide]</a:t>
            </a:r>
          </a:p>
          <a:p>
            <a:endParaRPr lang="en-US" baseline="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21B07DF-9005-41CD-BC9E-18B35B2BB4E4}" type="slidenum">
              <a:rPr lang="en-US" smtClean="0"/>
              <a:pPr/>
              <a:t>16</a:t>
            </a:fld>
            <a:endParaRPr lang="en-US" dirty="0"/>
          </a:p>
        </p:txBody>
      </p:sp>
    </p:spTree>
    <p:extLst>
      <p:ext uri="{BB962C8B-B14F-4D97-AF65-F5344CB8AC3E}">
        <p14:creationId xmlns:p14="http://schemas.microsoft.com/office/powerpoint/2010/main" val="1864469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for your time.</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17</a:t>
            </a:fld>
            <a:endParaRPr lang="en-US" dirty="0"/>
          </a:p>
        </p:txBody>
      </p:sp>
    </p:spTree>
    <p:extLst>
      <p:ext uri="{BB962C8B-B14F-4D97-AF65-F5344CB8AC3E}">
        <p14:creationId xmlns:p14="http://schemas.microsoft.com/office/powerpoint/2010/main" val="1129029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18</a:t>
            </a:fld>
            <a:endParaRPr lang="en-US" dirty="0"/>
          </a:p>
        </p:txBody>
      </p:sp>
    </p:spTree>
    <p:extLst>
      <p:ext uri="{BB962C8B-B14F-4D97-AF65-F5344CB8AC3E}">
        <p14:creationId xmlns:p14="http://schemas.microsoft.com/office/powerpoint/2010/main" val="15793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smtClean="0">
                <a:latin typeface="Times New Roman" pitchFamily="18" charset="0"/>
                <a:cs typeface="Times New Roman" pitchFamily="18" charset="0"/>
              </a:rPr>
              <a:t>The NTSB investigates accidents</a:t>
            </a:r>
            <a:r>
              <a:rPr lang="en-US" altLang="en-US" sz="1400" baseline="0" dirty="0" smtClean="0">
                <a:latin typeface="Times New Roman" pitchFamily="18" charset="0"/>
                <a:cs typeface="Times New Roman" pitchFamily="18" charset="0"/>
              </a:rPr>
              <a:t> </a:t>
            </a:r>
            <a:r>
              <a:rPr lang="en-US" altLang="en-US" sz="1400" dirty="0" smtClean="0">
                <a:latin typeface="Times New Roman" pitchFamily="18" charset="0"/>
                <a:cs typeface="Times New Roman" pitchFamily="18" charset="0"/>
              </a:rPr>
              <a:t>to find out not only what happened, but why it, and to make recommendations to improve transportation safety.  Recommendations are the NTSB’s most important tool for bringing about life-saving changes.</a:t>
            </a:r>
          </a:p>
          <a:p>
            <a:endParaRPr lang="en-US" altLang="en-US" sz="1400" dirty="0" smtClean="0">
              <a:latin typeface="Times New Roman" pitchFamily="18" charset="0"/>
              <a:cs typeface="Times New Roman" pitchFamily="18" charset="0"/>
            </a:endParaRPr>
          </a:p>
          <a:p>
            <a:r>
              <a:rPr lang="en-US" altLang="en-US" sz="1400" baseline="0" dirty="0" smtClean="0">
                <a:latin typeface="Times New Roman" panose="02020603050405020304" pitchFamily="18" charset="0"/>
                <a:cs typeface="Times New Roman" panose="02020603050405020304" pitchFamily="18" charset="0"/>
              </a:rPr>
              <a:t>Our goal is to prevent accidents, and thereby reduce, and ultimately eliminate, injuries and fatalities. </a:t>
            </a:r>
            <a:endParaRPr lang="en-US" altLang="en-US" b="1" i="0" dirty="0" smtClean="0">
              <a:latin typeface="Times New Roman" panose="02020603050405020304" pitchFamily="18" charset="0"/>
              <a:cs typeface="Times New Roman" panose="02020603050405020304" pitchFamily="18" charset="0"/>
            </a:endParaRPr>
          </a:p>
          <a:p>
            <a:r>
              <a:rPr lang="en-US" altLang="en-US" b="1" i="0" dirty="0" smtClean="0">
                <a:latin typeface="Times New Roman" panose="02020603050405020304" pitchFamily="18" charset="0"/>
                <a:cs typeface="Times New Roman" panose="02020603050405020304" pitchFamily="18" charset="0"/>
              </a:rPr>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a:t>
            </a:fld>
            <a:endParaRPr lang="en-US" dirty="0"/>
          </a:p>
        </p:txBody>
      </p:sp>
    </p:spTree>
    <p:extLst>
      <p:ext uri="{BB962C8B-B14F-4D97-AF65-F5344CB8AC3E}">
        <p14:creationId xmlns:p14="http://schemas.microsoft.com/office/powerpoint/2010/main" val="403630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ltLang="en-US" dirty="0" smtClean="0">
                <a:latin typeface="Times New Roman" pitchFamily="18" charset="0"/>
                <a:cs typeface="Times New Roman" pitchFamily="18" charset="0"/>
              </a:rPr>
              <a:t>Distraction in transportation</a:t>
            </a:r>
            <a:r>
              <a:rPr lang="en-US" altLang="en-US" baseline="0" dirty="0" smtClean="0">
                <a:latin typeface="Times New Roman" pitchFamily="18" charset="0"/>
                <a:cs typeface="Times New Roman" pitchFamily="18" charset="0"/>
              </a:rPr>
              <a:t> </a:t>
            </a:r>
            <a:r>
              <a:rPr lang="en-US" altLang="en-US" dirty="0" smtClean="0">
                <a:latin typeface="Times New Roman" pitchFamily="18" charset="0"/>
                <a:cs typeface="Times New Roman" pitchFamily="18" charset="0"/>
              </a:rPr>
              <a:t>did not start with the advent of the cell phone.  The attention of a driver, pilot, or operator can be diverted by other internal or external sources.  </a:t>
            </a:r>
            <a:endParaRPr lang="en-US" alt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Distractions can be cognitive, visual, auditory, or manual</a:t>
            </a:r>
            <a:r>
              <a:rPr lang="en-US" baseline="0" dirty="0" smtClean="0">
                <a:latin typeface="Times New Roman" pitchFamily="18" charset="0"/>
                <a:cs typeface="Times New Roman" pitchFamily="18" charset="0"/>
              </a:rPr>
              <a:t> - or a combination of these.  For instance, texting involves three: eyes off the road, hands off the wheel and on the portable electronic device, and mind on the text and not on the driving task.</a:t>
            </a:r>
          </a:p>
          <a:p>
            <a:endParaRPr lang="en-US" baseline="0" dirty="0" smtClean="0">
              <a:latin typeface="Times New Roman" pitchFamily="18" charset="0"/>
              <a:cs typeface="Times New Roman" pitchFamily="18" charset="0"/>
            </a:endParaRP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You need to change the radio.  You reach for the dial taking your hand off the wheel, or maybe texting you need to take both hands off the wheel.</a:t>
            </a: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You look down to see what station you're tuning in, taking your eyes off the road</a:t>
            </a: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You think about what kind of music is playing or what kind of music you'd like to be playing, or you think about what to send or answer in a text, actually just thinking about anything other than driving  – </a:t>
            </a:r>
            <a:r>
              <a:rPr lang="en-US" sz="1200" b="1" kern="1200" dirty="0" smtClean="0">
                <a:solidFill>
                  <a:srgbClr val="FF0000"/>
                </a:solidFill>
                <a:effectLst/>
                <a:latin typeface="Times New Roman" panose="02020603050405020304" pitchFamily="18" charset="0"/>
                <a:ea typeface="+mn-ea"/>
                <a:cs typeface="Times New Roman" panose="02020603050405020304" pitchFamily="18" charset="0"/>
              </a:rPr>
              <a:t>cognitive distraction. </a:t>
            </a:r>
          </a:p>
          <a:p>
            <a:endParaRPr lang="en-US" sz="1200" b="1" kern="1200" dirty="0" smtClean="0">
              <a:solidFill>
                <a:srgbClr val="FF0000"/>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smtClean="0">
                <a:solidFill>
                  <a:schemeClr val="tx1"/>
                </a:solidFill>
                <a:latin typeface="Times New Roman" panose="02020603050405020304" pitchFamily="18" charset="0"/>
                <a:cs typeface="Times New Roman" panose="02020603050405020304" pitchFamily="18" charset="0"/>
              </a:rPr>
              <a:t>Auditory distraction </a:t>
            </a:r>
            <a:r>
              <a:rPr lang="en-US" sz="1200" b="0" i="0" u="none" strike="noStrike" kern="1200" baseline="0" dirty="0" smtClean="0">
                <a:solidFill>
                  <a:schemeClr val="tx1"/>
                </a:solidFill>
                <a:latin typeface="Times New Roman" panose="02020603050405020304" pitchFamily="18" charset="0"/>
                <a:cs typeface="Times New Roman" panose="02020603050405020304" pitchFamily="18" charset="0"/>
              </a:rPr>
              <a:t>is caused when sounds prevent drivers from making the best use of their hearing, because their attention has been drawn to whatever caused the sound.  Eg: Music</a:t>
            </a:r>
            <a:endParaRPr lang="en-US" sz="1200" b="1" kern="1200" dirty="0" smtClean="0">
              <a:solidFill>
                <a:srgbClr val="FF0000"/>
              </a:solidFill>
              <a:effectLst/>
              <a:latin typeface="Times New Roman" panose="02020603050405020304" pitchFamily="18" charset="0"/>
              <a:cs typeface="Times New Roman" panose="02020603050405020304" pitchFamily="18" charset="0"/>
            </a:endParaRP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All in one act.</a:t>
            </a:r>
          </a:p>
          <a:p>
            <a:endParaRPr lang="en-US" dirty="0">
              <a:latin typeface="Times New Roman" panose="02020603050405020304" pitchFamily="18" charset="0"/>
              <a:cs typeface="Times New Roman" panose="02020603050405020304" pitchFamily="18" charset="0"/>
            </a:endParaRPr>
          </a:p>
          <a:p>
            <a:r>
              <a:rPr lang="en-US" altLang="en-US" dirty="0">
                <a:latin typeface="Times New Roman" pitchFamily="18" charset="0"/>
                <a:cs typeface="Times New Roman" pitchFamily="18" charset="0"/>
              </a:rPr>
              <a:t>For more inexperienced drivers like teens, other teen passengers, in particular, can be distracting and lead to tragic consequences.</a:t>
            </a: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n-US" baseline="0" dirty="0" smtClean="0">
              <a:latin typeface="Times New Roman" pitchFamily="18" charset="0"/>
              <a:cs typeface="Times New Roman" pitchFamily="18" charset="0"/>
            </a:endParaRPr>
          </a:p>
          <a:p>
            <a:r>
              <a:rPr lang="en-US" baseline="0" dirty="0" smtClean="0">
                <a:latin typeface="Times New Roman" pitchFamily="18" charset="0"/>
                <a:cs typeface="Times New Roman" pitchFamily="18" charset="0"/>
              </a:rPr>
              <a:t>Distraction, particularly on our roadways, is a serious and growing problem.  </a:t>
            </a: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dirty="0" smtClean="0">
                <a:latin typeface="Times New Roman" panose="02020603050405020304" pitchFamily="18" charset="0"/>
                <a:cs typeface="Times New Roman" panose="02020603050405020304" pitchFamily="18" charset="0"/>
              </a:rPr>
              <a:t>[Next slide]</a:t>
            </a:r>
          </a:p>
          <a:p>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21B07DF-9005-41CD-BC9E-18B35B2BB4E4}" type="slidenum">
              <a:rPr lang="en-US" smtClean="0"/>
              <a:pPr/>
              <a:t>3</a:t>
            </a:fld>
            <a:endParaRPr lang="en-US" dirty="0"/>
          </a:p>
        </p:txBody>
      </p:sp>
    </p:spTree>
    <p:extLst>
      <p:ext uri="{BB962C8B-B14F-4D97-AF65-F5344CB8AC3E}">
        <p14:creationId xmlns:p14="http://schemas.microsoft.com/office/powerpoint/2010/main" val="391444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en-US" dirty="0" smtClean="0">
                <a:latin typeface="Times New Roman" pitchFamily="18" charset="0"/>
                <a:cs typeface="Times New Roman" pitchFamily="18" charset="0"/>
              </a:rPr>
              <a:t>Distraction in transportation</a:t>
            </a:r>
            <a:r>
              <a:rPr lang="en-US" altLang="en-US" baseline="0" dirty="0" smtClean="0">
                <a:latin typeface="Times New Roman" pitchFamily="18" charset="0"/>
                <a:cs typeface="Times New Roman" pitchFamily="18" charset="0"/>
              </a:rPr>
              <a:t> </a:t>
            </a:r>
            <a:r>
              <a:rPr lang="en-US" altLang="en-US" dirty="0" smtClean="0">
                <a:latin typeface="Times New Roman" pitchFamily="18" charset="0"/>
                <a:cs typeface="Times New Roman" pitchFamily="18" charset="0"/>
              </a:rPr>
              <a:t>did not start with the advent of the cell phone.  The attention of a driver, pilot, or operator can be diverted by other internal or external sources.  </a:t>
            </a:r>
            <a:endParaRPr lang="en-US" alt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Distractions can be cognitive, visual, auditory, or manual</a:t>
            </a:r>
            <a:r>
              <a:rPr lang="en-US" baseline="0" dirty="0" smtClean="0">
                <a:latin typeface="Times New Roman" pitchFamily="18" charset="0"/>
                <a:cs typeface="Times New Roman" pitchFamily="18" charset="0"/>
              </a:rPr>
              <a:t> - or a combination of these.  For instance, simple texting involves three: eyes off the road, a hand or hands off the wheel and on the portable electronic device (less something like Bluetooth), and mind on the text and not on the driving task.</a:t>
            </a:r>
          </a:p>
          <a:p>
            <a:endParaRPr lang="en-US" baseline="0" dirty="0" smtClean="0">
              <a:latin typeface="Times New Roman" pitchFamily="18" charset="0"/>
              <a:cs typeface="Times New Roman" pitchFamily="18" charset="0"/>
            </a:endParaRP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You need to change the radio.  You reach for the dial taking your hand off the wheel, or maybe texting you need to take both hands off the wheel –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manual distraction. </a:t>
            </a: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You look down to see what station you're tuning in, taking your eyes off the road –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visual distraction. </a:t>
            </a: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You think about what kind of music is playing or what kind of music you'd like to be playing, or you think about what to send or answer in a text, actually just thinking about anything other than driving  – </a:t>
            </a:r>
            <a:r>
              <a:rPr lang="en-US" sz="1200" b="1" kern="1200" dirty="0" smtClean="0">
                <a:solidFill>
                  <a:srgbClr val="FF0000"/>
                </a:solidFill>
                <a:effectLst/>
                <a:latin typeface="Times New Roman" panose="02020603050405020304" pitchFamily="18" charset="0"/>
                <a:ea typeface="+mn-ea"/>
                <a:cs typeface="Times New Roman" panose="02020603050405020304" pitchFamily="18" charset="0"/>
              </a:rPr>
              <a:t>cognitive distraction. </a:t>
            </a:r>
          </a:p>
          <a:p>
            <a:endParaRPr lang="en-US" sz="1200" b="1" kern="1200" dirty="0" smtClean="0">
              <a:solidFill>
                <a:srgbClr val="FF0000"/>
              </a:solidFill>
              <a:effectLst/>
              <a:latin typeface="Times New Roman" panose="02020603050405020304" pitchFamily="18" charset="0"/>
              <a:ea typeface="+mn-ea"/>
              <a:cs typeface="Times New Roman" panose="02020603050405020304" pitchFamily="18" charset="0"/>
            </a:endParaRPr>
          </a:p>
          <a:p>
            <a:r>
              <a:rPr lang="en-US" sz="1200" b="1" i="0" u="none" strike="noStrike" kern="1200" baseline="0" dirty="0" smtClean="0">
                <a:solidFill>
                  <a:schemeClr val="tx1"/>
                </a:solidFill>
                <a:latin typeface="Times New Roman" panose="02020603050405020304" pitchFamily="18" charset="0"/>
                <a:cs typeface="Times New Roman" panose="02020603050405020304" pitchFamily="18" charset="0"/>
              </a:rPr>
              <a:t>Auditory distraction </a:t>
            </a:r>
            <a:r>
              <a:rPr lang="en-US" sz="1200" b="0" i="0" u="none" strike="noStrike" kern="1200" baseline="0" dirty="0" smtClean="0">
                <a:solidFill>
                  <a:schemeClr val="tx1"/>
                </a:solidFill>
                <a:latin typeface="Times New Roman" panose="02020603050405020304" pitchFamily="18" charset="0"/>
                <a:cs typeface="Times New Roman" panose="02020603050405020304" pitchFamily="18" charset="0"/>
              </a:rPr>
              <a:t>is caused when sounds prevent drivers from making the best use of their hearing, because their attention has been drawn to whatever caused the sound.  Eg: music, or a crying child. </a:t>
            </a:r>
            <a:endParaRPr lang="en-US" sz="1200" b="1" kern="1200" dirty="0" smtClean="0">
              <a:solidFill>
                <a:srgbClr val="FF0000"/>
              </a:solidFill>
              <a:effectLst/>
              <a:latin typeface="Times New Roman" panose="02020603050405020304" pitchFamily="18" charset="0"/>
              <a:cs typeface="Times New Roman" panose="02020603050405020304" pitchFamily="18" charset="0"/>
            </a:endParaRP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altLang="en-US" dirty="0" smtClean="0">
                <a:latin typeface="Times New Roman" pitchFamily="18" charset="0"/>
                <a:cs typeface="Times New Roman" pitchFamily="18" charset="0"/>
              </a:rPr>
              <a:t>For </a:t>
            </a:r>
            <a:r>
              <a:rPr lang="en-US" altLang="en-US" dirty="0">
                <a:latin typeface="Times New Roman" pitchFamily="18" charset="0"/>
                <a:cs typeface="Times New Roman" pitchFamily="18" charset="0"/>
              </a:rPr>
              <a:t>more inexperienced drivers like teens, other teen passengers, in particular, can be distracting and lead to tragic consequences.</a:t>
            </a:r>
          </a:p>
          <a:p>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endParaRPr lang="en-US" baseline="0" dirty="0" smtClean="0">
              <a:latin typeface="Times New Roman" pitchFamily="18" charset="0"/>
              <a:cs typeface="Times New Roman" pitchFamily="18" charset="0"/>
            </a:endParaRPr>
          </a:p>
          <a:p>
            <a:r>
              <a:rPr lang="en-US" baseline="0" dirty="0" smtClean="0">
                <a:latin typeface="Times New Roman" pitchFamily="18" charset="0"/>
                <a:cs typeface="Times New Roman" pitchFamily="18" charset="0"/>
              </a:rPr>
              <a:t>Distraction, particularly on our roadways, is a serious and growing problem.  </a:t>
            </a: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dirty="0" smtClean="0">
                <a:latin typeface="Times New Roman" panose="02020603050405020304" pitchFamily="18" charset="0"/>
                <a:cs typeface="Times New Roman" panose="02020603050405020304" pitchFamily="18" charset="0"/>
              </a:rPr>
              <a:t>[Next slide]</a:t>
            </a:r>
          </a:p>
          <a:p>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21B07DF-9005-41CD-BC9E-18B35B2BB4E4}" type="slidenum">
              <a:rPr lang="en-US" smtClean="0"/>
              <a:pPr/>
              <a:t>4</a:t>
            </a:fld>
            <a:endParaRPr lang="en-US" dirty="0"/>
          </a:p>
        </p:txBody>
      </p:sp>
    </p:spTree>
    <p:extLst>
      <p:ext uri="{BB962C8B-B14F-4D97-AF65-F5344CB8AC3E}">
        <p14:creationId xmlns:p14="http://schemas.microsoft.com/office/powerpoint/2010/main" val="391444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smtClean="0">
                <a:latin typeface="Times New Roman" pitchFamily="18" charset="0"/>
                <a:cs typeface="Times New Roman" pitchFamily="18" charset="0"/>
              </a:rPr>
              <a:t>Our first accident investigation in which we identified distraction as a cause or contributing factor happened over 14 years ago on February 1, 2002.</a:t>
            </a:r>
            <a:r>
              <a:rPr lang="en-US" altLang="en-US" sz="1400" baseline="0" dirty="0" smtClean="0">
                <a:latin typeface="Times New Roman" pitchFamily="18" charset="0"/>
                <a:cs typeface="Times New Roman" pitchFamily="18" charset="0"/>
              </a:rPr>
              <a:t>  A</a:t>
            </a:r>
            <a:r>
              <a:rPr lang="en-US" altLang="en-US" sz="1400" dirty="0" smtClean="0">
                <a:latin typeface="Times New Roman" pitchFamily="18" charset="0"/>
                <a:cs typeface="Times New Roman" pitchFamily="18" charset="0"/>
              </a:rPr>
              <a:t> young driver who was talking on her cell phone crossed a median, flipped over, and landed on a minivan. </a:t>
            </a:r>
          </a:p>
          <a:p>
            <a:r>
              <a:rPr lang="en-US" altLang="en-US" sz="1400" dirty="0" smtClean="0">
                <a:latin typeface="Times New Roman" pitchFamily="18" charset="0"/>
                <a:cs typeface="Times New Roman" pitchFamily="18" charset="0"/>
              </a:rPr>
              <a:t> </a:t>
            </a:r>
          </a:p>
          <a:p>
            <a:r>
              <a:rPr lang="en-US" altLang="en-US" sz="1400" dirty="0" smtClean="0">
                <a:latin typeface="Times New Roman" pitchFamily="18" charset="0"/>
                <a:cs typeface="Times New Roman" pitchFamily="18" charset="0"/>
              </a:rPr>
              <a:t>That cell phone conversation killed five people.  These</a:t>
            </a:r>
            <a:r>
              <a:rPr lang="en-US" altLang="en-US" sz="1400" baseline="0" dirty="0" smtClean="0">
                <a:latin typeface="Times New Roman" pitchFamily="18" charset="0"/>
                <a:cs typeface="Times New Roman" pitchFamily="18" charset="0"/>
              </a:rPr>
              <a:t> types to accidents and incidents are occurring daily with many of your peers behind the wheel.</a:t>
            </a:r>
            <a:endParaRPr lang="en-US" altLang="en-US" sz="1400" dirty="0" smtClean="0">
              <a:latin typeface="Times New Roman" pitchFamily="18" charset="0"/>
              <a:cs typeface="Times New Roman" pitchFamily="18" charset="0"/>
            </a:endParaRPr>
          </a:p>
          <a:p>
            <a:endParaRPr lang="en-US" sz="1400"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5</a:t>
            </a:fld>
            <a:endParaRPr lang="en-US" dirty="0"/>
          </a:p>
        </p:txBody>
      </p:sp>
    </p:spTree>
    <p:extLst>
      <p:ext uri="{BB962C8B-B14F-4D97-AF65-F5344CB8AC3E}">
        <p14:creationId xmlns:p14="http://schemas.microsoft.com/office/powerpoint/2010/main" val="754942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On Friday, March 26, 2010 an 18 wheeler collided with a 15 passenger van causing a fire that resulted in the death of the truck driver, van driver and nine passengers. The two child passengers in the van who were properly restrained, sustained minor injuries.</a:t>
            </a:r>
          </a:p>
          <a:p>
            <a:endParaRPr lang="en-US" altLang="en-US" dirty="0" smtClean="0"/>
          </a:p>
          <a:p>
            <a:r>
              <a:rPr lang="en-US" altLang="en-US" dirty="0" smtClean="0"/>
              <a:t>The NTSB determined that the truck driver was distracted by his cell phone.</a:t>
            </a:r>
          </a:p>
          <a:p>
            <a:endParaRPr lang="en-US" altLang="en-US" dirty="0" smtClean="0"/>
          </a:p>
          <a:p>
            <a:r>
              <a:rPr lang="en-US" altLang="en-US" dirty="0" smtClean="0"/>
              <a:t>Recommendation H-11-29 </a:t>
            </a:r>
            <a:r>
              <a:rPr lang="en-US" altLang="en-US" dirty="0" smtClean="0"/>
              <a:t>(issued</a:t>
            </a:r>
            <a:r>
              <a:rPr lang="en-US" altLang="en-US" baseline="0" dirty="0" smtClean="0"/>
              <a:t> to all 50 states and D.C.): </a:t>
            </a:r>
            <a:r>
              <a:rPr lang="en-US" altLang="en-US" dirty="0" smtClean="0"/>
              <a:t>Prohibit </a:t>
            </a:r>
            <a:r>
              <a:rPr lang="en-US" altLang="en-US" dirty="0" smtClean="0"/>
              <a:t>the use of both hand held and hands –free cellular telephones by all commercial driver’s license holders while operating a commercial vehicle, except in emergencies. </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85D8D65-C940-43C2-872D-38F500CA5BB9}" type="slidenum">
              <a:rPr lang="en-US" altLang="en-US" sz="1200" smtClean="0"/>
              <a:pPr/>
              <a:t>6</a:t>
            </a:fld>
            <a:endParaRPr lang="en-US" altLang="en-US" sz="12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400" dirty="0" smtClean="0">
                <a:latin typeface="Times New Roman" pitchFamily="18" charset="0"/>
                <a:cs typeface="Times New Roman" pitchFamily="18" charset="0"/>
              </a:rPr>
              <a:t>Take</a:t>
            </a:r>
            <a:r>
              <a:rPr lang="en-US" altLang="en-US" sz="1400" baseline="0" dirty="0" smtClean="0">
                <a:latin typeface="Times New Roman" pitchFamily="18" charset="0"/>
                <a:cs typeface="Times New Roman" pitchFamily="18" charset="0"/>
              </a:rPr>
              <a:t> for example the driver of this motorcoach,</a:t>
            </a:r>
            <a:r>
              <a:rPr lang="en-US" altLang="en-US" sz="1400" dirty="0" smtClean="0">
                <a:latin typeface="Times New Roman" pitchFamily="18" charset="0"/>
                <a:cs typeface="Times New Roman" pitchFamily="18" charset="0"/>
              </a:rPr>
              <a:t> on the morning of November 14, 2004, a motorcoach collided with a bridge overpass on the George Washington Memorial Parkway</a:t>
            </a:r>
            <a:r>
              <a:rPr lang="en-US" altLang="en-US" sz="1400" baseline="0" dirty="0" smtClean="0">
                <a:latin typeface="Times New Roman" pitchFamily="18" charset="0"/>
                <a:cs typeface="Times New Roman" pitchFamily="18" charset="0"/>
              </a:rPr>
              <a:t> in Alexandria, VA</a:t>
            </a:r>
            <a:r>
              <a:rPr lang="en-US" altLang="en-US" sz="1400" dirty="0" smtClean="0">
                <a:latin typeface="Times New Roman" pitchFamily="18" charset="0"/>
                <a:cs typeface="Times New Roman" pitchFamily="18" charset="0"/>
              </a:rPr>
              <a:t>.</a:t>
            </a:r>
          </a:p>
          <a:p>
            <a:endParaRPr lang="en-US" altLang="en-US" sz="1400" dirty="0" smtClean="0">
              <a:latin typeface="Times New Roman" pitchFamily="18" charset="0"/>
              <a:cs typeface="Times New Roman" pitchFamily="18" charset="0"/>
            </a:endParaRPr>
          </a:p>
          <a:p>
            <a:r>
              <a:rPr lang="en-US" altLang="en-US" sz="1400" dirty="0" smtClean="0">
                <a:latin typeface="Times New Roman" pitchFamily="18" charset="0"/>
                <a:cs typeface="Times New Roman" pitchFamily="18" charset="0"/>
              </a:rPr>
              <a:t>The motorcoach departed the Baltimore/Washington International Thurgood Marshall Airport for an approximately 60-mile trip to Mount Vernon, Virginia.  This vehicle was the second of a two-bus team on a route the driver had driven many times before.  </a:t>
            </a:r>
          </a:p>
          <a:p>
            <a:endParaRPr lang="en-US" altLang="en-US" sz="1400" dirty="0" smtClean="0">
              <a:latin typeface="Times New Roman" pitchFamily="18" charset="0"/>
              <a:cs typeface="Times New Roman" pitchFamily="18" charset="0"/>
            </a:endParaRPr>
          </a:p>
          <a:p>
            <a:r>
              <a:rPr lang="en-US" altLang="en-US" sz="1400" dirty="0" smtClean="0">
                <a:latin typeface="Times New Roman" pitchFamily="18" charset="0"/>
                <a:cs typeface="Times New Roman" pitchFamily="18" charset="0"/>
              </a:rPr>
              <a:t>At the time of the collision, the motorcoach driver was engaged in a </a:t>
            </a:r>
            <a:r>
              <a:rPr lang="en-US" altLang="en-US" sz="1400" b="1" dirty="0" smtClean="0">
                <a:latin typeface="Times New Roman" pitchFamily="18" charset="0"/>
                <a:cs typeface="Times New Roman" pitchFamily="18" charset="0"/>
              </a:rPr>
              <a:t>hands-free</a:t>
            </a:r>
            <a:r>
              <a:rPr lang="en-US" altLang="en-US" sz="1400" dirty="0" smtClean="0">
                <a:latin typeface="Times New Roman" pitchFamily="18" charset="0"/>
                <a:cs typeface="Times New Roman" pitchFamily="18" charset="0"/>
              </a:rPr>
              <a:t> cell phone conversation.  He told our investigators that not</a:t>
            </a:r>
            <a:r>
              <a:rPr lang="en-US" altLang="en-US" sz="1400" baseline="0" dirty="0" smtClean="0">
                <a:latin typeface="Times New Roman" pitchFamily="18" charset="0"/>
                <a:cs typeface="Times New Roman" pitchFamily="18" charset="0"/>
              </a:rPr>
              <a:t> only did he not see the sign warning of low clearance or the lead bus</a:t>
            </a:r>
            <a:r>
              <a:rPr lang="en-US" altLang="en-US" sz="1400" dirty="0" smtClean="0">
                <a:latin typeface="Times New Roman" pitchFamily="18" charset="0"/>
                <a:cs typeface="Times New Roman" pitchFamily="18" charset="0"/>
              </a:rPr>
              <a:t> changing lanes</a:t>
            </a:r>
            <a:r>
              <a:rPr lang="en-US" altLang="en-US" sz="1400" baseline="0" dirty="0" smtClean="0">
                <a:latin typeface="Times New Roman" pitchFamily="18" charset="0"/>
                <a:cs typeface="Times New Roman" pitchFamily="18" charset="0"/>
              </a:rPr>
              <a:t>, he didn’t even see the bridge</a:t>
            </a:r>
            <a:r>
              <a:rPr lang="en-US" altLang="en-US" sz="1400" dirty="0" smtClean="0">
                <a:latin typeface="Times New Roman" pitchFamily="18" charset="0"/>
                <a:cs typeface="Times New Roman" pitchFamily="18" charset="0"/>
              </a:rPr>
              <a:t> until he hit it.  Thankfully, no one was killed in </a:t>
            </a:r>
            <a:r>
              <a:rPr lang="en-US" altLang="en-US" sz="1400" dirty="0">
                <a:latin typeface="Times New Roman" pitchFamily="18" charset="0"/>
                <a:cs typeface="Times New Roman" pitchFamily="18" charset="0"/>
              </a:rPr>
              <a:t>this </a:t>
            </a:r>
            <a:r>
              <a:rPr lang="en-US" altLang="en-US" sz="1400" dirty="0" smtClean="0">
                <a:latin typeface="Times New Roman" pitchFamily="18" charset="0"/>
                <a:cs typeface="Times New Roman" pitchFamily="18" charset="0"/>
              </a:rPr>
              <a:t>crash. 10 passengers received minor </a:t>
            </a:r>
            <a:r>
              <a:rPr lang="en-US" altLang="en-US" sz="1400" dirty="0">
                <a:latin typeface="Times New Roman" pitchFamily="18" charset="0"/>
                <a:cs typeface="Times New Roman" pitchFamily="18" charset="0"/>
              </a:rPr>
              <a:t>injuries and 1 sustained serious injuries</a:t>
            </a:r>
            <a:r>
              <a:rPr lang="en-US" altLang="en-US" sz="1400" dirty="0" smtClean="0">
                <a:latin typeface="Times New Roman" pitchFamily="18" charset="0"/>
                <a:cs typeface="Times New Roman" pitchFamily="18" charset="0"/>
              </a:rPr>
              <a:t>. The bus driver</a:t>
            </a:r>
            <a:r>
              <a:rPr lang="en-US" altLang="en-US" sz="1400" baseline="0" dirty="0" smtClean="0">
                <a:latin typeface="Times New Roman" pitchFamily="18" charset="0"/>
                <a:cs typeface="Times New Roman" pitchFamily="18" charset="0"/>
              </a:rPr>
              <a:t> was distracted by a cellular conversation.</a:t>
            </a:r>
            <a:endParaRPr lang="en-US" altLang="en-US" sz="1400" dirty="0" smtClean="0">
              <a:latin typeface="Times New Roman" pitchFamily="18" charset="0"/>
              <a:cs typeface="Times New Roman" pitchFamily="18" charset="0"/>
            </a:endParaRPr>
          </a:p>
          <a:p>
            <a:endParaRPr lang="en-US" altLang="en-US" sz="1400" dirty="0" smtClean="0">
              <a:latin typeface="Times New Roman" pitchFamily="18" charset="0"/>
              <a:cs typeface="Times New Roman" pitchFamily="18" charset="0"/>
            </a:endParaRPr>
          </a:p>
          <a:p>
            <a:endParaRPr lang="en-US" altLang="en-US" sz="1400" b="1" dirty="0" smtClean="0">
              <a:latin typeface="Times New Roman" pitchFamily="18" charset="0"/>
              <a:cs typeface="Times New Roman" pitchFamily="18" charset="0"/>
            </a:endParaRPr>
          </a:p>
          <a:p>
            <a:pPr eaLnBrk="1" hangingPunct="1">
              <a:spcBef>
                <a:spcPct val="0"/>
              </a:spcBef>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dirty="0" smtClean="0">
                <a:latin typeface="Times New Roman" panose="02020603050405020304" pitchFamily="18" charset="0"/>
                <a:cs typeface="Times New Roman" panose="02020603050405020304" pitchFamily="18" charset="0"/>
              </a:rPr>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7</a:t>
            </a:fld>
            <a:endParaRPr lang="en-US" dirty="0"/>
          </a:p>
        </p:txBody>
      </p:sp>
    </p:spTree>
    <p:extLst>
      <p:ext uri="{BB962C8B-B14F-4D97-AF65-F5344CB8AC3E}">
        <p14:creationId xmlns:p14="http://schemas.microsoft.com/office/powerpoint/2010/main" val="652641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sz="1400" dirty="0" smtClean="0">
                <a:latin typeface="Times New Roman" panose="02020603050405020304" pitchFamily="18" charset="0"/>
                <a:cs typeface="Times New Roman" panose="02020603050405020304" pitchFamily="18" charset="0"/>
              </a:rPr>
              <a:t>On August 5, 2010, a teen driver of a pickup truck and a school bus passenger</a:t>
            </a:r>
            <a:r>
              <a:rPr lang="en-US" sz="1400" baseline="0" dirty="0" smtClean="0">
                <a:latin typeface="Times New Roman" panose="02020603050405020304" pitchFamily="18" charset="0"/>
                <a:cs typeface="Times New Roman" panose="02020603050405020304" pitchFamily="18" charset="0"/>
              </a:rPr>
              <a:t> were killed in a multi-vehicle crash in Gray Summit, Missouri.  Can yo</a:t>
            </a:r>
            <a:r>
              <a:rPr lang="en-US" sz="1400" dirty="0" smtClean="0">
                <a:latin typeface="Times New Roman" panose="02020603050405020304" pitchFamily="18" charset="0"/>
                <a:cs typeface="Times New Roman" panose="02020603050405020304" pitchFamily="18" charset="0"/>
              </a:rPr>
              <a:t>u see the pick-up truck?</a:t>
            </a:r>
          </a:p>
          <a:p>
            <a:pPr defTabSz="931774">
              <a:defRPr/>
            </a:pP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The young driver of the pickup truck was using a handheld wireless electronic device -- a cell phone.  The driver sent and received 11 text messages in the 11 minutes prior to the accident.  The last text was right before impact.</a:t>
            </a: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We will never know whether the driver was typing, reaching for the phone, or reading a text when his pickup ran into the truck in front of him without warning.  The specific actions of the pickup driver are not revealed by his cell phone records.</a:t>
            </a:r>
            <a:r>
              <a:rPr lang="en-US" sz="1400" baseline="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But we do know he had been distracted - cognitively, manually, and visually - while driving.</a:t>
            </a: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Driving was not his only priority.</a:t>
            </a:r>
          </a:p>
          <a:p>
            <a:pPr defTabSz="931774">
              <a:defRPr/>
            </a:pPr>
            <a:endParaRPr lang="en-US" sz="14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i="0" dirty="0" smtClean="0">
                <a:latin typeface="Times New Roman" panose="02020603050405020304" pitchFamily="18" charset="0"/>
                <a:cs typeface="Times New Roman" panose="02020603050405020304" pitchFamily="18" charset="0"/>
              </a:rPr>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have</a:t>
            </a:r>
            <a:r>
              <a:rPr lang="en-US" baseline="0" dirty="0" smtClean="0"/>
              <a:t> recently heard of this, the headline in a news story read: “</a:t>
            </a:r>
            <a:r>
              <a:rPr lang="en-US" dirty="0" smtClean="0"/>
              <a:t>Selfies: Love them or hate them, just don’t take them while flying a plane.”</a:t>
            </a:r>
          </a:p>
          <a:p>
            <a:endParaRPr lang="en-US" dirty="0" smtClean="0"/>
          </a:p>
          <a:p>
            <a:r>
              <a:rPr lang="en-US" dirty="0" smtClean="0"/>
              <a:t>In our</a:t>
            </a:r>
            <a:r>
              <a:rPr lang="en-US" baseline="0" dirty="0" smtClean="0"/>
              <a:t> report the </a:t>
            </a:r>
            <a:r>
              <a:rPr lang="en-US" dirty="0" smtClean="0"/>
              <a:t>investigators determined that the small plane crash in Colorado that killed two people in May was “likely” the result of the pilot and passengers taking selfies.</a:t>
            </a:r>
          </a:p>
          <a:p>
            <a:endParaRPr lang="en-US" dirty="0" smtClean="0"/>
          </a:p>
          <a:p>
            <a:r>
              <a:rPr lang="en-US" dirty="0" smtClean="0"/>
              <a:t>PC: The pilot’s loss of control and subsequent aerodynamic stall due to spatial disorientation in night instrument meteorological conditions. Contributing to the accident was the pilot’s distraction due to his cell phone use while maneuvering at low-altitude.  </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9</a:t>
            </a:fld>
            <a:endParaRPr lang="en-US" dirty="0"/>
          </a:p>
        </p:txBody>
      </p:sp>
    </p:spTree>
    <p:extLst>
      <p:ext uri="{BB962C8B-B14F-4D97-AF65-F5344CB8AC3E}">
        <p14:creationId xmlns:p14="http://schemas.microsoft.com/office/powerpoint/2010/main" val="398508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 presenter’s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smtClean="0"/>
              <a:t>Click to insert picture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smtClean="0"/>
              <a:t>Click to insert full page picture</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14400" y="6245352"/>
            <a:ext cx="457200" cy="365125"/>
          </a:xfrm>
          <a:prstGeom prst="rect">
            <a:avLst/>
          </a:prstGeom>
        </p:spPr>
        <p:txBody>
          <a:bodyPr/>
          <a:lstStyle/>
          <a:p>
            <a:fld id="{C6C6B0C3-FC97-4666-B210-7D3D244D68FC}" type="slidenum">
              <a:rPr lang="en-US" smtClean="0"/>
              <a:pPr/>
              <a:t>‹#›</a:t>
            </a:fld>
            <a:endParaRPr lang="en-US" dirty="0"/>
          </a:p>
        </p:txBody>
      </p:sp>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97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TSB Last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667000"/>
            <a:ext cx="7315200" cy="1981200"/>
          </a:xfrm>
          <a:prstGeom prst="rect">
            <a:avLst/>
          </a:prstGeom>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a:prstGeom prst="rect">
            <a:avLst/>
          </a:prstGeo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 presenter’s name</a:t>
            </a:r>
          </a:p>
        </p:txBody>
      </p:sp>
    </p:spTree>
    <p:extLst>
      <p:ext uri="{BB962C8B-B14F-4D97-AF65-F5344CB8AC3E}">
        <p14:creationId xmlns:p14="http://schemas.microsoft.com/office/powerpoint/2010/main" val="177219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a:t>
            </a:r>
            <a:br>
              <a:rPr lang="en-US" dirty="0" smtClean="0"/>
            </a:br>
            <a:r>
              <a:rPr lang="en-US" dirty="0" smtClean="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r>
              <a:rPr lang="en-US" dirty="0" smtClean="0"/>
              <a:t>Click icon to add picture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1"/>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smtClean="0"/>
              <a:t>Click to the title</a:t>
            </a:r>
            <a:endParaRPr lang="en-US" dirty="0"/>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5"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smtClean="0"/>
              <a:t>Click to insert a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smtClean="0"/>
              <a:t>Click to edit the title</a:t>
            </a:r>
            <a:endParaRPr lang="en-US" dirty="0"/>
          </a:p>
        </p:txBody>
      </p:sp>
      <p:sp>
        <p:nvSpPr>
          <p:cNvPr id="8"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66" r:id="rId2"/>
    <p:sldLayoutId id="2147483652" r:id="rId3"/>
    <p:sldLayoutId id="2147483653" r:id="rId4"/>
    <p:sldLayoutId id="2147483656" r:id="rId5"/>
    <p:sldLayoutId id="2147483654" r:id="rId6"/>
    <p:sldLayoutId id="2147483657" r:id="rId7"/>
    <p:sldLayoutId id="2147483664" r:id="rId8"/>
    <p:sldLayoutId id="2147483659" r:id="rId9"/>
    <p:sldLayoutId id="2147483670" r:id="rId10"/>
    <p:sldLayoutId id="2147483672" r:id="rId11"/>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71" r:id="rId2"/>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4.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wdp"/><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597175"/>
            <a:ext cx="7924800" cy="1981200"/>
          </a:xfrm>
        </p:spPr>
        <p:txBody>
          <a:bodyPr/>
          <a:lstStyle/>
          <a:p>
            <a:pPr algn="ctr"/>
            <a:r>
              <a:rPr lang="en-US" sz="3200" dirty="0" smtClean="0"/>
              <a:t/>
            </a:r>
            <a:br>
              <a:rPr lang="en-US" sz="3200" dirty="0" smtClean="0"/>
            </a:br>
            <a:r>
              <a:rPr lang="en-US" sz="3200" b="1" dirty="0" smtClean="0">
                <a:effectLst/>
                <a:latin typeface="Arial" panose="020B0604020202020204" pitchFamily="34" charset="0"/>
                <a:cs typeface="Arial" panose="020B0604020202020204" pitchFamily="34" charset="0"/>
              </a:rPr>
              <a:t>A Multi-Modal Approach to Distractions</a:t>
            </a:r>
            <a:endParaRPr lang="en-US" sz="3200" b="1" dirty="0">
              <a:effectLst/>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914400" y="5105400"/>
            <a:ext cx="7315200" cy="990600"/>
          </a:xfrm>
        </p:spPr>
        <p:txBody>
          <a:bodyPr/>
          <a:lstStyle/>
          <a:p>
            <a:pPr algn="ctr">
              <a:spcBef>
                <a:spcPts val="0"/>
              </a:spcBef>
              <a:buNone/>
            </a:pPr>
            <a:r>
              <a:rPr lang="en-US" sz="2000" b="1" dirty="0" smtClean="0">
                <a:solidFill>
                  <a:schemeClr val="bg1"/>
                </a:solidFill>
                <a:latin typeface="+mn-lt"/>
              </a:rPr>
              <a:t>4th Annual Virginia Distracted Driving Summit</a:t>
            </a:r>
          </a:p>
          <a:p>
            <a:pPr algn="ctr">
              <a:spcBef>
                <a:spcPts val="0"/>
              </a:spcBef>
              <a:buNone/>
            </a:pPr>
            <a:r>
              <a:rPr lang="en-US" sz="2000" b="1" dirty="0" smtClean="0">
                <a:solidFill>
                  <a:schemeClr val="bg1"/>
                </a:solidFill>
                <a:latin typeface="+mn-lt"/>
              </a:rPr>
              <a:t>Virginia Beach, VA</a:t>
            </a:r>
          </a:p>
          <a:p>
            <a:pPr algn="ctr">
              <a:spcBef>
                <a:spcPts val="0"/>
              </a:spcBef>
              <a:buNone/>
            </a:pPr>
            <a:r>
              <a:rPr lang="en-US" sz="2000" b="1" dirty="0" smtClean="0">
                <a:solidFill>
                  <a:schemeClr val="bg1"/>
                </a:solidFill>
                <a:latin typeface="+mn-lt"/>
              </a:rPr>
              <a:t>September 29, 2016</a:t>
            </a:r>
            <a:endParaRPr lang="en-US" sz="2000" b="1" dirty="0">
              <a:solidFill>
                <a:schemeClr val="bg1"/>
              </a:solidFill>
              <a:latin typeface="+mn-lt"/>
            </a:endParaRPr>
          </a:p>
        </p:txBody>
      </p:sp>
    </p:spTree>
    <p:extLst>
      <p:ext uri="{BB962C8B-B14F-4D97-AF65-F5344CB8AC3E}">
        <p14:creationId xmlns:p14="http://schemas.microsoft.com/office/powerpoint/2010/main" val="4072430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1143000"/>
          </a:xfrm>
        </p:spPr>
        <p:txBody>
          <a:bodyPr/>
          <a:lstStyle/>
          <a:p>
            <a:pPr algn="ctr">
              <a:defRPr/>
            </a:pPr>
            <a:r>
              <a:rPr lang="en-US" sz="3200" b="1" kern="1200" dirty="0" smtClean="0">
                <a:effectLst/>
                <a:latin typeface="+mn-lt"/>
              </a:rPr>
              <a:t>Aviation – Commercial Planes</a:t>
            </a:r>
            <a:endParaRPr lang="en-US" sz="3200" b="1" dirty="0">
              <a:effectLst/>
              <a:latin typeface="+mn-lt"/>
            </a:endParaRPr>
          </a:p>
        </p:txBody>
      </p:sp>
      <p:pic>
        <p:nvPicPr>
          <p:cNvPr id="17411" name="Picture 3" descr="North We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81200"/>
            <a:ext cx="611074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2874" y="970693"/>
            <a:ext cx="5891674" cy="461665"/>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Minneapolis, MN   21-OCT-2009</a:t>
            </a:r>
            <a:endParaRPr lang="en-US" sz="2400" dirty="0"/>
          </a:p>
        </p:txBody>
      </p:sp>
      <p:sp>
        <p:nvSpPr>
          <p:cNvPr id="5" name="TextBox 4"/>
          <p:cNvSpPr txBox="1"/>
          <p:nvPr/>
        </p:nvSpPr>
        <p:spPr>
          <a:xfrm>
            <a:off x="6248400" y="1765190"/>
            <a:ext cx="2743200"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0 </a:t>
            </a:r>
            <a:r>
              <a:rPr lang="en-US" sz="1600" dirty="0">
                <a:solidFill>
                  <a:schemeClr val="bg2"/>
                </a:solidFill>
                <a:latin typeface="Arial Black" panose="020B0A04020102020204" pitchFamily="34" charset="0"/>
              </a:rPr>
              <a:t>fatalities</a:t>
            </a: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Crew did not communicate with ATC for 1 hr 17 min and flew past destination by 100 miles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Flight crew failed to monitor radio and instruments</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Distracted by conversations and use of laptop</a:t>
            </a:r>
            <a:endParaRPr lang="en-US" dirty="0"/>
          </a:p>
        </p:txBody>
      </p:sp>
    </p:spTree>
    <p:extLst>
      <p:ext uri="{BB962C8B-B14F-4D97-AF65-F5344CB8AC3E}">
        <p14:creationId xmlns:p14="http://schemas.microsoft.com/office/powerpoint/2010/main" val="1660978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pPr/>
              <a:t>11</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05000"/>
            <a:ext cx="6573795" cy="4267200"/>
          </a:xfrm>
          <a:prstGeom prst="rect">
            <a:avLst/>
          </a:prstGeom>
        </p:spPr>
      </p:pic>
      <p:sp>
        <p:nvSpPr>
          <p:cNvPr id="6" name="TextBox 5"/>
          <p:cNvSpPr txBox="1"/>
          <p:nvPr/>
        </p:nvSpPr>
        <p:spPr>
          <a:xfrm>
            <a:off x="1524000" y="152400"/>
            <a:ext cx="6096000" cy="584775"/>
          </a:xfrm>
          <a:prstGeom prst="rect">
            <a:avLst/>
          </a:prstGeom>
          <a:noFill/>
        </p:spPr>
        <p:txBody>
          <a:bodyPr wrap="square" rtlCol="0">
            <a:spAutoFit/>
          </a:bodyPr>
          <a:lstStyle/>
          <a:p>
            <a:r>
              <a:rPr lang="en-US" b="1" dirty="0">
                <a:solidFill>
                  <a:srgbClr val="FFCC66"/>
                </a:solidFill>
              </a:rPr>
              <a:t> </a:t>
            </a:r>
            <a:r>
              <a:rPr lang="en-US" sz="3200" b="1" dirty="0" smtClean="0">
                <a:solidFill>
                  <a:srgbClr val="FFCC66"/>
                </a:solidFill>
              </a:rPr>
              <a:t>Aviation - Helicopters</a:t>
            </a:r>
            <a:endParaRPr lang="en-US" sz="3200" b="1" dirty="0">
              <a:solidFill>
                <a:srgbClr val="FFCC66"/>
              </a:solidFill>
            </a:endParaRPr>
          </a:p>
        </p:txBody>
      </p:sp>
      <p:sp>
        <p:nvSpPr>
          <p:cNvPr id="7" name="TextBox 6"/>
          <p:cNvSpPr txBox="1"/>
          <p:nvPr/>
        </p:nvSpPr>
        <p:spPr>
          <a:xfrm>
            <a:off x="142874" y="970693"/>
            <a:ext cx="5648325" cy="461665"/>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Mosby, MO     26-AUG-2011</a:t>
            </a:r>
            <a:endParaRPr lang="en-US" sz="2400" dirty="0"/>
          </a:p>
        </p:txBody>
      </p:sp>
      <p:sp>
        <p:nvSpPr>
          <p:cNvPr id="8" name="TextBox 7"/>
          <p:cNvSpPr txBox="1"/>
          <p:nvPr/>
        </p:nvSpPr>
        <p:spPr>
          <a:xfrm>
            <a:off x="6040395" y="1765190"/>
            <a:ext cx="2951205"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4 </a:t>
            </a:r>
            <a:r>
              <a:rPr lang="en-US" sz="1600" dirty="0">
                <a:solidFill>
                  <a:schemeClr val="bg2"/>
                </a:solidFill>
                <a:latin typeface="Arial Black" panose="020B0A04020102020204" pitchFamily="34" charset="0"/>
              </a:rPr>
              <a:t>fatalities</a:t>
            </a: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EMS helicopter ran out of fuel</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Pilot was engaged in personal texting during safety-critical ground and flight operations</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Pilot was fatigued, lacked training, and made poor decisions</a:t>
            </a:r>
            <a:endParaRPr lang="en-US" dirty="0"/>
          </a:p>
        </p:txBody>
      </p:sp>
    </p:spTree>
    <p:extLst>
      <p:ext uri="{BB962C8B-B14F-4D97-AF65-F5344CB8AC3E}">
        <p14:creationId xmlns:p14="http://schemas.microsoft.com/office/powerpoint/2010/main" val="2207629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1219200"/>
          </a:xfrm>
        </p:spPr>
        <p:txBody>
          <a:bodyPr>
            <a:normAutofit/>
          </a:bodyPr>
          <a:lstStyle/>
          <a:p>
            <a:pPr algn="ctr">
              <a:defRPr/>
            </a:pPr>
            <a:r>
              <a:rPr lang="en-US" sz="2800" b="1" dirty="0" smtClean="0">
                <a:effectLst/>
                <a:latin typeface="+mn-lt"/>
              </a:rPr>
              <a:t>Marine – Commercial-Commercial Vessels </a:t>
            </a:r>
            <a:endParaRPr lang="en-US" sz="2800" b="1" dirty="0">
              <a:effectLst/>
              <a:latin typeface="+mn-lt"/>
            </a:endParaRPr>
          </a:p>
        </p:txBody>
      </p:sp>
      <p:sp>
        <p:nvSpPr>
          <p:cNvPr id="4" name="TextBox 3"/>
          <p:cNvSpPr txBox="1"/>
          <p:nvPr/>
        </p:nvSpPr>
        <p:spPr>
          <a:xfrm>
            <a:off x="142874" y="970693"/>
            <a:ext cx="5038726" cy="830997"/>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Lower Galveston Bay, TX    22-MAR-2014</a:t>
            </a:r>
            <a:endParaRPr lang="en-US" sz="2400" dirty="0"/>
          </a:p>
        </p:txBody>
      </p:sp>
      <p:sp>
        <p:nvSpPr>
          <p:cNvPr id="5" name="TextBox 4"/>
          <p:cNvSpPr txBox="1"/>
          <p:nvPr/>
        </p:nvSpPr>
        <p:spPr>
          <a:xfrm>
            <a:off x="5943600" y="1765190"/>
            <a:ext cx="3124200"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2 injuries; oil spill in sensitive environment</a:t>
            </a:r>
            <a:endParaRPr lang="en-US" sz="1600" dirty="0">
              <a:solidFill>
                <a:schemeClr val="bg2"/>
              </a:solidFill>
              <a:latin typeface="Arial Black" panose="020B0A04020102020204" pitchFamily="34" charset="0"/>
            </a:endParaRP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Tow pilot crossed bow of deep draft bulk carrier in poor visibility</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Tow pilot repeatedly in radio communication with other tows crossing channel</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Pilot misjudged bulk carrier position and speed; poor decision-making and focus</a:t>
            </a:r>
            <a:endParaRPr lang="en-US" dirty="0"/>
          </a:p>
        </p:txBody>
      </p:sp>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3000"/>
                    </a14:imgEffect>
                    <a14:imgEffect>
                      <a14:brightnessContrast bright="15000" contrast="36000"/>
                    </a14:imgEffect>
                  </a14:imgLayer>
                </a14:imgProps>
              </a:ext>
              <a:ext uri="{28A0092B-C50C-407E-A947-70E740481C1C}">
                <a14:useLocalDpi xmlns:a14="http://schemas.microsoft.com/office/drawing/2010/main" val="0"/>
              </a:ext>
            </a:extLst>
          </a:blip>
          <a:srcRect/>
          <a:stretch>
            <a:fillRect/>
          </a:stretch>
        </p:blipFill>
        <p:spPr bwMode="auto">
          <a:xfrm>
            <a:off x="107094" y="1917590"/>
            <a:ext cx="5246834" cy="3187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6037" y="4267200"/>
            <a:ext cx="3328987" cy="187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465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43850" cy="1219200"/>
          </a:xfrm>
        </p:spPr>
        <p:txBody>
          <a:bodyPr>
            <a:normAutofit/>
          </a:bodyPr>
          <a:lstStyle/>
          <a:p>
            <a:pPr algn="ctr">
              <a:defRPr/>
            </a:pPr>
            <a:r>
              <a:rPr lang="en-US" sz="2800" b="1" dirty="0" smtClean="0">
                <a:effectLst/>
                <a:latin typeface="+mn-lt"/>
              </a:rPr>
              <a:t>Marine – Commercial-Recreational Vessels </a:t>
            </a:r>
            <a:endParaRPr lang="en-US" sz="2800" b="1" dirty="0">
              <a:effectLst/>
              <a:latin typeface="+mn-lt"/>
            </a:endParaRPr>
          </a:p>
        </p:txBody>
      </p:sp>
      <p:pic>
        <p:nvPicPr>
          <p:cNvPr id="16387" name="Content Placeholder 3" descr="Duck accident.jpg"/>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val="0"/>
              </a:ext>
            </a:extLst>
          </a:blip>
          <a:srcRect/>
          <a:stretch>
            <a:fillRect/>
          </a:stretch>
        </p:blipFill>
        <p:spPr>
          <a:xfrm>
            <a:off x="-381000" y="1985537"/>
            <a:ext cx="5838825" cy="3805663"/>
          </a:xfrm>
        </p:spPr>
      </p:pic>
      <p:sp>
        <p:nvSpPr>
          <p:cNvPr id="4" name="TextBox 3"/>
          <p:cNvSpPr txBox="1"/>
          <p:nvPr/>
        </p:nvSpPr>
        <p:spPr>
          <a:xfrm>
            <a:off x="142874" y="970693"/>
            <a:ext cx="5267325" cy="461665"/>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Philadelphia, PA   07-JUL-2010</a:t>
            </a:r>
            <a:endParaRPr lang="en-US" sz="2400" dirty="0"/>
          </a:p>
        </p:txBody>
      </p:sp>
      <p:sp>
        <p:nvSpPr>
          <p:cNvPr id="5" name="TextBox 4"/>
          <p:cNvSpPr txBox="1"/>
          <p:nvPr/>
        </p:nvSpPr>
        <p:spPr>
          <a:xfrm>
            <a:off x="5943600" y="1765190"/>
            <a:ext cx="3124200"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2 fatalities; 26 injuries</a:t>
            </a:r>
            <a:endParaRPr lang="en-US" sz="1600" dirty="0">
              <a:solidFill>
                <a:schemeClr val="bg2"/>
              </a:solidFill>
              <a:latin typeface="Arial Black" panose="020B0A04020102020204" pitchFamily="34" charset="0"/>
            </a:endParaRP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Tugboat &amp; barge collided with an anchored 33-foot amphibious passenger vehicle</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Tugboat mate repeatedly used cell phone and laptop for personal matters</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Mate was distracted and inattentive to navigating vessel</a:t>
            </a:r>
            <a:endParaRPr lang="en-US" dirty="0"/>
          </a:p>
        </p:txBody>
      </p:sp>
      <p:pic>
        <p:nvPicPr>
          <p:cNvPr id="1027" name="Picture 3" descr="C:\Users\bear1\MyWork\Downloads\MAR1102.jpg"/>
          <p:cNvPicPr>
            <a:picLocks noChangeAspect="1" noChangeArrowheads="1"/>
          </p:cNvPicPr>
          <p:nvPr/>
        </p:nvPicPr>
        <p:blipFill rotWithShape="1">
          <a:blip r:embed="rId5">
            <a:extLst>
              <a:ext uri="{28A0092B-C50C-407E-A947-70E740481C1C}">
                <a14:useLocalDpi xmlns:a14="http://schemas.microsoft.com/office/drawing/2010/main" val="0"/>
              </a:ext>
            </a:extLst>
          </a:blip>
          <a:srcRect l="7263" t="24960" r="5253" b="24434"/>
          <a:stretch/>
        </p:blipFill>
        <p:spPr bwMode="auto">
          <a:xfrm>
            <a:off x="2590800" y="4290959"/>
            <a:ext cx="3305175" cy="1805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53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VC-336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1000" contrast="-35000"/>
                    </a14:imgEffect>
                  </a14:imgLayer>
                </a14:imgProps>
              </a:ext>
              <a:ext uri="{28A0092B-C50C-407E-A947-70E740481C1C}">
                <a14:useLocalDpi xmlns:a14="http://schemas.microsoft.com/office/drawing/2010/main" val="0"/>
              </a:ext>
            </a:extLst>
          </a:blip>
          <a:srcRect/>
          <a:stretch>
            <a:fillRect/>
          </a:stretch>
        </p:blipFill>
        <p:spPr bwMode="auto">
          <a:xfrm>
            <a:off x="-533400" y="1904999"/>
            <a:ext cx="6355010" cy="413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9000" y="609600"/>
            <a:ext cx="2590800" cy="369332"/>
          </a:xfrm>
          <a:prstGeom prst="rect">
            <a:avLst/>
          </a:prstGeom>
          <a:noFill/>
        </p:spPr>
        <p:txBody>
          <a:bodyPr wrap="square" rtlCol="0">
            <a:spAutoFit/>
          </a:bodyPr>
          <a:lstStyle/>
          <a:p>
            <a:endParaRPr lang="en-US" dirty="0"/>
          </a:p>
        </p:txBody>
      </p:sp>
      <p:sp>
        <p:nvSpPr>
          <p:cNvPr id="3" name="Rectangle 2"/>
          <p:cNvSpPr/>
          <p:nvPr/>
        </p:nvSpPr>
        <p:spPr>
          <a:xfrm>
            <a:off x="1136763" y="147935"/>
            <a:ext cx="4988673" cy="584775"/>
          </a:xfrm>
          <a:prstGeom prst="rect">
            <a:avLst/>
          </a:prstGeom>
        </p:spPr>
        <p:txBody>
          <a:bodyPr wrap="none">
            <a:spAutoFit/>
          </a:bodyPr>
          <a:lstStyle/>
          <a:p>
            <a:r>
              <a:rPr lang="en-US" sz="3200" b="1" dirty="0" smtClean="0">
                <a:solidFill>
                  <a:srgbClr val="FFCC66"/>
                </a:solidFill>
              </a:rPr>
              <a:t>Railroad – Freight Trains</a:t>
            </a:r>
            <a:endParaRPr lang="en-US" sz="3200" b="1" dirty="0">
              <a:solidFill>
                <a:srgbClr val="FFCC66"/>
              </a:solidFill>
            </a:endParaRPr>
          </a:p>
        </p:txBody>
      </p:sp>
      <p:sp>
        <p:nvSpPr>
          <p:cNvPr id="5" name="TextBox 4"/>
          <p:cNvSpPr txBox="1"/>
          <p:nvPr/>
        </p:nvSpPr>
        <p:spPr>
          <a:xfrm>
            <a:off x="142874" y="970693"/>
            <a:ext cx="5678736" cy="461665"/>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Clarendon, TX     26-MAR-2002</a:t>
            </a:r>
            <a:endParaRPr lang="en-US" sz="2400" dirty="0"/>
          </a:p>
        </p:txBody>
      </p:sp>
      <p:sp>
        <p:nvSpPr>
          <p:cNvPr id="6" name="TextBox 5"/>
          <p:cNvSpPr txBox="1"/>
          <p:nvPr/>
        </p:nvSpPr>
        <p:spPr>
          <a:xfrm>
            <a:off x="5821610" y="1765190"/>
            <a:ext cx="3246190"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1 fatality; 3 injuries</a:t>
            </a:r>
            <a:endParaRPr lang="en-US" sz="1600" dirty="0">
              <a:solidFill>
                <a:schemeClr val="bg2"/>
              </a:solidFill>
              <a:latin typeface="Arial Black" panose="020B0A04020102020204" pitchFamily="34" charset="0"/>
            </a:endParaRP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Coal train collided head-on with intermodal train in track warrant (dark) territory</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Coal train engineer used cell phone for personal matters while receiving track warrant</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After-arrivals procedure is inherently dangerous and demands focused operators</a:t>
            </a:r>
            <a:endParaRPr lang="en-US" dirty="0"/>
          </a:p>
        </p:txBody>
      </p:sp>
    </p:spTree>
    <p:extLst>
      <p:ext uri="{BB962C8B-B14F-4D97-AF65-F5344CB8AC3E}">
        <p14:creationId xmlns:p14="http://schemas.microsoft.com/office/powerpoint/2010/main" val="3097620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8130" name="Rectangle 2"/>
          <p:cNvSpPr>
            <a:spLocks noGrp="1" noChangeArrowheads="1"/>
          </p:cNvSpPr>
          <p:nvPr>
            <p:ph type="title"/>
          </p:nvPr>
        </p:nvSpPr>
        <p:spPr>
          <a:xfrm>
            <a:off x="600868" y="152400"/>
            <a:ext cx="7942263" cy="590550"/>
          </a:xfrm>
        </p:spPr>
        <p:txBody>
          <a:bodyPr>
            <a:normAutofit/>
          </a:bodyPr>
          <a:lstStyle/>
          <a:p>
            <a:pPr algn="ctr">
              <a:defRPr/>
            </a:pPr>
            <a:r>
              <a:rPr lang="en-US" sz="3200" b="1" dirty="0" smtClean="0">
                <a:effectLst/>
                <a:latin typeface="+mn-lt"/>
              </a:rPr>
              <a:t>Railroad – Passenger Trains</a:t>
            </a:r>
            <a:endParaRPr lang="en-US" sz="3200" b="1" dirty="0">
              <a:effectLst/>
              <a:latin typeface="+mn-lt"/>
            </a:endParaRPr>
          </a:p>
        </p:txBody>
      </p:sp>
      <p:pic>
        <p:nvPicPr>
          <p:cNvPr id="15363" name="Picture 3" descr="LA-Times_Pic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2" y="1675856"/>
            <a:ext cx="4923898" cy="335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2874" y="970693"/>
            <a:ext cx="5267325" cy="461665"/>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Chatsworth, </a:t>
            </a:r>
            <a:r>
              <a:rPr lang="en-US" sz="2400" dirty="0">
                <a:solidFill>
                  <a:schemeClr val="bg2"/>
                </a:solidFill>
                <a:latin typeface="Arial Black" panose="020B0A04020102020204" pitchFamily="34" charset="0"/>
              </a:rPr>
              <a:t>C</a:t>
            </a:r>
            <a:r>
              <a:rPr lang="en-US" sz="2400" dirty="0" smtClean="0">
                <a:solidFill>
                  <a:schemeClr val="bg2"/>
                </a:solidFill>
                <a:latin typeface="Arial Black" panose="020B0A04020102020204" pitchFamily="34" charset="0"/>
              </a:rPr>
              <a:t>A   12-SEP-2008</a:t>
            </a:r>
            <a:endParaRPr lang="en-US" sz="2400" dirty="0"/>
          </a:p>
        </p:txBody>
      </p:sp>
      <p:sp>
        <p:nvSpPr>
          <p:cNvPr id="6" name="TextBox 5"/>
          <p:cNvSpPr txBox="1"/>
          <p:nvPr/>
        </p:nvSpPr>
        <p:spPr>
          <a:xfrm>
            <a:off x="5943600" y="1600200"/>
            <a:ext cx="3124200"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25 fatalities; 102 injuries. One of the deadliest rail accidents investigated by NTSB.</a:t>
            </a:r>
            <a:endParaRPr lang="en-US" sz="1600" dirty="0">
              <a:solidFill>
                <a:schemeClr val="bg2"/>
              </a:solidFill>
              <a:latin typeface="Arial Black" panose="020B0A04020102020204" pitchFamily="34" charset="0"/>
            </a:endParaRP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Metrolink passenger train collided head-on with freight train</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PAX locomotive telescoped into lead PAX car about 52 feet</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PAX engineer received 22 text messages, sent 21 text messages, and made 4 calls while operating train</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3907106"/>
            <a:ext cx="3238500" cy="218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90670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699" y="152400"/>
            <a:ext cx="7315200" cy="1066800"/>
          </a:xfrm>
        </p:spPr>
        <p:txBody>
          <a:bodyPr>
            <a:normAutofit/>
          </a:bodyPr>
          <a:lstStyle/>
          <a:p>
            <a:pPr algn="ctr"/>
            <a:r>
              <a:rPr lang="en-US" sz="3200" b="1" dirty="0" smtClean="0">
                <a:effectLst/>
                <a:latin typeface="Arial" panose="020B0604020202020204" pitchFamily="34" charset="0"/>
                <a:cs typeface="Arial" panose="020B0604020202020204" pitchFamily="34" charset="0"/>
              </a:rPr>
              <a:t>Towards a Solution</a:t>
            </a:r>
            <a:endParaRPr lang="en-US" sz="3200" b="1"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16</a:t>
            </a:fld>
            <a:endParaRPr lang="en-US" dirty="0"/>
          </a:p>
        </p:txBody>
      </p:sp>
      <p:pic>
        <p:nvPicPr>
          <p:cNvPr id="1027" name="Picture 3" descr="C:\Users\worn\Desktop\MWL.Advocacy Plans &amp; Briefing Memo\Images\Disconnect  from Deadly Distract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57399"/>
            <a:ext cx="5638800" cy="3657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67400" y="2005548"/>
            <a:ext cx="320040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Distraction is pervasive cause of human error</a:t>
            </a:r>
            <a:endParaRPr lang="en-US" sz="1600" dirty="0">
              <a:solidFill>
                <a:schemeClr val="bg2"/>
              </a:solidFill>
              <a:latin typeface="Arial Black" panose="020B0A04020102020204" pitchFamily="34" charset="0"/>
            </a:endParaRP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Distractions are diverse</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Operators must understand distractions and how to avoid them</a:t>
            </a:r>
          </a:p>
          <a:p>
            <a:pPr marL="285750" indent="-285750">
              <a:buFont typeface="Arial" panose="020B0604020202020204" pitchFamily="34" charset="0"/>
              <a:buChar char="•"/>
            </a:pPr>
            <a:endParaRPr lang="en-US" sz="1600" dirty="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Policies and practices must reinforce that operator’s primary task is control of vehicle at all times</a:t>
            </a:r>
            <a:endParaRPr lang="en-US" dirty="0"/>
          </a:p>
        </p:txBody>
      </p:sp>
      <p:sp>
        <p:nvSpPr>
          <p:cNvPr id="7" name="TextBox 6"/>
          <p:cNvSpPr txBox="1"/>
          <p:nvPr/>
        </p:nvSpPr>
        <p:spPr>
          <a:xfrm>
            <a:off x="142874" y="970693"/>
            <a:ext cx="8315326" cy="830997"/>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Critical changes are needed to reduce accidents and save lives</a:t>
            </a:r>
            <a:endParaRPr lang="en-US" sz="2400" dirty="0"/>
          </a:p>
        </p:txBody>
      </p:sp>
    </p:spTree>
    <p:extLst>
      <p:ext uri="{BB962C8B-B14F-4D97-AF65-F5344CB8AC3E}">
        <p14:creationId xmlns:p14="http://schemas.microsoft.com/office/powerpoint/2010/main" val="3833129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effectLst/>
              </a:rPr>
              <a:t>For Information</a:t>
            </a:r>
            <a:endParaRPr lang="en-US" sz="3200" b="1" dirty="0">
              <a:effectLst/>
            </a:endParaRPr>
          </a:p>
        </p:txBody>
      </p:sp>
      <p:sp>
        <p:nvSpPr>
          <p:cNvPr id="3" name="Content Placeholder 2"/>
          <p:cNvSpPr>
            <a:spLocks noGrp="1"/>
          </p:cNvSpPr>
          <p:nvPr>
            <p:ph idx="1"/>
          </p:nvPr>
        </p:nvSpPr>
        <p:spPr>
          <a:xfrm>
            <a:off x="914400" y="1828801"/>
            <a:ext cx="7696200" cy="4191000"/>
          </a:xfrm>
        </p:spPr>
        <p:txBody>
          <a:bodyPr>
            <a:normAutofit/>
          </a:bodyPr>
          <a:lstStyle/>
          <a:p>
            <a:pPr marL="0" indent="0">
              <a:buNone/>
            </a:pPr>
            <a:r>
              <a:rPr lang="en-US" sz="2400" b="1" dirty="0" smtClean="0">
                <a:effectLst/>
              </a:rPr>
              <a:t>Rick Narvell</a:t>
            </a:r>
          </a:p>
          <a:p>
            <a:pPr marL="0" indent="0">
              <a:buNone/>
            </a:pPr>
            <a:r>
              <a:rPr lang="en-US" sz="1800" b="1" dirty="0" smtClean="0">
                <a:effectLst/>
              </a:rPr>
              <a:t>Human Performance Investigator</a:t>
            </a:r>
          </a:p>
          <a:p>
            <a:pPr marL="0" indent="0">
              <a:buNone/>
            </a:pPr>
            <a:r>
              <a:rPr lang="en-US" sz="1800" b="1" dirty="0" smtClean="0">
                <a:effectLst/>
              </a:rPr>
              <a:t>Office of Railroad, Pipeline, and Hazardous Materials Investigations</a:t>
            </a:r>
          </a:p>
          <a:p>
            <a:pPr marL="0" indent="0">
              <a:buNone/>
            </a:pPr>
            <a:endParaRPr lang="en-US" sz="2400" b="1" dirty="0" smtClean="0">
              <a:effectLst/>
            </a:endParaRPr>
          </a:p>
          <a:p>
            <a:pPr marL="0" indent="0">
              <a:buNone/>
            </a:pPr>
            <a:r>
              <a:rPr lang="en-US" sz="2400" b="1" dirty="0" smtClean="0">
                <a:effectLst/>
              </a:rPr>
              <a:t>National Transportation Safety Board</a:t>
            </a:r>
          </a:p>
          <a:p>
            <a:pPr marL="0" indent="0">
              <a:buNone/>
            </a:pPr>
            <a:r>
              <a:rPr lang="en-US" sz="2400" b="1" dirty="0" smtClean="0">
                <a:effectLst/>
              </a:rPr>
              <a:t>(O) (202) 314-6422       (C) (202) 320-6317</a:t>
            </a:r>
          </a:p>
          <a:p>
            <a:pPr marL="0" indent="0">
              <a:buNone/>
            </a:pPr>
            <a:r>
              <a:rPr lang="en-US" sz="2400" b="1" dirty="0" smtClean="0">
                <a:effectLst/>
              </a:rPr>
              <a:t>narvelr@ntsb.gov</a:t>
            </a:r>
          </a:p>
          <a:p>
            <a:pPr marL="0" indent="0">
              <a:buNone/>
            </a:pPr>
            <a:r>
              <a:rPr lang="en-US" sz="2400" b="1" dirty="0" smtClean="0">
                <a:effectLst/>
              </a:rPr>
              <a:t>www.ntsb.gov</a:t>
            </a:r>
            <a:endParaRPr lang="en-US" sz="2400" b="1" dirty="0">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17</a:t>
            </a:fld>
            <a:endParaRPr lang="en-US" dirty="0"/>
          </a:p>
        </p:txBody>
      </p:sp>
    </p:spTree>
    <p:extLst>
      <p:ext uri="{BB962C8B-B14F-4D97-AF65-F5344CB8AC3E}">
        <p14:creationId xmlns:p14="http://schemas.microsoft.com/office/powerpoint/2010/main" val="2597651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840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2291" name="Rectangle 3"/>
          <p:cNvSpPr>
            <a:spLocks noGrp="1" noChangeArrowheads="1"/>
          </p:cNvSpPr>
          <p:nvPr>
            <p:ph type="body" idx="1"/>
          </p:nvPr>
        </p:nvSpPr>
        <p:spPr>
          <a:xfrm>
            <a:off x="228600" y="3528960"/>
            <a:ext cx="4876800" cy="2643240"/>
          </a:xfrm>
        </p:spPr>
        <p:txBody>
          <a:bodyPr>
            <a:normAutofit fontScale="92500" lnSpcReduction="10000"/>
          </a:bodyPr>
          <a:lstStyle/>
          <a:p>
            <a:pPr marL="685800" indent="-685800">
              <a:buFontTx/>
              <a:buNone/>
            </a:pPr>
            <a:r>
              <a:rPr lang="en-US" b="1" dirty="0" smtClean="0">
                <a:latin typeface="Arial" panose="020B0604020202020204" pitchFamily="34" charset="0"/>
                <a:cs typeface="Arial" panose="020B0604020202020204" pitchFamily="34" charset="0"/>
              </a:rPr>
              <a:t>Mission:</a:t>
            </a:r>
          </a:p>
          <a:p>
            <a:r>
              <a:rPr lang="en-US" sz="2600" b="1" dirty="0" smtClean="0">
                <a:latin typeface="Arial" panose="020B0604020202020204" pitchFamily="34" charset="0"/>
                <a:cs typeface="Arial" panose="020B0604020202020204" pitchFamily="34" charset="0"/>
              </a:rPr>
              <a:t>Objectively investigate accidents in regulated transportation</a:t>
            </a:r>
          </a:p>
          <a:p>
            <a:r>
              <a:rPr lang="en-US" sz="2600" b="1" dirty="0" smtClean="0">
                <a:latin typeface="Arial" panose="020B0604020202020204" pitchFamily="34" charset="0"/>
                <a:cs typeface="Arial" panose="020B0604020202020204" pitchFamily="34" charset="0"/>
              </a:rPr>
              <a:t>Develop recommendations to prevent future accidents</a:t>
            </a:r>
          </a:p>
          <a:p>
            <a:pPr marL="685800" indent="-685800" algn="ctr">
              <a:buFontTx/>
              <a:buNone/>
            </a:pPr>
            <a:endParaRPr lang="en-US" dirty="0"/>
          </a:p>
        </p:txBody>
      </p:sp>
      <p:pic>
        <p:nvPicPr>
          <p:cNvPr id="4" name="Picture 4"/>
          <p:cNvPicPr>
            <a:picLocks noChangeArrowheads="1"/>
          </p:cNvPicPr>
          <p:nvPr/>
        </p:nvPicPr>
        <p:blipFill>
          <a:blip r:embed="rId3" cstate="print"/>
          <a:srcRect/>
          <a:stretch>
            <a:fillRect/>
          </a:stretch>
        </p:blipFill>
        <p:spPr bwMode="auto">
          <a:xfrm>
            <a:off x="0" y="26719"/>
            <a:ext cx="5105400" cy="3502242"/>
          </a:xfrm>
          <a:prstGeom prst="rect">
            <a:avLst/>
          </a:prstGeom>
          <a:noFill/>
          <a:ln w="3175">
            <a:solidFill>
              <a:schemeClr val="bg1"/>
            </a:solidFill>
            <a:miter lim="800000"/>
            <a:headEnd/>
            <a:tailEnd/>
          </a:ln>
        </p:spPr>
      </p:pic>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194015"/>
            <a:ext cx="4003729" cy="397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5105400" y="385627"/>
            <a:ext cx="4038600" cy="1214573"/>
          </a:xfrm>
          <a:prstGeom prst="rect">
            <a:avLst/>
          </a:prstGeom>
        </p:spPr>
        <p:txBody>
          <a:bodyPr vert="horz" lIns="91440" tIns="45720" rIns="91440" bIns="45720" rtlCol="0" anchor="t" anchorCtr="0">
            <a:normAutofit/>
          </a:bodyPr>
          <a:lst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ts val="672"/>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FFFFFF"/>
                </a:solidFill>
                <a:latin typeface="Arial" panose="020B0604020202020204" pitchFamily="34" charset="0"/>
                <a:cs typeface="Arial" panose="020B0604020202020204" pitchFamily="34" charset="0"/>
              </a:rPr>
              <a:t>Independent Federal Agency </a:t>
            </a:r>
          </a:p>
          <a:p>
            <a:pPr marL="685800" indent="-685800" algn="ctr">
              <a:buFontTx/>
              <a:buNone/>
            </a:pPr>
            <a:endParaRPr lang="en-US" dirty="0"/>
          </a:p>
        </p:txBody>
      </p:sp>
    </p:spTree>
    <p:extLst>
      <p:ext uri="{BB962C8B-B14F-4D97-AF65-F5344CB8AC3E}">
        <p14:creationId xmlns:p14="http://schemas.microsoft.com/office/powerpoint/2010/main" val="225641558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066800"/>
          </a:xfrm>
        </p:spPr>
        <p:txBody>
          <a:bodyPr>
            <a:normAutofit/>
          </a:bodyPr>
          <a:lstStyle/>
          <a:p>
            <a:pPr algn="ctr"/>
            <a:r>
              <a:rPr lang="en-US" sz="3200" b="1" dirty="0" smtClean="0">
                <a:effectLst/>
                <a:latin typeface="Arial" panose="020B0604020202020204" pitchFamily="34" charset="0"/>
                <a:cs typeface="Arial" panose="020B0604020202020204" pitchFamily="34" charset="0"/>
              </a:rPr>
              <a:t>Outline</a:t>
            </a:r>
            <a:endParaRPr lang="en-US" sz="3200" b="1"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3</a:t>
            </a:fld>
            <a:endParaRPr lang="en-US" dirty="0"/>
          </a:p>
        </p:txBody>
      </p:sp>
      <p:sp>
        <p:nvSpPr>
          <p:cNvPr id="3" name="Content Placeholder 2"/>
          <p:cNvSpPr>
            <a:spLocks noGrp="1"/>
          </p:cNvSpPr>
          <p:nvPr>
            <p:ph idx="1"/>
          </p:nvPr>
        </p:nvSpPr>
        <p:spPr/>
        <p:txBody>
          <a:bodyPr/>
          <a:lstStyle/>
          <a:p>
            <a:r>
              <a:rPr lang="en-US" b="1" dirty="0" smtClean="0"/>
              <a:t>What is operator distraction?</a:t>
            </a:r>
          </a:p>
          <a:p>
            <a:r>
              <a:rPr lang="en-US" b="1" dirty="0" smtClean="0"/>
              <a:t>Consequences of distraction:</a:t>
            </a:r>
          </a:p>
          <a:p>
            <a:pPr marL="800100" lvl="2" indent="0">
              <a:buNone/>
            </a:pPr>
            <a:r>
              <a:rPr lang="en-US" b="1" dirty="0" smtClean="0"/>
              <a:t>Highway</a:t>
            </a:r>
          </a:p>
          <a:p>
            <a:pPr marL="800100" lvl="2" indent="0">
              <a:buNone/>
            </a:pPr>
            <a:r>
              <a:rPr lang="en-US" b="1" dirty="0" smtClean="0"/>
              <a:t>Aviation</a:t>
            </a:r>
          </a:p>
          <a:p>
            <a:pPr marL="800100" lvl="2" indent="0">
              <a:buNone/>
            </a:pPr>
            <a:r>
              <a:rPr lang="en-US" b="1" dirty="0" smtClean="0"/>
              <a:t>Marine</a:t>
            </a:r>
          </a:p>
          <a:p>
            <a:pPr marL="800100" lvl="2" indent="0">
              <a:buNone/>
            </a:pPr>
            <a:r>
              <a:rPr lang="en-US" b="1" dirty="0" smtClean="0"/>
              <a:t>Railroad</a:t>
            </a:r>
          </a:p>
          <a:p>
            <a:r>
              <a:rPr lang="en-US" b="1" dirty="0" smtClean="0"/>
              <a:t>Toward a solution</a:t>
            </a:r>
            <a:endParaRPr lang="en-US" b="1" dirty="0"/>
          </a:p>
        </p:txBody>
      </p:sp>
    </p:spTree>
    <p:extLst>
      <p:ext uri="{BB962C8B-B14F-4D97-AF65-F5344CB8AC3E}">
        <p14:creationId xmlns:p14="http://schemas.microsoft.com/office/powerpoint/2010/main" val="2110124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066800"/>
          </a:xfrm>
        </p:spPr>
        <p:txBody>
          <a:bodyPr>
            <a:normAutofit/>
          </a:bodyPr>
          <a:lstStyle/>
          <a:p>
            <a:pPr algn="ctr"/>
            <a:r>
              <a:rPr lang="en-US" sz="3200" b="1" dirty="0" smtClean="0">
                <a:effectLst/>
              </a:rPr>
              <a:t>Operator Distraction</a:t>
            </a:r>
            <a:endParaRPr lang="en-US" sz="3200" b="1" dirty="0">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4</a:t>
            </a:fld>
            <a:endParaRPr lang="en-US" dirty="0"/>
          </a:p>
        </p:txBody>
      </p:sp>
      <p:pic>
        <p:nvPicPr>
          <p:cNvPr id="8" name="Picture 7"/>
          <p:cNvPicPr>
            <a:picLocks noChangeAspect="1"/>
          </p:cNvPicPr>
          <p:nvPr/>
        </p:nvPicPr>
        <p:blipFill>
          <a:blip r:embed="rId3"/>
          <a:stretch>
            <a:fillRect/>
          </a:stretch>
        </p:blipFill>
        <p:spPr>
          <a:xfrm>
            <a:off x="6286500" y="4495800"/>
            <a:ext cx="2819400" cy="1665208"/>
          </a:xfrm>
          <a:prstGeom prst="rect">
            <a:avLst/>
          </a:prstGeom>
        </p:spPr>
      </p:pic>
      <p:pic>
        <p:nvPicPr>
          <p:cNvPr id="9" name="Picture 8"/>
          <p:cNvPicPr>
            <a:picLocks noChangeAspect="1"/>
          </p:cNvPicPr>
          <p:nvPr/>
        </p:nvPicPr>
        <p:blipFill>
          <a:blip r:embed="rId4"/>
          <a:stretch>
            <a:fillRect/>
          </a:stretch>
        </p:blipFill>
        <p:spPr>
          <a:xfrm>
            <a:off x="0" y="1143000"/>
            <a:ext cx="2933700" cy="1955800"/>
          </a:xfrm>
          <a:prstGeom prst="rect">
            <a:avLst/>
          </a:prstGeom>
        </p:spPr>
      </p:pic>
      <p:pic>
        <p:nvPicPr>
          <p:cNvPr id="11" name="Content Placeholder 10"/>
          <p:cNvPicPr>
            <a:picLocks noGrp="1" noChangeAspect="1"/>
          </p:cNvPicPr>
          <p:nvPr>
            <p:ph idx="1"/>
          </p:nvPr>
        </p:nvPicPr>
        <p:blipFill>
          <a:blip r:embed="rId5"/>
          <a:srcRect t="18362" b="18362"/>
          <a:stretch>
            <a:fillRect/>
          </a:stretch>
        </p:blipFill>
        <p:spPr>
          <a:xfrm>
            <a:off x="-566057" y="4267200"/>
            <a:ext cx="4014105" cy="1904999"/>
          </a:xfrm>
        </p:spPr>
      </p:pic>
      <p:pic>
        <p:nvPicPr>
          <p:cNvPr id="3" name="Picture 2"/>
          <p:cNvPicPr>
            <a:picLocks noChangeAspect="1"/>
          </p:cNvPicPr>
          <p:nvPr/>
        </p:nvPicPr>
        <p:blipFill>
          <a:blip r:embed="rId6"/>
          <a:stretch>
            <a:fillRect/>
          </a:stretch>
        </p:blipFill>
        <p:spPr>
          <a:xfrm>
            <a:off x="2362200" y="2742629"/>
            <a:ext cx="2743200" cy="1829371"/>
          </a:xfrm>
          <a:prstGeom prst="rect">
            <a:avLst/>
          </a:prstGeom>
        </p:spPr>
      </p:pic>
      <p:sp>
        <p:nvSpPr>
          <p:cNvPr id="5" name="TextBox 4"/>
          <p:cNvSpPr txBox="1"/>
          <p:nvPr/>
        </p:nvSpPr>
        <p:spPr>
          <a:xfrm>
            <a:off x="3505200" y="1152525"/>
            <a:ext cx="5334000" cy="3200876"/>
          </a:xfrm>
          <a:prstGeom prst="rect">
            <a:avLst/>
          </a:prstGeom>
          <a:noFill/>
        </p:spPr>
        <p:txBody>
          <a:bodyPr wrap="square" rtlCol="0">
            <a:spAutoFit/>
          </a:bodyPr>
          <a:lstStyle/>
          <a:p>
            <a:r>
              <a:rPr lang="en-US" sz="2000" dirty="0" smtClean="0">
                <a:solidFill>
                  <a:schemeClr val="bg2"/>
                </a:solidFill>
                <a:latin typeface="Arial Black" panose="020B0A04020102020204" pitchFamily="34" charset="0"/>
                <a:cs typeface="Arial" panose="020B0604020202020204" pitchFamily="34" charset="0"/>
              </a:rPr>
              <a:t>Any activity that diverts attentional focus from primary task</a:t>
            </a:r>
          </a:p>
          <a:p>
            <a:endParaRPr lang="en-US" dirty="0" smtClean="0">
              <a:solidFill>
                <a:schemeClr val="bg2"/>
              </a:solidFill>
              <a:latin typeface="Arial Black" panose="020B0A04020102020204" pitchFamily="34" charset="0"/>
            </a:endParaRPr>
          </a:p>
          <a:p>
            <a:r>
              <a:rPr lang="en-US" dirty="0" smtClean="0">
                <a:solidFill>
                  <a:schemeClr val="bg2"/>
                </a:solidFill>
                <a:latin typeface="Arial Black" panose="020B0A04020102020204" pitchFamily="34" charset="0"/>
              </a:rPr>
              <a:t>Diverse Sources &amp; Impacts</a:t>
            </a:r>
          </a:p>
          <a:p>
            <a:pPr marL="2114550" lvl="4" indent="-285750">
              <a:buFont typeface="Arial" panose="020B0604020202020204" pitchFamily="34" charset="0"/>
              <a:buChar char="•"/>
            </a:pPr>
            <a:endParaRPr lang="en-US" dirty="0">
              <a:solidFill>
                <a:schemeClr val="bg2"/>
              </a:solidFill>
              <a:latin typeface="Arial Black" panose="020B0A04020102020204" pitchFamily="34" charset="0"/>
            </a:endParaRPr>
          </a:p>
          <a:p>
            <a:pPr marL="2114550" lvl="4" indent="-285750">
              <a:buFont typeface="Arial" panose="020B0604020202020204" pitchFamily="34" charset="0"/>
              <a:buChar char="•"/>
            </a:pPr>
            <a:r>
              <a:rPr lang="en-US" dirty="0" smtClean="0">
                <a:solidFill>
                  <a:schemeClr val="bg2"/>
                </a:solidFill>
                <a:latin typeface="Arial Black" panose="020B0A04020102020204" pitchFamily="34" charset="0"/>
              </a:rPr>
              <a:t>task, equipment, environment, decision-making</a:t>
            </a:r>
          </a:p>
          <a:p>
            <a:pPr marL="2114550" lvl="4" indent="-285750">
              <a:buFont typeface="Arial" panose="020B0604020202020204" pitchFamily="34" charset="0"/>
              <a:buChar char="•"/>
            </a:pPr>
            <a:endParaRPr lang="en-US" dirty="0" smtClean="0">
              <a:solidFill>
                <a:schemeClr val="bg2"/>
              </a:solidFill>
              <a:latin typeface="Arial Black" panose="020B0A04020102020204" pitchFamily="34" charset="0"/>
            </a:endParaRPr>
          </a:p>
          <a:p>
            <a:pPr marL="2114550" lvl="4" indent="-285750">
              <a:buFont typeface="Arial" panose="020B0604020202020204" pitchFamily="34" charset="0"/>
              <a:buChar char="•"/>
            </a:pPr>
            <a:r>
              <a:rPr lang="en-US" dirty="0" smtClean="0">
                <a:solidFill>
                  <a:schemeClr val="bg2"/>
                </a:solidFill>
                <a:latin typeface="Arial Black" panose="020B0A04020102020204" pitchFamily="34" charset="0"/>
              </a:rPr>
              <a:t>cognitive, perceptual, physical</a:t>
            </a:r>
            <a:endParaRPr lang="en-US" dirty="0">
              <a:solidFill>
                <a:schemeClr val="bg2"/>
              </a:solidFill>
              <a:latin typeface="Arial Black" panose="020B0A04020102020204" pitchFamily="34" charset="0"/>
            </a:endParaRPr>
          </a:p>
        </p:txBody>
      </p:sp>
    </p:spTree>
    <p:extLst>
      <p:ext uri="{BB962C8B-B14F-4D97-AF65-F5344CB8AC3E}">
        <p14:creationId xmlns:p14="http://schemas.microsoft.com/office/powerpoint/2010/main" val="1597877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15200" cy="1066800"/>
          </a:xfrm>
        </p:spPr>
        <p:txBody>
          <a:bodyPr>
            <a:normAutofit/>
          </a:bodyPr>
          <a:lstStyle/>
          <a:p>
            <a:pPr algn="ctr"/>
            <a:r>
              <a:rPr lang="en-US" sz="3200" b="1" dirty="0" smtClean="0">
                <a:effectLst/>
                <a:latin typeface="+mn-lt"/>
              </a:rPr>
              <a:t>Highway – Cars</a:t>
            </a:r>
            <a:endParaRPr lang="en-US" sz="3200" b="1" dirty="0">
              <a:effectLst/>
              <a:latin typeface="+mn-lt"/>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13" t="28438" r="20131" b="9063"/>
          <a:stretch/>
        </p:blipFill>
        <p:spPr bwMode="auto">
          <a:xfrm>
            <a:off x="34609" y="2209800"/>
            <a:ext cx="6305548" cy="3809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713" t="31250" r="20131" b="15626"/>
          <a:stretch/>
        </p:blipFill>
        <p:spPr bwMode="auto">
          <a:xfrm rot="489073">
            <a:off x="9490950" y="3458164"/>
            <a:ext cx="3774062" cy="19383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rot="21171728">
            <a:off x="9922813" y="5583288"/>
            <a:ext cx="1582484" cy="369332"/>
          </a:xfrm>
          <a:prstGeom prst="rect">
            <a:avLst/>
          </a:prstGeom>
          <a:noFill/>
        </p:spPr>
        <p:txBody>
          <a:bodyPr wrap="none" rtlCol="0">
            <a:spAutoFit/>
          </a:bodyPr>
          <a:lstStyle/>
          <a:p>
            <a:r>
              <a:rPr lang="en-US" dirty="0" smtClean="0">
                <a:solidFill>
                  <a:schemeClr val="bg1"/>
                </a:solidFill>
              </a:rPr>
              <a:t>Ford Explorer</a:t>
            </a:r>
            <a:endParaRPr lang="en-US" dirty="0">
              <a:solidFill>
                <a:schemeClr val="bg1"/>
              </a:solidFill>
            </a:endParaRPr>
          </a:p>
        </p:txBody>
      </p:sp>
      <p:sp>
        <p:nvSpPr>
          <p:cNvPr id="7" name="TextBox 6"/>
          <p:cNvSpPr txBox="1"/>
          <p:nvPr/>
        </p:nvSpPr>
        <p:spPr>
          <a:xfrm rot="516979">
            <a:off x="10148198" y="6509262"/>
            <a:ext cx="2492990" cy="369332"/>
          </a:xfrm>
          <a:prstGeom prst="rect">
            <a:avLst/>
          </a:prstGeom>
          <a:noFill/>
        </p:spPr>
        <p:txBody>
          <a:bodyPr wrap="none" rtlCol="0">
            <a:spAutoFit/>
          </a:bodyPr>
          <a:lstStyle/>
          <a:p>
            <a:r>
              <a:rPr lang="en-US" dirty="0" smtClean="0">
                <a:solidFill>
                  <a:schemeClr val="bg1"/>
                </a:solidFill>
              </a:rPr>
              <a:t>Ford Windstar Minivan</a:t>
            </a:r>
            <a:endParaRPr lang="en-US" dirty="0">
              <a:solidFill>
                <a:schemeClr val="bg1"/>
              </a:solidFill>
            </a:endParaRPr>
          </a:p>
        </p:txBody>
      </p:sp>
      <p:sp>
        <p:nvSpPr>
          <p:cNvPr id="3" name="TextBox 2"/>
          <p:cNvSpPr txBox="1"/>
          <p:nvPr/>
        </p:nvSpPr>
        <p:spPr>
          <a:xfrm>
            <a:off x="152400" y="1277410"/>
            <a:ext cx="4267200" cy="738664"/>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Largo, MD   01-FEB-2002</a:t>
            </a:r>
          </a:p>
          <a:p>
            <a:endParaRPr lang="en-US" dirty="0"/>
          </a:p>
        </p:txBody>
      </p:sp>
      <p:sp>
        <p:nvSpPr>
          <p:cNvPr id="8" name="TextBox 7"/>
          <p:cNvSpPr txBox="1"/>
          <p:nvPr/>
        </p:nvSpPr>
        <p:spPr>
          <a:xfrm>
            <a:off x="6477000" y="2133600"/>
            <a:ext cx="2667000" cy="4062651"/>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Arial Black" panose="020B0A04020102020204" pitchFamily="34" charset="0"/>
              </a:rPr>
              <a:t>5 fatalities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1</a:t>
            </a:r>
            <a:r>
              <a:rPr lang="en-US" sz="1600" baseline="30000" dirty="0" smtClean="0">
                <a:solidFill>
                  <a:schemeClr val="bg2"/>
                </a:solidFill>
                <a:latin typeface="Arial Black" panose="020B0A04020102020204" pitchFamily="34" charset="0"/>
              </a:rPr>
              <a:t>st</a:t>
            </a:r>
            <a:r>
              <a:rPr lang="en-US" sz="1600" dirty="0" smtClean="0">
                <a:solidFill>
                  <a:schemeClr val="bg2"/>
                </a:solidFill>
                <a:latin typeface="Arial Black" panose="020B0A04020102020204" pitchFamily="34" charset="0"/>
              </a:rPr>
              <a:t> NTSB accident where distraction was identified as probably or contributing cause</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Teen driver distracted by passengers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Crossed median, flipped, and landed on minivan</a:t>
            </a:r>
          </a:p>
          <a:p>
            <a:endParaRPr lang="en-US" dirty="0"/>
          </a:p>
        </p:txBody>
      </p:sp>
    </p:spTree>
    <p:extLst>
      <p:ext uri="{BB962C8B-B14F-4D97-AF65-F5344CB8AC3E}">
        <p14:creationId xmlns:p14="http://schemas.microsoft.com/office/powerpoint/2010/main" val="1143783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6200"/>
            <a:ext cx="7315200" cy="1066800"/>
          </a:xfrm>
        </p:spPr>
        <p:txBody>
          <a:bodyPr/>
          <a:lstStyle/>
          <a:p>
            <a:pPr algn="ctr">
              <a:defRPr/>
            </a:pPr>
            <a:r>
              <a:rPr lang="en-US" sz="3200" b="1" dirty="0" smtClean="0">
                <a:effectLst/>
                <a:latin typeface="+mn-lt"/>
              </a:rPr>
              <a:t>Highway - Trucks</a:t>
            </a:r>
            <a:endParaRPr lang="en-US" sz="3200" b="1" dirty="0">
              <a:effectLst/>
              <a:latin typeface="+mn-lt"/>
            </a:endParaRPr>
          </a:p>
        </p:txBody>
      </p:sp>
      <p:pic>
        <p:nvPicPr>
          <p:cNvPr id="13315" name="Picture 3" descr="Mundordvill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119" y="1638300"/>
            <a:ext cx="6610719"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2874" y="970693"/>
            <a:ext cx="5800726" cy="738664"/>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Munfordville, KY    26-MAR-2010</a:t>
            </a:r>
          </a:p>
          <a:p>
            <a:endParaRPr lang="en-US" dirty="0"/>
          </a:p>
        </p:txBody>
      </p:sp>
      <p:sp>
        <p:nvSpPr>
          <p:cNvPr id="5" name="TextBox 4"/>
          <p:cNvSpPr txBox="1"/>
          <p:nvPr/>
        </p:nvSpPr>
        <p:spPr>
          <a:xfrm>
            <a:off x="6477000" y="1634728"/>
            <a:ext cx="2667000" cy="430887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11 </a:t>
            </a:r>
            <a:r>
              <a:rPr lang="en-US" sz="1600" dirty="0">
                <a:solidFill>
                  <a:schemeClr val="bg2"/>
                </a:solidFill>
                <a:latin typeface="Arial Black" panose="020B0A04020102020204" pitchFamily="34" charset="0"/>
              </a:rPr>
              <a:t>fatalities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Truck collided with passenger van. Two children in van were restrained; incurred minor injuries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a:solidFill>
                  <a:schemeClr val="bg2"/>
                </a:solidFill>
                <a:latin typeface="Arial Black" panose="020B0A04020102020204" pitchFamily="34" charset="0"/>
              </a:rPr>
              <a:t>D</a:t>
            </a:r>
            <a:r>
              <a:rPr lang="en-US" sz="1600" dirty="0" smtClean="0">
                <a:solidFill>
                  <a:schemeClr val="bg2"/>
                </a:solidFill>
                <a:latin typeface="Arial Black" panose="020B0A04020102020204" pitchFamily="34" charset="0"/>
              </a:rPr>
              <a:t>river distracted by cell phone</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SR-11-29 Prohibit hand-held and hands-free by all CDLs</a:t>
            </a:r>
          </a:p>
          <a:p>
            <a:endParaRPr lang="en-US" dirty="0"/>
          </a:p>
        </p:txBody>
      </p:sp>
    </p:spTree>
    <p:extLst>
      <p:ext uri="{BB962C8B-B14F-4D97-AF65-F5344CB8AC3E}">
        <p14:creationId xmlns:p14="http://schemas.microsoft.com/office/powerpoint/2010/main" val="573446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163"/>
            <a:ext cx="7315200" cy="1066800"/>
          </a:xfrm>
        </p:spPr>
        <p:txBody>
          <a:bodyPr>
            <a:normAutofit/>
          </a:bodyPr>
          <a:lstStyle/>
          <a:p>
            <a:pPr algn="ctr"/>
            <a:r>
              <a:rPr lang="en-US" sz="3200" b="1" dirty="0" smtClean="0">
                <a:effectLst/>
                <a:latin typeface="+mn-lt"/>
              </a:rPr>
              <a:t>Highway – Motor Coaches</a:t>
            </a:r>
            <a:endParaRPr lang="en-US" sz="3200" b="1" dirty="0">
              <a:effectLst/>
              <a:latin typeface="+mn-l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7</a:t>
            </a:fld>
            <a:endParaRPr lang="en-US" dirty="0"/>
          </a:p>
        </p:txBody>
      </p:sp>
      <p:pic>
        <p:nvPicPr>
          <p:cNvPr id="6" name="Picture 3" descr="I:\hopj\My Documents\Picture 046.JPG"/>
          <p:cNvPicPr>
            <a:picLocks noChangeAspect="1" noChangeArrowheads="1"/>
          </p:cNvPicPr>
          <p:nvPr/>
        </p:nvPicPr>
        <p:blipFill>
          <a:blip r:embed="rId3" cstate="print"/>
          <a:srcRect/>
          <a:stretch>
            <a:fillRect/>
          </a:stretch>
        </p:blipFill>
        <p:spPr bwMode="auto">
          <a:xfrm>
            <a:off x="-152400" y="1447800"/>
            <a:ext cx="4800600" cy="4500563"/>
          </a:xfrm>
          <a:prstGeom prst="rect">
            <a:avLst/>
          </a:prstGeom>
          <a:noFill/>
          <a:ln w="9525">
            <a:noFill/>
            <a:miter lim="800000"/>
            <a:headEnd/>
            <a:tailEnd/>
          </a:ln>
        </p:spPr>
      </p:pic>
      <p:sp>
        <p:nvSpPr>
          <p:cNvPr id="7" name="TextBox 6"/>
          <p:cNvSpPr txBox="1"/>
          <p:nvPr/>
        </p:nvSpPr>
        <p:spPr>
          <a:xfrm>
            <a:off x="142874" y="970693"/>
            <a:ext cx="5419726" cy="738664"/>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Alexandria, VA   14-NOV-2004</a:t>
            </a:r>
          </a:p>
          <a:p>
            <a:endParaRPr lang="en-US" dirty="0"/>
          </a:p>
        </p:txBody>
      </p:sp>
      <p:sp>
        <p:nvSpPr>
          <p:cNvPr id="8" name="TextBox 7"/>
          <p:cNvSpPr txBox="1"/>
          <p:nvPr/>
        </p:nvSpPr>
        <p:spPr>
          <a:xfrm>
            <a:off x="6477000" y="1634728"/>
            <a:ext cx="2514600" cy="357020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2"/>
                </a:solidFill>
                <a:latin typeface="Arial Black" panose="020B0A04020102020204" pitchFamily="34" charset="0"/>
              </a:rPr>
              <a:t>0</a:t>
            </a:r>
            <a:r>
              <a:rPr lang="en-US" sz="1600" dirty="0" smtClean="0">
                <a:solidFill>
                  <a:schemeClr val="bg2"/>
                </a:solidFill>
                <a:latin typeface="Arial Black" panose="020B0A04020102020204" pitchFamily="34" charset="0"/>
              </a:rPr>
              <a:t> </a:t>
            </a:r>
            <a:r>
              <a:rPr lang="en-US" sz="1600" dirty="0">
                <a:solidFill>
                  <a:schemeClr val="bg2"/>
                </a:solidFill>
                <a:latin typeface="Arial Black" panose="020B0A04020102020204" pitchFamily="34" charset="0"/>
              </a:rPr>
              <a:t>fatalities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Coach collided with overpass. 11 injuries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a:solidFill>
                  <a:schemeClr val="bg2"/>
                </a:solidFill>
                <a:latin typeface="Arial Black" panose="020B0A04020102020204" pitchFamily="34" charset="0"/>
              </a:rPr>
              <a:t>D</a:t>
            </a:r>
            <a:r>
              <a:rPr lang="en-US" sz="1600" dirty="0" smtClean="0">
                <a:solidFill>
                  <a:schemeClr val="bg2"/>
                </a:solidFill>
                <a:latin typeface="Arial Black" panose="020B0A04020102020204" pitchFamily="34" charset="0"/>
              </a:rPr>
              <a:t>river using  hands-free cell phone</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Driver didn’t see bridge until he hit it</a:t>
            </a:r>
          </a:p>
          <a:p>
            <a:endParaRPr lang="en-US" dirty="0"/>
          </a:p>
        </p:txBody>
      </p:sp>
      <p:pic>
        <p:nvPicPr>
          <p:cNvPr id="5" name="Picture 2" descr="I:\hopj\My Documents\ALEXROAD2.JPG"/>
          <p:cNvPicPr>
            <a:picLocks noGrp="1" noChangeAspect="1" noChangeArrowheads="1"/>
          </p:cNvPicPr>
          <p:nvPr>
            <p:ph idx="1"/>
          </p:nvPr>
        </p:nvPicPr>
        <p:blipFill>
          <a:blip r:embed="rId4" cstate="print"/>
          <a:srcRect/>
          <a:stretch>
            <a:fillRect/>
          </a:stretch>
        </p:blipFill>
        <p:spPr bwMode="auto">
          <a:xfrm>
            <a:off x="4114800" y="3292911"/>
            <a:ext cx="2362200" cy="2833610"/>
          </a:xfrm>
          <a:prstGeom prst="rect">
            <a:avLst/>
          </a:prstGeom>
          <a:noFill/>
          <a:ln w="9525">
            <a:noFill/>
            <a:miter lim="800000"/>
            <a:headEnd/>
            <a:tailEnd/>
          </a:ln>
        </p:spPr>
      </p:pic>
    </p:spTree>
    <p:extLst>
      <p:ext uri="{BB962C8B-B14F-4D97-AF65-F5344CB8AC3E}">
        <p14:creationId xmlns:p14="http://schemas.microsoft.com/office/powerpoint/2010/main" val="410621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5200" cy="1066800"/>
          </a:xfrm>
        </p:spPr>
        <p:txBody>
          <a:bodyPr>
            <a:normAutofit/>
          </a:bodyPr>
          <a:lstStyle/>
          <a:p>
            <a:pPr algn="ctr"/>
            <a:r>
              <a:rPr lang="en-US" sz="3200" b="1" dirty="0" smtClean="0">
                <a:effectLst/>
                <a:latin typeface="+mn-lt"/>
              </a:rPr>
              <a:t>Highway – School Buses</a:t>
            </a:r>
            <a:endParaRPr lang="en-US" sz="3200" b="1" dirty="0">
              <a:effectLst/>
              <a:latin typeface="+mn-l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8</a:t>
            </a:fld>
            <a:endParaRPr lang="en-US" dirty="0"/>
          </a:p>
        </p:txBody>
      </p:sp>
      <p:pic>
        <p:nvPicPr>
          <p:cNvPr id="5" name="Content Placeholder 4" descr="Gray_Summit_presentations 1 (2).JPG"/>
          <p:cNvPicPr>
            <a:picLocks noGrp="1" noChangeAspect="1"/>
          </p:cNvPicPr>
          <p:nvPr>
            <p:ph idx="1"/>
          </p:nvPr>
        </p:nvPicPr>
        <p:blipFill>
          <a:blip r:embed="rId3" cstate="print"/>
          <a:srcRect t="3556" b="3014"/>
          <a:stretch>
            <a:fillRect/>
          </a:stretch>
        </p:blipFill>
        <p:spPr>
          <a:xfrm>
            <a:off x="0" y="2057400"/>
            <a:ext cx="6427631" cy="4038600"/>
          </a:xfrm>
          <a:prstGeom prst="rect">
            <a:avLst/>
          </a:prstGeom>
        </p:spPr>
      </p:pic>
      <p:sp>
        <p:nvSpPr>
          <p:cNvPr id="6" name="TextBox 5"/>
          <p:cNvSpPr txBox="1"/>
          <p:nvPr/>
        </p:nvSpPr>
        <p:spPr>
          <a:xfrm>
            <a:off x="6477000" y="2050971"/>
            <a:ext cx="251460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2 </a:t>
            </a:r>
            <a:r>
              <a:rPr lang="en-US" sz="1600" dirty="0">
                <a:solidFill>
                  <a:schemeClr val="bg2"/>
                </a:solidFill>
                <a:latin typeface="Arial Black" panose="020B0A04020102020204" pitchFamily="34" charset="0"/>
              </a:rPr>
              <a:t>fatalities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Truck, pick-up, &amp; school bus</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Pick-up driver sent and received 11 messages prior to accident — he rear-ended truck</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Pick-up driver not focused on driving</a:t>
            </a:r>
            <a:endParaRPr lang="en-US" dirty="0"/>
          </a:p>
        </p:txBody>
      </p:sp>
      <p:sp>
        <p:nvSpPr>
          <p:cNvPr id="7" name="TextBox 6"/>
          <p:cNvSpPr txBox="1"/>
          <p:nvPr/>
        </p:nvSpPr>
        <p:spPr>
          <a:xfrm>
            <a:off x="142874" y="970693"/>
            <a:ext cx="5800725" cy="738664"/>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Gray Summit, MO   05-AUG-2004</a:t>
            </a:r>
          </a:p>
          <a:p>
            <a:endParaRPr lang="en-US" dirty="0"/>
          </a:p>
        </p:txBody>
      </p:sp>
    </p:spTree>
    <p:extLst>
      <p:ext uri="{BB962C8B-B14F-4D97-AF65-F5344CB8AC3E}">
        <p14:creationId xmlns:p14="http://schemas.microsoft.com/office/powerpoint/2010/main" val="3520923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6C6B0C3-FC97-4666-B210-7D3D244D68FC}" type="slidenum">
              <a:rPr lang="en-US" smtClean="0"/>
              <a:pPr/>
              <a:t>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65190"/>
            <a:ext cx="6553200" cy="4330810"/>
          </a:xfrm>
          <a:prstGeom prst="rect">
            <a:avLst/>
          </a:prstGeom>
        </p:spPr>
      </p:pic>
      <p:sp>
        <p:nvSpPr>
          <p:cNvPr id="2" name="Rectangle 1"/>
          <p:cNvSpPr/>
          <p:nvPr/>
        </p:nvSpPr>
        <p:spPr>
          <a:xfrm>
            <a:off x="2286000" y="228600"/>
            <a:ext cx="5105400" cy="584775"/>
          </a:xfrm>
          <a:prstGeom prst="rect">
            <a:avLst/>
          </a:prstGeom>
        </p:spPr>
        <p:txBody>
          <a:bodyPr wrap="square">
            <a:spAutoFit/>
          </a:bodyPr>
          <a:lstStyle/>
          <a:p>
            <a:pPr algn="ctr"/>
            <a:r>
              <a:rPr lang="en-US" sz="3200" b="1" dirty="0" smtClean="0">
                <a:solidFill>
                  <a:srgbClr val="FFCC66"/>
                </a:solidFill>
              </a:rPr>
              <a:t>Aviation – Private Planes</a:t>
            </a:r>
            <a:endParaRPr lang="en-US" sz="3200" b="1" dirty="0">
              <a:solidFill>
                <a:srgbClr val="FFCC66"/>
              </a:solidFill>
            </a:endParaRPr>
          </a:p>
        </p:txBody>
      </p:sp>
      <p:sp>
        <p:nvSpPr>
          <p:cNvPr id="6" name="TextBox 5"/>
          <p:cNvSpPr txBox="1"/>
          <p:nvPr/>
        </p:nvSpPr>
        <p:spPr>
          <a:xfrm>
            <a:off x="142874" y="970693"/>
            <a:ext cx="5267325" cy="738664"/>
          </a:xfrm>
          <a:prstGeom prst="rect">
            <a:avLst/>
          </a:prstGeom>
          <a:noFill/>
        </p:spPr>
        <p:txBody>
          <a:bodyPr wrap="square" rtlCol="0">
            <a:spAutoFit/>
          </a:bodyPr>
          <a:lstStyle/>
          <a:p>
            <a:r>
              <a:rPr lang="en-US" sz="2400" dirty="0" smtClean="0">
                <a:solidFill>
                  <a:schemeClr val="bg2"/>
                </a:solidFill>
                <a:latin typeface="Arial Black" panose="020B0A04020102020204" pitchFamily="34" charset="0"/>
              </a:rPr>
              <a:t>Watkins, </a:t>
            </a:r>
            <a:r>
              <a:rPr lang="en-US" sz="2400" dirty="0">
                <a:solidFill>
                  <a:schemeClr val="bg2"/>
                </a:solidFill>
                <a:latin typeface="Arial Black" panose="020B0A04020102020204" pitchFamily="34" charset="0"/>
              </a:rPr>
              <a:t>C</a:t>
            </a:r>
            <a:r>
              <a:rPr lang="en-US" sz="2400" dirty="0" smtClean="0">
                <a:solidFill>
                  <a:schemeClr val="bg2"/>
                </a:solidFill>
                <a:latin typeface="Arial Black" panose="020B0A04020102020204" pitchFamily="34" charset="0"/>
              </a:rPr>
              <a:t>O   31-MAY-2014</a:t>
            </a:r>
          </a:p>
          <a:p>
            <a:endParaRPr lang="en-US" dirty="0"/>
          </a:p>
        </p:txBody>
      </p:sp>
      <p:sp>
        <p:nvSpPr>
          <p:cNvPr id="7" name="TextBox 6"/>
          <p:cNvSpPr txBox="1"/>
          <p:nvPr/>
        </p:nvSpPr>
        <p:spPr>
          <a:xfrm>
            <a:off x="6248400" y="1765190"/>
            <a:ext cx="274320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2 </a:t>
            </a:r>
            <a:r>
              <a:rPr lang="en-US" sz="1600" dirty="0">
                <a:solidFill>
                  <a:schemeClr val="bg2"/>
                </a:solidFill>
                <a:latin typeface="Arial Black" panose="020B0A04020102020204" pitchFamily="34" charset="0"/>
              </a:rPr>
              <a:t>fatalities</a:t>
            </a:r>
          </a:p>
          <a:p>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Pilot became disorientated at night, lost control, stalled, and crashed</a:t>
            </a:r>
          </a:p>
          <a:p>
            <a:pPr marL="285750" indent="-285750">
              <a:buFont typeface="Arial" panose="020B0604020202020204" pitchFamily="34" charset="0"/>
              <a:buChar char="•"/>
            </a:pPr>
            <a:endParaRPr lang="en-US" sz="1600" dirty="0" smtClean="0">
              <a:solidFill>
                <a:schemeClr val="bg2"/>
              </a:solidFill>
              <a:latin typeface="Arial Black" panose="020B0A04020102020204" pitchFamily="34" charset="0"/>
            </a:endParaRPr>
          </a:p>
          <a:p>
            <a:pPr marL="285750" indent="-285750">
              <a:buFont typeface="Arial" panose="020B0604020202020204" pitchFamily="34" charset="0"/>
              <a:buChar char="•"/>
            </a:pPr>
            <a:r>
              <a:rPr lang="en-US" sz="1600" dirty="0" smtClean="0">
                <a:solidFill>
                  <a:schemeClr val="bg2"/>
                </a:solidFill>
                <a:latin typeface="Arial Black" panose="020B0A04020102020204" pitchFamily="34" charset="0"/>
              </a:rPr>
              <a:t>Pilot and passenger likely taking “selfies” during low-altitude maneuvers </a:t>
            </a:r>
            <a:endParaRPr lang="en-US" dirty="0"/>
          </a:p>
        </p:txBody>
      </p:sp>
    </p:spTree>
    <p:extLst>
      <p:ext uri="{BB962C8B-B14F-4D97-AF65-F5344CB8AC3E}">
        <p14:creationId xmlns:p14="http://schemas.microsoft.com/office/powerpoint/2010/main" val="3250296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NTSB_Templat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TSB Master Last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4310F0CA54B94A8D25C9856736886F" ma:contentTypeVersion="0" ma:contentTypeDescription="Create a new document." ma:contentTypeScope="" ma:versionID="e7ab6ed8b4151d5e9322a57f18a7ac31">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94EF32E5-5FEF-4D85-A23D-FC86656A4EE9}">
  <ds:schemaRefs>
    <ds:schemaRef ds:uri="http://schemas.microsoft.com/sharepoint/v3/contenttype/forms"/>
  </ds:schemaRefs>
</ds:datastoreItem>
</file>

<file path=customXml/itemProps2.xml><?xml version="1.0" encoding="utf-8"?>
<ds:datastoreItem xmlns:ds="http://schemas.openxmlformats.org/officeDocument/2006/customXml" ds:itemID="{688D1983-88A3-4BE6-AFE1-F50547C7D7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428A988-156A-4B07-ADEA-154105A2F4FB}">
  <ds:schemaRef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NTSB_Template</Template>
  <TotalTime>10184</TotalTime>
  <Words>2801</Words>
  <Application>Microsoft Office PowerPoint</Application>
  <PresentationFormat>On-screen Show (4:3)</PresentationFormat>
  <Paragraphs>289</Paragraphs>
  <Slides>18</Slides>
  <Notes>18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18</vt:i4>
      </vt:variant>
    </vt:vector>
  </HeadingPairs>
  <TitlesOfParts>
    <vt:vector size="25" baseType="lpstr">
      <vt:lpstr>Arial</vt:lpstr>
      <vt:lpstr>Arial Black</vt:lpstr>
      <vt:lpstr>Calibri</vt:lpstr>
      <vt:lpstr>Times New Roman</vt:lpstr>
      <vt:lpstr>NTSB_Template</vt:lpstr>
      <vt:lpstr>NTSB Master Slide</vt:lpstr>
      <vt:lpstr>NTSB Master Last Slide</vt:lpstr>
      <vt:lpstr> A Multi-Modal Approach to Distractions</vt:lpstr>
      <vt:lpstr>PowerPoint Presentation</vt:lpstr>
      <vt:lpstr>Outline</vt:lpstr>
      <vt:lpstr>Operator Distraction</vt:lpstr>
      <vt:lpstr>Highway – Cars</vt:lpstr>
      <vt:lpstr>Highway - Trucks</vt:lpstr>
      <vt:lpstr>Highway – Motor Coaches</vt:lpstr>
      <vt:lpstr>Highway – School Buses</vt:lpstr>
      <vt:lpstr>PowerPoint Presentation</vt:lpstr>
      <vt:lpstr>Aviation – Commercial Planes</vt:lpstr>
      <vt:lpstr>PowerPoint Presentation</vt:lpstr>
      <vt:lpstr>Marine – Commercial-Commercial Vessels </vt:lpstr>
      <vt:lpstr>Marine – Commercial-Recreational Vessels </vt:lpstr>
      <vt:lpstr>PowerPoint Presentation</vt:lpstr>
      <vt:lpstr>Railroad – Passenger Trains</vt:lpstr>
      <vt:lpstr>Towards a Solution</vt:lpstr>
      <vt:lpstr>For Information</vt:lpstr>
      <vt:lpstr>PowerPoint Presentation</vt:lpstr>
    </vt:vector>
  </TitlesOfParts>
  <Company>NTSB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Christine Fortin</dc:creator>
  <cp:lastModifiedBy>Narvell Rick</cp:lastModifiedBy>
  <cp:revision>228</cp:revision>
  <cp:lastPrinted>2014-08-12T19:58:38Z</cp:lastPrinted>
  <dcterms:created xsi:type="dcterms:W3CDTF">2012-06-04T20:22:05Z</dcterms:created>
  <dcterms:modified xsi:type="dcterms:W3CDTF">2016-09-19T17:38:39Z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0x010100E84310F0CA54B94A8D25C9856736886F</vt:lpwstr>
  </property>
</Properties>
</file>