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vml" ContentType="application/vnd.openxmlformats-officedocument.vmlDrawing"/>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279" r:id="rId3"/>
    <p:sldId id="310" r:id="rId4"/>
    <p:sldId id="259" r:id="rId5"/>
    <p:sldId id="299" r:id="rId6"/>
    <p:sldId id="295" r:id="rId7"/>
    <p:sldId id="300" r:id="rId8"/>
    <p:sldId id="301" r:id="rId9"/>
    <p:sldId id="296" r:id="rId10"/>
    <p:sldId id="311" r:id="rId11"/>
    <p:sldId id="297" r:id="rId12"/>
    <p:sldId id="302" r:id="rId13"/>
    <p:sldId id="270" r:id="rId14"/>
    <p:sldId id="263" r:id="rId15"/>
    <p:sldId id="303" r:id="rId16"/>
    <p:sldId id="267" r:id="rId17"/>
    <p:sldId id="312" r:id="rId18"/>
    <p:sldId id="268" r:id="rId19"/>
    <p:sldId id="269" r:id="rId20"/>
    <p:sldId id="304" r:id="rId21"/>
    <p:sldId id="258" r:id="rId22"/>
    <p:sldId id="275" r:id="rId23"/>
    <p:sldId id="274" r:id="rId24"/>
    <p:sldId id="272" r:id="rId25"/>
    <p:sldId id="273" r:id="rId26"/>
    <p:sldId id="278"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00CC"/>
    <a:srgbClr val="3399FF"/>
    <a:srgbClr val="008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9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notesViewPr>
    <p:cSldViewPr>
      <p:cViewPr varScale="1">
        <p:scale>
          <a:sx n="55" d="100"/>
          <a:sy n="55" d="100"/>
        </p:scale>
        <p:origin x="-183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TP8437\Desktop\VA%20Distracted%20Drive%20Simposium\Distraction%20Activity%20Based%20from%20DC%20Even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TP8437\Desktop\VA%20Distracted%20Drive%20Simposium\Distraction%20Activity%20Based%20from%20DC%20Even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TP8437\Desktop\VA%20Distracted%20Drive%20Simposium\Distraction%20Activity%20Based%20from%20DC%20Event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erdue.com\root\shares\corp\zcr-root\zcr_safety\000%20CURRENT\SCORECARD\FY17%20Scorecard\05%20August\05%20August%20FY17%20Fleet%20Safety%20Scorecar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TP8437\Desktop\VA%20Distracted%20Drive%20Simposium\Distraction%20Activity%20Based%20from%20DC%20Even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Perdue.com\root\shares\corp\zcr-root\zcr_safety\000%20CURRENT\SCORECARD\FY17%20Scorecard\05%20August\05%20August%20FY17%20Fleet%20Safety%20Scorecar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TP8437\Desktop\VA%20Distracted%20Drive%20Simposium\Distraction%20Activity%20Based%20from%20DC%20Even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Perdue.com\root\shares\corp\zcr-root\zcr_safety\000%20CURRENT\SCORECARD\FY17%20Scorecard\03%20June\03%20June%20FY17%20Fleet%20Safety%20Scorecard.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erdue.com\root\users\corp\Zcr-Users\UTP8437\Tommy%20Documents\DATA\CS&amp;S\Turnover%20Book\Desktop%20Current\Accident%20Research%20Tables\Merge%20and%20rear%20End%2010,%2011,%2012,%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strRef>
          <c:f>Sheet2!$B$5</c:f>
          <c:strCache>
            <c:ptCount val="1"/>
            <c:pt idx="0">
              <c:v>Total Distractive Activity 2014 - 2016</c:v>
            </c:pt>
          </c:strCache>
        </c:strRef>
      </c:tx>
      <c:layout/>
    </c:title>
    <c:view3D>
      <c:rotX val="30"/>
      <c:rAngAx val="1"/>
    </c:view3D>
    <c:plotArea>
      <c:layout>
        <c:manualLayout>
          <c:layoutTarget val="inner"/>
          <c:xMode val="edge"/>
          <c:yMode val="edge"/>
          <c:x val="8.1193569553805772E-2"/>
          <c:y val="0.18768081073199189"/>
          <c:w val="0.70893372703412072"/>
          <c:h val="0.7078561533974923"/>
        </c:manualLayout>
      </c:layout>
      <c:pie3DChart>
        <c:varyColors val="1"/>
        <c:ser>
          <c:idx val="0"/>
          <c:order val="0"/>
          <c:explosion val="25"/>
          <c:dLbls>
            <c:txPr>
              <a:bodyPr/>
              <a:lstStyle/>
              <a:p>
                <a:pPr>
                  <a:defRPr sz="1600" b="1"/>
                </a:pPr>
                <a:endParaRPr lang="en-US"/>
              </a:p>
            </c:txPr>
            <c:showVal val="1"/>
            <c:showPercent val="1"/>
            <c:showLeaderLines val="1"/>
          </c:dLbls>
          <c:cat>
            <c:strRef>
              <c:f>Sheet2!$B$7:$B$8</c:f>
              <c:strCache>
                <c:ptCount val="2"/>
                <c:pt idx="0">
                  <c:v>Uneventful</c:v>
                </c:pt>
                <c:pt idx="1">
                  <c:v>Coachable</c:v>
                </c:pt>
              </c:strCache>
            </c:strRef>
          </c:cat>
          <c:val>
            <c:numRef>
              <c:f>Sheet2!$C$7:$C$8</c:f>
              <c:numCache>
                <c:formatCode>General</c:formatCode>
                <c:ptCount val="2"/>
                <c:pt idx="0">
                  <c:v>542</c:v>
                </c:pt>
                <c:pt idx="1">
                  <c:v>458</c:v>
                </c:pt>
              </c:numCache>
            </c:numRef>
          </c:val>
        </c:ser>
        <c:dLbls>
          <c:showPercent val="1"/>
        </c:dLbls>
      </c:pie3DChart>
    </c:plotArea>
    <c:legend>
      <c:legendPos val="r"/>
      <c:layout>
        <c:manualLayout>
          <c:xMode val="edge"/>
          <c:yMode val="edge"/>
          <c:x val="0.70743197725284335"/>
          <c:y val="0.73335447652376828"/>
          <c:w val="0.27273896444762585"/>
          <c:h val="0.21221274424030337"/>
        </c:manualLayout>
      </c:layout>
      <c:txPr>
        <a:bodyPr/>
        <a:lstStyle/>
        <a:p>
          <a:pPr>
            <a:defRPr sz="1400" b="1"/>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Sheet2!$B$20</c:f>
              <c:strCache>
                <c:ptCount val="1"/>
                <c:pt idx="0">
                  <c:v>Cell Phone</c:v>
                </c:pt>
              </c:strCache>
            </c:strRef>
          </c:tx>
          <c:cat>
            <c:numRef>
              <c:f>Sheet2!$C$19:$E$19</c:f>
              <c:numCache>
                <c:formatCode>General</c:formatCode>
                <c:ptCount val="3"/>
                <c:pt idx="0">
                  <c:v>2014</c:v>
                </c:pt>
                <c:pt idx="1">
                  <c:v>2015</c:v>
                </c:pt>
                <c:pt idx="2">
                  <c:v>2016</c:v>
                </c:pt>
              </c:numCache>
            </c:numRef>
          </c:cat>
          <c:val>
            <c:numRef>
              <c:f>Sheet2!$C$20:$E$20</c:f>
              <c:numCache>
                <c:formatCode>General</c:formatCode>
                <c:ptCount val="3"/>
                <c:pt idx="0">
                  <c:v>20</c:v>
                </c:pt>
                <c:pt idx="1">
                  <c:v>44</c:v>
                </c:pt>
                <c:pt idx="2">
                  <c:v>48</c:v>
                </c:pt>
              </c:numCache>
            </c:numRef>
          </c:val>
        </c:ser>
        <c:ser>
          <c:idx val="1"/>
          <c:order val="1"/>
          <c:tx>
            <c:strRef>
              <c:f>Sheet2!$B$21</c:f>
              <c:strCache>
                <c:ptCount val="1"/>
                <c:pt idx="0">
                  <c:v>Food Drink</c:v>
                </c:pt>
              </c:strCache>
            </c:strRef>
          </c:tx>
          <c:cat>
            <c:numRef>
              <c:f>Sheet2!$C$19:$E$19</c:f>
              <c:numCache>
                <c:formatCode>General</c:formatCode>
                <c:ptCount val="3"/>
                <c:pt idx="0">
                  <c:v>2014</c:v>
                </c:pt>
                <c:pt idx="1">
                  <c:v>2015</c:v>
                </c:pt>
                <c:pt idx="2">
                  <c:v>2016</c:v>
                </c:pt>
              </c:numCache>
            </c:numRef>
          </c:cat>
          <c:val>
            <c:numRef>
              <c:f>Sheet2!$C$21:$E$21</c:f>
              <c:numCache>
                <c:formatCode>General</c:formatCode>
                <c:ptCount val="3"/>
                <c:pt idx="0">
                  <c:v>15</c:v>
                </c:pt>
                <c:pt idx="1">
                  <c:v>38</c:v>
                </c:pt>
                <c:pt idx="2">
                  <c:v>42</c:v>
                </c:pt>
              </c:numCache>
            </c:numRef>
          </c:val>
        </c:ser>
        <c:ser>
          <c:idx val="2"/>
          <c:order val="2"/>
          <c:tx>
            <c:strRef>
              <c:f>Sheet2!$B$22</c:f>
              <c:strCache>
                <c:ptCount val="1"/>
                <c:pt idx="0">
                  <c:v>Other</c:v>
                </c:pt>
              </c:strCache>
            </c:strRef>
          </c:tx>
          <c:cat>
            <c:numRef>
              <c:f>Sheet2!$C$19:$E$19</c:f>
              <c:numCache>
                <c:formatCode>General</c:formatCode>
                <c:ptCount val="3"/>
                <c:pt idx="0">
                  <c:v>2014</c:v>
                </c:pt>
                <c:pt idx="1">
                  <c:v>2015</c:v>
                </c:pt>
                <c:pt idx="2">
                  <c:v>2016</c:v>
                </c:pt>
              </c:numCache>
            </c:numRef>
          </c:cat>
          <c:val>
            <c:numRef>
              <c:f>Sheet2!$C$22:$E$22</c:f>
              <c:numCache>
                <c:formatCode>General</c:formatCode>
                <c:ptCount val="3"/>
                <c:pt idx="0">
                  <c:v>68</c:v>
                </c:pt>
                <c:pt idx="1">
                  <c:v>105</c:v>
                </c:pt>
                <c:pt idx="2">
                  <c:v>78</c:v>
                </c:pt>
              </c:numCache>
            </c:numRef>
          </c:val>
        </c:ser>
        <c:axId val="165703040"/>
        <c:axId val="165713024"/>
      </c:barChart>
      <c:catAx>
        <c:axId val="165703040"/>
        <c:scaling>
          <c:orientation val="minMax"/>
        </c:scaling>
        <c:axPos val="b"/>
        <c:numFmt formatCode="General" sourceLinked="1"/>
        <c:majorTickMark val="none"/>
        <c:tickLblPos val="nextTo"/>
        <c:crossAx val="165713024"/>
        <c:crosses val="autoZero"/>
        <c:auto val="1"/>
        <c:lblAlgn val="ctr"/>
        <c:lblOffset val="100"/>
      </c:catAx>
      <c:valAx>
        <c:axId val="165713024"/>
        <c:scaling>
          <c:orientation val="minMax"/>
        </c:scaling>
        <c:axPos val="l"/>
        <c:majorGridlines/>
        <c:title>
          <c:tx>
            <c:strRef>
              <c:f>Sheet2!$B$17</c:f>
              <c:strCache>
                <c:ptCount val="1"/>
                <c:pt idx="0">
                  <c:v>Distraction by Type and Year</c:v>
                </c:pt>
              </c:strCache>
            </c:strRef>
          </c:tx>
          <c:layout>
            <c:manualLayout>
              <c:xMode val="edge"/>
              <c:yMode val="edge"/>
              <c:x val="6.5490770708876114E-2"/>
              <c:y val="4.3287803310300486E-2"/>
            </c:manualLayout>
          </c:layout>
          <c:txPr>
            <a:bodyPr/>
            <a:lstStyle/>
            <a:p>
              <a:pPr>
                <a:defRPr sz="1100"/>
              </a:pPr>
              <a:endParaRPr lang="en-US"/>
            </a:p>
          </c:txPr>
        </c:title>
        <c:numFmt formatCode="General" sourceLinked="1"/>
        <c:majorTickMark val="none"/>
        <c:tickLblPos val="nextTo"/>
        <c:crossAx val="165703040"/>
        <c:crosses val="autoZero"/>
        <c:crossBetween val="between"/>
      </c:valAx>
      <c:dTable>
        <c:showHorzBorder val="1"/>
        <c:showVertBorder val="1"/>
        <c:showOutline val="1"/>
        <c:showKeys val="1"/>
      </c:dTable>
    </c:plotArea>
    <c:plotVisOnly val="1"/>
  </c:chart>
  <c:txPr>
    <a:bodyPr/>
    <a:lstStyle/>
    <a:p>
      <a:pPr>
        <a:defRPr sz="1400" b="1"/>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strRef>
          <c:f>Sheet2!$B$25</c:f>
          <c:strCache>
            <c:ptCount val="1"/>
            <c:pt idx="0">
              <c:v>Near Collision From a Distracting Event by Year</c:v>
            </c:pt>
          </c:strCache>
        </c:strRef>
      </c:tx>
      <c:layout/>
    </c:title>
    <c:plotArea>
      <c:layout/>
      <c:barChart>
        <c:barDir val="col"/>
        <c:grouping val="clustered"/>
        <c:ser>
          <c:idx val="0"/>
          <c:order val="0"/>
          <c:tx>
            <c:strRef>
              <c:f>Sheet2!$B$28</c:f>
              <c:strCache>
                <c:ptCount val="1"/>
                <c:pt idx="0">
                  <c:v>Near Collision</c:v>
                </c:pt>
              </c:strCache>
            </c:strRef>
          </c:tx>
          <c:cat>
            <c:numRef>
              <c:f>Sheet2!$C$27:$E$27</c:f>
              <c:numCache>
                <c:formatCode>General</c:formatCode>
                <c:ptCount val="3"/>
                <c:pt idx="0">
                  <c:v>2014</c:v>
                </c:pt>
                <c:pt idx="1">
                  <c:v>2015</c:v>
                </c:pt>
                <c:pt idx="2">
                  <c:v>2016</c:v>
                </c:pt>
              </c:numCache>
            </c:numRef>
          </c:cat>
          <c:val>
            <c:numRef>
              <c:f>Sheet2!$C$28:$E$28</c:f>
              <c:numCache>
                <c:formatCode>General</c:formatCode>
                <c:ptCount val="3"/>
                <c:pt idx="0">
                  <c:v>10</c:v>
                </c:pt>
                <c:pt idx="1">
                  <c:v>20</c:v>
                </c:pt>
                <c:pt idx="2">
                  <c:v>7</c:v>
                </c:pt>
              </c:numCache>
            </c:numRef>
          </c:val>
        </c:ser>
        <c:axId val="165726080"/>
        <c:axId val="165727616"/>
      </c:barChart>
      <c:catAx>
        <c:axId val="165726080"/>
        <c:scaling>
          <c:orientation val="minMax"/>
        </c:scaling>
        <c:axPos val="b"/>
        <c:numFmt formatCode="General" sourceLinked="1"/>
        <c:majorTickMark val="none"/>
        <c:tickLblPos val="nextTo"/>
        <c:crossAx val="165727616"/>
        <c:crosses val="autoZero"/>
        <c:auto val="1"/>
        <c:lblAlgn val="ctr"/>
        <c:lblOffset val="100"/>
      </c:catAx>
      <c:valAx>
        <c:axId val="165727616"/>
        <c:scaling>
          <c:orientation val="minMax"/>
        </c:scaling>
        <c:axPos val="l"/>
        <c:majorGridlines/>
        <c:title>
          <c:tx>
            <c:strRef>
              <c:f>Sheet2!$B$28</c:f>
              <c:strCache>
                <c:ptCount val="1"/>
                <c:pt idx="0">
                  <c:v>Near Collision</c:v>
                </c:pt>
              </c:strCache>
            </c:strRef>
          </c:tx>
          <c:layout/>
        </c:title>
        <c:numFmt formatCode="General" sourceLinked="1"/>
        <c:majorTickMark val="none"/>
        <c:tickLblPos val="nextTo"/>
        <c:crossAx val="165726080"/>
        <c:crosses val="autoZero"/>
        <c:crossBetween val="between"/>
      </c:valAx>
      <c:dTable>
        <c:showHorzBorder val="1"/>
        <c:showVertBorder val="1"/>
        <c:showOutline val="1"/>
        <c:showKeys val="1"/>
      </c:dTable>
    </c:plotArea>
    <c:plotVisOnly val="1"/>
  </c:chart>
  <c:txPr>
    <a:bodyPr/>
    <a:lstStyle/>
    <a:p>
      <a:pPr>
        <a:defRPr sz="1600" b="1"/>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31657895327186747"/>
          <c:y val="1.8823529411765929E-2"/>
          <c:w val="0.68342104672813442"/>
          <c:h val="0.80611917986519999"/>
        </c:manualLayout>
      </c:layout>
      <c:barChart>
        <c:barDir val="col"/>
        <c:grouping val="clustered"/>
        <c:ser>
          <c:idx val="2"/>
          <c:order val="0"/>
          <c:tx>
            <c:strRef>
              <c:f>REPORTS!$N$11</c:f>
              <c:strCache>
                <c:ptCount val="1"/>
                <c:pt idx="0">
                  <c:v>Total Cases</c:v>
                </c:pt>
              </c:strCache>
            </c:strRef>
          </c:tx>
          <c:spPr>
            <a:solidFill>
              <a:srgbClr val="33CC33"/>
            </a:solidFill>
          </c:spPr>
          <c:dLbls>
            <c:txPr>
              <a:bodyPr rot="-3000000" vert="horz"/>
              <a:lstStyle/>
              <a:p>
                <a:pPr>
                  <a:defRPr sz="1000" b="0"/>
                </a:pPr>
                <a:endParaRPr lang="en-US"/>
              </a:p>
            </c:txPr>
            <c:dLblPos val="outEnd"/>
            <c:showVal val="1"/>
          </c:dLbls>
          <c:cat>
            <c:strRef>
              <c:f>REPORTS!$O$10:$W$10</c:f>
              <c:strCache>
                <c:ptCount val="9"/>
                <c:pt idx="0">
                  <c:v>FY09</c:v>
                </c:pt>
                <c:pt idx="1">
                  <c:v>FY10  </c:v>
                </c:pt>
                <c:pt idx="2">
                  <c:v>FY11</c:v>
                </c:pt>
                <c:pt idx="3">
                  <c:v>FY12</c:v>
                </c:pt>
                <c:pt idx="4">
                  <c:v>FY13</c:v>
                </c:pt>
                <c:pt idx="5">
                  <c:v>FY14</c:v>
                </c:pt>
                <c:pt idx="6">
                  <c:v>FY15 </c:v>
                </c:pt>
                <c:pt idx="7">
                  <c:v>FY16</c:v>
                </c:pt>
                <c:pt idx="8">
                  <c:v>FY17</c:v>
                </c:pt>
              </c:strCache>
            </c:strRef>
          </c:cat>
          <c:val>
            <c:numRef>
              <c:f>REPORTS!$O$11:$W$11</c:f>
              <c:numCache>
                <c:formatCode>General</c:formatCode>
                <c:ptCount val="9"/>
                <c:pt idx="0">
                  <c:v>339</c:v>
                </c:pt>
                <c:pt idx="1">
                  <c:v>304</c:v>
                </c:pt>
                <c:pt idx="2">
                  <c:v>352</c:v>
                </c:pt>
                <c:pt idx="3">
                  <c:v>336</c:v>
                </c:pt>
                <c:pt idx="4">
                  <c:v>283</c:v>
                </c:pt>
                <c:pt idx="5">
                  <c:v>285</c:v>
                </c:pt>
                <c:pt idx="6">
                  <c:v>317</c:v>
                </c:pt>
                <c:pt idx="7">
                  <c:v>277</c:v>
                </c:pt>
                <c:pt idx="8">
                  <c:v>124</c:v>
                </c:pt>
              </c:numCache>
            </c:numRef>
          </c:val>
        </c:ser>
        <c:ser>
          <c:idx val="1"/>
          <c:order val="1"/>
          <c:tx>
            <c:strRef>
              <c:f>REPORTS!$N$12</c:f>
              <c:strCache>
                <c:ptCount val="1"/>
                <c:pt idx="0">
                  <c:v>Commercial</c:v>
                </c:pt>
              </c:strCache>
            </c:strRef>
          </c:tx>
          <c:spPr>
            <a:solidFill>
              <a:srgbClr val="C00000"/>
            </a:solidFill>
          </c:spPr>
          <c:dLbls>
            <c:txPr>
              <a:bodyPr rot="-3000000"/>
              <a:lstStyle/>
              <a:p>
                <a:pPr>
                  <a:defRPr sz="1400">
                    <a:solidFill>
                      <a:srgbClr val="C00000"/>
                    </a:solidFill>
                  </a:defRPr>
                </a:pPr>
                <a:endParaRPr lang="en-US"/>
              </a:p>
            </c:txPr>
            <c:dLblPos val="outEnd"/>
            <c:showVal val="1"/>
          </c:dLbls>
          <c:cat>
            <c:strRef>
              <c:f>REPORTS!$O$10:$W$10</c:f>
              <c:strCache>
                <c:ptCount val="9"/>
                <c:pt idx="0">
                  <c:v>FY09</c:v>
                </c:pt>
                <c:pt idx="1">
                  <c:v>FY10  </c:v>
                </c:pt>
                <c:pt idx="2">
                  <c:v>FY11</c:v>
                </c:pt>
                <c:pt idx="3">
                  <c:v>FY12</c:v>
                </c:pt>
                <c:pt idx="4">
                  <c:v>FY13</c:v>
                </c:pt>
                <c:pt idx="5">
                  <c:v>FY14</c:v>
                </c:pt>
                <c:pt idx="6">
                  <c:v>FY15 </c:v>
                </c:pt>
                <c:pt idx="7">
                  <c:v>FY16</c:v>
                </c:pt>
                <c:pt idx="8">
                  <c:v>FY17</c:v>
                </c:pt>
              </c:strCache>
            </c:strRef>
          </c:cat>
          <c:val>
            <c:numRef>
              <c:f>REPORTS!$O$12:$W$12</c:f>
              <c:numCache>
                <c:formatCode>General</c:formatCode>
                <c:ptCount val="9"/>
                <c:pt idx="0">
                  <c:v>258</c:v>
                </c:pt>
                <c:pt idx="1">
                  <c:v>243</c:v>
                </c:pt>
                <c:pt idx="2">
                  <c:v>293</c:v>
                </c:pt>
                <c:pt idx="3">
                  <c:v>288</c:v>
                </c:pt>
                <c:pt idx="4">
                  <c:v>221</c:v>
                </c:pt>
                <c:pt idx="5">
                  <c:v>233</c:v>
                </c:pt>
                <c:pt idx="6">
                  <c:v>200</c:v>
                </c:pt>
                <c:pt idx="7">
                  <c:v>218</c:v>
                </c:pt>
                <c:pt idx="8">
                  <c:v>98</c:v>
                </c:pt>
              </c:numCache>
            </c:numRef>
          </c:val>
        </c:ser>
        <c:ser>
          <c:idx val="0"/>
          <c:order val="2"/>
          <c:tx>
            <c:strRef>
              <c:f>REPORTS!$N$13</c:f>
              <c:strCache>
                <c:ptCount val="1"/>
                <c:pt idx="0">
                  <c:v>Commercial HWY</c:v>
                </c:pt>
              </c:strCache>
            </c:strRef>
          </c:tx>
          <c:spPr>
            <a:solidFill>
              <a:srgbClr val="0000CC"/>
            </a:solidFill>
          </c:spPr>
          <c:dLbls>
            <c:txPr>
              <a:bodyPr rot="-3000000"/>
              <a:lstStyle/>
              <a:p>
                <a:pPr>
                  <a:defRPr sz="2400">
                    <a:solidFill>
                      <a:srgbClr val="0000CC"/>
                    </a:solidFill>
                    <a:latin typeface="Arial Black" pitchFamily="34" charset="0"/>
                  </a:defRPr>
                </a:pPr>
                <a:endParaRPr lang="en-US"/>
              </a:p>
            </c:txPr>
            <c:dLblPos val="outEnd"/>
            <c:showVal val="1"/>
          </c:dLbls>
          <c:cat>
            <c:strRef>
              <c:f>REPORTS!$O$10:$W$10</c:f>
              <c:strCache>
                <c:ptCount val="9"/>
                <c:pt idx="0">
                  <c:v>FY09</c:v>
                </c:pt>
                <c:pt idx="1">
                  <c:v>FY10  </c:v>
                </c:pt>
                <c:pt idx="2">
                  <c:v>FY11</c:v>
                </c:pt>
                <c:pt idx="3">
                  <c:v>FY12</c:v>
                </c:pt>
                <c:pt idx="4">
                  <c:v>FY13</c:v>
                </c:pt>
                <c:pt idx="5">
                  <c:v>FY14</c:v>
                </c:pt>
                <c:pt idx="6">
                  <c:v>FY15 </c:v>
                </c:pt>
                <c:pt idx="7">
                  <c:v>FY16</c:v>
                </c:pt>
                <c:pt idx="8">
                  <c:v>FY17</c:v>
                </c:pt>
              </c:strCache>
            </c:strRef>
          </c:cat>
          <c:val>
            <c:numRef>
              <c:f>REPORTS!$O$13:$W$13</c:f>
              <c:numCache>
                <c:formatCode>General</c:formatCode>
                <c:ptCount val="9"/>
                <c:pt idx="0">
                  <c:v>170</c:v>
                </c:pt>
                <c:pt idx="1">
                  <c:v>85</c:v>
                </c:pt>
                <c:pt idx="2">
                  <c:v>90</c:v>
                </c:pt>
                <c:pt idx="3">
                  <c:v>76</c:v>
                </c:pt>
                <c:pt idx="4">
                  <c:v>74</c:v>
                </c:pt>
                <c:pt idx="5">
                  <c:v>83</c:v>
                </c:pt>
                <c:pt idx="6">
                  <c:v>58</c:v>
                </c:pt>
                <c:pt idx="7">
                  <c:v>73</c:v>
                </c:pt>
                <c:pt idx="8">
                  <c:v>33</c:v>
                </c:pt>
              </c:numCache>
            </c:numRef>
          </c:val>
        </c:ser>
        <c:ser>
          <c:idx val="3"/>
          <c:order val="3"/>
          <c:tx>
            <c:strRef>
              <c:f>REPORTS!$N$14</c:f>
              <c:strCache>
                <c:ptCount val="1"/>
                <c:pt idx="0">
                  <c:v>Non-Commercial</c:v>
                </c:pt>
              </c:strCache>
            </c:strRef>
          </c:tx>
          <c:dLbls>
            <c:txPr>
              <a:bodyPr rot="-3000000"/>
              <a:lstStyle/>
              <a:p>
                <a:pPr>
                  <a:defRPr sz="1000" b="0"/>
                </a:pPr>
                <a:endParaRPr lang="en-US"/>
              </a:p>
            </c:txPr>
            <c:dLblPos val="outEnd"/>
            <c:showVal val="1"/>
          </c:dLbls>
          <c:cat>
            <c:strRef>
              <c:f>REPORTS!$O$10:$W$10</c:f>
              <c:strCache>
                <c:ptCount val="9"/>
                <c:pt idx="0">
                  <c:v>FY09</c:v>
                </c:pt>
                <c:pt idx="1">
                  <c:v>FY10  </c:v>
                </c:pt>
                <c:pt idx="2">
                  <c:v>FY11</c:v>
                </c:pt>
                <c:pt idx="3">
                  <c:v>FY12</c:v>
                </c:pt>
                <c:pt idx="4">
                  <c:v>FY13</c:v>
                </c:pt>
                <c:pt idx="5">
                  <c:v>FY14</c:v>
                </c:pt>
                <c:pt idx="6">
                  <c:v>FY15 </c:v>
                </c:pt>
                <c:pt idx="7">
                  <c:v>FY16</c:v>
                </c:pt>
                <c:pt idx="8">
                  <c:v>FY17</c:v>
                </c:pt>
              </c:strCache>
            </c:strRef>
          </c:cat>
          <c:val>
            <c:numRef>
              <c:f>REPORTS!$O$14:$W$14</c:f>
              <c:numCache>
                <c:formatCode>General</c:formatCode>
                <c:ptCount val="9"/>
                <c:pt idx="0">
                  <c:v>81</c:v>
                </c:pt>
                <c:pt idx="1">
                  <c:v>61</c:v>
                </c:pt>
                <c:pt idx="2">
                  <c:v>59</c:v>
                </c:pt>
                <c:pt idx="3">
                  <c:v>48</c:v>
                </c:pt>
                <c:pt idx="4">
                  <c:v>62</c:v>
                </c:pt>
                <c:pt idx="5">
                  <c:v>52</c:v>
                </c:pt>
                <c:pt idx="6">
                  <c:v>66</c:v>
                </c:pt>
                <c:pt idx="7">
                  <c:v>59</c:v>
                </c:pt>
                <c:pt idx="8">
                  <c:v>26</c:v>
                </c:pt>
              </c:numCache>
            </c:numRef>
          </c:val>
        </c:ser>
        <c:ser>
          <c:idx val="4"/>
          <c:order val="4"/>
          <c:tx>
            <c:strRef>
              <c:f>REPORTS!$N$15</c:f>
              <c:strCache>
                <c:ptCount val="1"/>
                <c:pt idx="0">
                  <c:v>Non-Commercial HWY</c:v>
                </c:pt>
              </c:strCache>
            </c:strRef>
          </c:tx>
          <c:dLbls>
            <c:txPr>
              <a:bodyPr rot="-3000000"/>
              <a:lstStyle/>
              <a:p>
                <a:pPr>
                  <a:defRPr sz="1000" b="0"/>
                </a:pPr>
                <a:endParaRPr lang="en-US"/>
              </a:p>
            </c:txPr>
            <c:dLblPos val="outEnd"/>
            <c:showVal val="1"/>
          </c:dLbls>
          <c:cat>
            <c:strRef>
              <c:f>REPORTS!$O$10:$W$10</c:f>
              <c:strCache>
                <c:ptCount val="9"/>
                <c:pt idx="0">
                  <c:v>FY09</c:v>
                </c:pt>
                <c:pt idx="1">
                  <c:v>FY10  </c:v>
                </c:pt>
                <c:pt idx="2">
                  <c:v>FY11</c:v>
                </c:pt>
                <c:pt idx="3">
                  <c:v>FY12</c:v>
                </c:pt>
                <c:pt idx="4">
                  <c:v>FY13</c:v>
                </c:pt>
                <c:pt idx="5">
                  <c:v>FY14</c:v>
                </c:pt>
                <c:pt idx="6">
                  <c:v>FY15 </c:v>
                </c:pt>
                <c:pt idx="7">
                  <c:v>FY16</c:v>
                </c:pt>
                <c:pt idx="8">
                  <c:v>FY17</c:v>
                </c:pt>
              </c:strCache>
            </c:strRef>
          </c:cat>
          <c:val>
            <c:numRef>
              <c:f>REPORTS!$O$15:$W$15</c:f>
              <c:numCache>
                <c:formatCode>General</c:formatCode>
                <c:ptCount val="9"/>
                <c:pt idx="0">
                  <c:v>49</c:v>
                </c:pt>
                <c:pt idx="1">
                  <c:v>20</c:v>
                </c:pt>
                <c:pt idx="2">
                  <c:v>25</c:v>
                </c:pt>
                <c:pt idx="3">
                  <c:v>16</c:v>
                </c:pt>
                <c:pt idx="4">
                  <c:v>17</c:v>
                </c:pt>
                <c:pt idx="5">
                  <c:v>21</c:v>
                </c:pt>
                <c:pt idx="6">
                  <c:v>15</c:v>
                </c:pt>
                <c:pt idx="7">
                  <c:v>14</c:v>
                </c:pt>
                <c:pt idx="8">
                  <c:v>8</c:v>
                </c:pt>
              </c:numCache>
            </c:numRef>
          </c:val>
        </c:ser>
        <c:axId val="160487296"/>
        <c:axId val="160488832"/>
      </c:barChart>
      <c:catAx>
        <c:axId val="160487296"/>
        <c:scaling>
          <c:orientation val="minMax"/>
        </c:scaling>
        <c:axPos val="b"/>
        <c:numFmt formatCode="General" sourceLinked="1"/>
        <c:majorTickMark val="none"/>
        <c:tickLblPos val="nextTo"/>
        <c:crossAx val="160488832"/>
        <c:crosses val="autoZero"/>
        <c:auto val="1"/>
        <c:lblAlgn val="ctr"/>
        <c:lblOffset val="100"/>
      </c:catAx>
      <c:valAx>
        <c:axId val="160488832"/>
        <c:scaling>
          <c:orientation val="minMax"/>
        </c:scaling>
        <c:axPos val="l"/>
        <c:majorGridlines/>
        <c:title>
          <c:tx>
            <c:rich>
              <a:bodyPr rot="0" vert="horz"/>
              <a:lstStyle/>
              <a:p>
                <a:pPr>
                  <a:defRPr>
                    <a:solidFill>
                      <a:schemeClr val="dk1"/>
                    </a:solidFill>
                    <a:latin typeface="+mn-lt"/>
                    <a:ea typeface="+mn-ea"/>
                    <a:cs typeface="+mn-cs"/>
                  </a:defRPr>
                </a:pPr>
                <a:r>
                  <a:rPr lang="en-US" sz="1800" dirty="0">
                    <a:solidFill>
                      <a:schemeClr val="dk1"/>
                    </a:solidFill>
                    <a:effectLst>
                      <a:outerShdw blurRad="38100" dist="38100" dir="2700000" algn="tl">
                        <a:srgbClr val="000000">
                          <a:alpha val="43137"/>
                        </a:srgbClr>
                      </a:outerShdw>
                    </a:effectLst>
                    <a:latin typeface="+mn-lt"/>
                    <a:ea typeface="+mn-ea"/>
                    <a:cs typeface="+mn-cs"/>
                  </a:rPr>
                  <a:t>Total  Highway</a:t>
                </a:r>
              </a:p>
              <a:p>
                <a:pPr>
                  <a:defRPr>
                    <a:solidFill>
                      <a:schemeClr val="dk1"/>
                    </a:solidFill>
                    <a:latin typeface="+mn-lt"/>
                    <a:ea typeface="+mn-ea"/>
                    <a:cs typeface="+mn-cs"/>
                  </a:defRPr>
                </a:pPr>
                <a:r>
                  <a:rPr lang="en-US" sz="1800" dirty="0">
                    <a:solidFill>
                      <a:schemeClr val="dk1"/>
                    </a:solidFill>
                    <a:effectLst>
                      <a:outerShdw blurRad="38100" dist="38100" dir="2700000" algn="tl">
                        <a:srgbClr val="000000">
                          <a:alpha val="43137"/>
                        </a:srgbClr>
                      </a:outerShdw>
                    </a:effectLst>
                    <a:latin typeface="+mn-lt"/>
                    <a:ea typeface="+mn-ea"/>
                    <a:cs typeface="+mn-cs"/>
                  </a:rPr>
                  <a:t>Cases by Class,</a:t>
                </a:r>
              </a:p>
              <a:p>
                <a:pPr>
                  <a:defRPr>
                    <a:solidFill>
                      <a:schemeClr val="dk1"/>
                    </a:solidFill>
                    <a:latin typeface="+mn-lt"/>
                    <a:ea typeface="+mn-ea"/>
                    <a:cs typeface="+mn-cs"/>
                  </a:defRPr>
                </a:pPr>
                <a:r>
                  <a:rPr lang="en-US" sz="1800" dirty="0" smtClean="0">
                    <a:solidFill>
                      <a:schemeClr val="dk1"/>
                    </a:solidFill>
                    <a:effectLst>
                      <a:outerShdw blurRad="38100" dist="38100" dir="2700000" algn="tl">
                        <a:srgbClr val="000000">
                          <a:alpha val="43137"/>
                        </a:srgbClr>
                      </a:outerShdw>
                    </a:effectLst>
                    <a:latin typeface="+mn-lt"/>
                    <a:ea typeface="+mn-ea"/>
                    <a:cs typeface="+mn-cs"/>
                  </a:rPr>
                  <a:t>Commercial vs.,            Non-Commercial</a:t>
                </a:r>
                <a:endParaRPr lang="en-US" sz="1800" dirty="0">
                  <a:effectLst>
                    <a:outerShdw blurRad="38100" dist="38100" dir="2700000" algn="tl">
                      <a:srgbClr val="000000">
                        <a:alpha val="43137"/>
                      </a:srgbClr>
                    </a:outerShdw>
                  </a:effectLst>
                </a:endParaRPr>
              </a:p>
            </c:rich>
          </c:tx>
          <c:layout>
            <c:manualLayout>
              <c:xMode val="edge"/>
              <c:yMode val="edge"/>
              <c:x val="2.4436256365390232E-2"/>
              <c:y val="1.3746546484321042E-2"/>
            </c:manualLayout>
          </c:layou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title>
        <c:numFmt formatCode="General" sourceLinked="1"/>
        <c:majorTickMark val="none"/>
        <c:tickLblPos val="nextTo"/>
        <c:crossAx val="160487296"/>
        <c:crosses val="autoZero"/>
        <c:crossBetween val="between"/>
      </c:valAx>
      <c:dTable>
        <c:showHorzBorder val="1"/>
        <c:showVertBorder val="1"/>
        <c:showOutline val="1"/>
        <c:showKeys val="1"/>
      </c:dTable>
    </c:plotArea>
    <c:plotVisOnly val="1"/>
    <c:dispBlanksAs val="gap"/>
  </c:chart>
  <c:txPr>
    <a:bodyPr/>
    <a:lstStyle/>
    <a:p>
      <a:pPr algn="ctr">
        <a:defRPr lang="en-US" sz="2000" b="1" i="0" u="none" strike="noStrike" kern="1200" baseline="0">
          <a:solidFill>
            <a:sysClr val="windowText" lastClr="000000"/>
          </a:solidFill>
          <a:latin typeface="+mn-lt"/>
          <a:ea typeface="+mn-ea"/>
          <a:cs typeface="+mn-cs"/>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Crashes Arising From Distracted Driving </a:t>
            </a:r>
            <a:r>
              <a:rPr lang="en-US" dirty="0" smtClean="0"/>
              <a:t> 10 </a:t>
            </a:r>
            <a:r>
              <a:rPr lang="en-US" dirty="0"/>
              <a:t>Year </a:t>
            </a:r>
            <a:r>
              <a:rPr lang="en-US" dirty="0" smtClean="0"/>
              <a:t>Trend  (CMV)</a:t>
            </a:r>
            <a:endParaRPr lang="en-US" dirty="0"/>
          </a:p>
        </c:rich>
      </c:tx>
      <c:layout/>
    </c:title>
    <c:plotArea>
      <c:layout/>
      <c:barChart>
        <c:barDir val="col"/>
        <c:grouping val="clustered"/>
        <c:ser>
          <c:idx val="1"/>
          <c:order val="0"/>
          <c:tx>
            <c:strRef>
              <c:f>Sheet2!$B$56</c:f>
              <c:strCache>
                <c:ptCount val="1"/>
                <c:pt idx="0">
                  <c:v>Frequency</c:v>
                </c:pt>
              </c:strCache>
            </c:strRef>
          </c:tx>
          <c:spPr>
            <a:solidFill>
              <a:srgbClr val="0000CC"/>
            </a:solidFill>
          </c:spPr>
          <c:cat>
            <c:numRef>
              <c:f>Sheet2!$C$55:$L$55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Sheet2!$C$56:$L$56</c:f>
              <c:numCache>
                <c:formatCode>General</c:formatCode>
                <c:ptCount val="10"/>
                <c:pt idx="0">
                  <c:v>30</c:v>
                </c:pt>
                <c:pt idx="1">
                  <c:v>17</c:v>
                </c:pt>
                <c:pt idx="2">
                  <c:v>30</c:v>
                </c:pt>
                <c:pt idx="3">
                  <c:v>19</c:v>
                </c:pt>
                <c:pt idx="4">
                  <c:v>11</c:v>
                </c:pt>
                <c:pt idx="5">
                  <c:v>5</c:v>
                </c:pt>
                <c:pt idx="6">
                  <c:v>6</c:v>
                </c:pt>
                <c:pt idx="7">
                  <c:v>4</c:v>
                </c:pt>
                <c:pt idx="8">
                  <c:v>3</c:v>
                </c:pt>
                <c:pt idx="9">
                  <c:v>3</c:v>
                </c:pt>
              </c:numCache>
            </c:numRef>
          </c:val>
        </c:ser>
        <c:axId val="166789120"/>
        <c:axId val="166790656"/>
      </c:barChart>
      <c:catAx>
        <c:axId val="166789120"/>
        <c:scaling>
          <c:orientation val="minMax"/>
        </c:scaling>
        <c:axPos val="b"/>
        <c:numFmt formatCode="General" sourceLinked="1"/>
        <c:majorTickMark val="none"/>
        <c:tickLblPos val="nextTo"/>
        <c:crossAx val="166790656"/>
        <c:crosses val="autoZero"/>
        <c:auto val="1"/>
        <c:lblAlgn val="ctr"/>
        <c:lblOffset val="100"/>
      </c:catAx>
      <c:valAx>
        <c:axId val="166790656"/>
        <c:scaling>
          <c:orientation val="minMax"/>
        </c:scaling>
        <c:axPos val="l"/>
        <c:majorGridlines/>
        <c:numFmt formatCode="General" sourceLinked="1"/>
        <c:majorTickMark val="none"/>
        <c:tickLblPos val="nextTo"/>
        <c:crossAx val="166789120"/>
        <c:crosses val="autoZero"/>
        <c:crossBetween val="between"/>
      </c:valAx>
      <c:dTable>
        <c:showHorzBorder val="1"/>
        <c:showVertBorder val="1"/>
        <c:showOutline val="1"/>
        <c:showKeys val="1"/>
        <c:txPr>
          <a:bodyPr/>
          <a:lstStyle/>
          <a:p>
            <a:pPr rtl="0">
              <a:defRPr sz="1200"/>
            </a:pPr>
            <a:endParaRPr lang="en-US"/>
          </a:p>
        </c:txPr>
      </c:dTable>
    </c:plotArea>
    <c:plotVisOnly val="1"/>
  </c:chart>
  <c:txPr>
    <a:bodyPr/>
    <a:lstStyle/>
    <a:p>
      <a:pPr>
        <a:defRPr sz="1400" b="1"/>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8140703517588905"/>
          <c:y val="1.8823529411765898E-2"/>
          <c:w val="0.6867671691792091"/>
          <c:h val="0.62117647058824565"/>
        </c:manualLayout>
      </c:layout>
      <c:barChart>
        <c:barDir val="col"/>
        <c:grouping val="clustered"/>
        <c:ser>
          <c:idx val="5"/>
          <c:order val="0"/>
          <c:tx>
            <c:strRef>
              <c:f>REPORTS!$X$5</c:f>
              <c:strCache>
                <c:ptCount val="1"/>
                <c:pt idx="0">
                  <c:v>Chargeable Highway</c:v>
                </c:pt>
              </c:strCache>
            </c:strRef>
          </c:tx>
          <c:spPr>
            <a:solidFill>
              <a:srgbClr val="FFC000"/>
            </a:solidFill>
          </c:spPr>
          <c:cat>
            <c:strRef>
              <c:f>REPORTS!$Y$4:$AG$4</c:f>
              <c:strCache>
                <c:ptCount val="9"/>
                <c:pt idx="0">
                  <c:v>FY09</c:v>
                </c:pt>
                <c:pt idx="1">
                  <c:v>FY10  </c:v>
                </c:pt>
                <c:pt idx="2">
                  <c:v>FY11</c:v>
                </c:pt>
                <c:pt idx="3">
                  <c:v>FY12</c:v>
                </c:pt>
                <c:pt idx="4">
                  <c:v>FY13</c:v>
                </c:pt>
                <c:pt idx="5">
                  <c:v>FY14</c:v>
                </c:pt>
                <c:pt idx="6">
                  <c:v>FY15 </c:v>
                </c:pt>
                <c:pt idx="7">
                  <c:v>FY16</c:v>
                </c:pt>
                <c:pt idx="8">
                  <c:v>FY17</c:v>
                </c:pt>
              </c:strCache>
            </c:strRef>
          </c:cat>
          <c:val>
            <c:numRef>
              <c:f>REPORTS!$Y$5:$AG$5</c:f>
              <c:numCache>
                <c:formatCode>General</c:formatCode>
                <c:ptCount val="9"/>
                <c:pt idx="0">
                  <c:v>72</c:v>
                </c:pt>
                <c:pt idx="1">
                  <c:v>37</c:v>
                </c:pt>
                <c:pt idx="2">
                  <c:v>38</c:v>
                </c:pt>
                <c:pt idx="3">
                  <c:v>32</c:v>
                </c:pt>
                <c:pt idx="4">
                  <c:v>48</c:v>
                </c:pt>
                <c:pt idx="5">
                  <c:v>38</c:v>
                </c:pt>
                <c:pt idx="6">
                  <c:v>30</c:v>
                </c:pt>
                <c:pt idx="7">
                  <c:v>25</c:v>
                </c:pt>
                <c:pt idx="8">
                  <c:v>11</c:v>
                </c:pt>
              </c:numCache>
            </c:numRef>
          </c:val>
        </c:ser>
        <c:ser>
          <c:idx val="0"/>
          <c:order val="1"/>
          <c:tx>
            <c:strRef>
              <c:f>REPORTS!$X$6</c:f>
              <c:strCache>
                <c:ptCount val="1"/>
                <c:pt idx="0">
                  <c:v>Chargeable Highway Commercial</c:v>
                </c:pt>
              </c:strCache>
            </c:strRef>
          </c:tx>
          <c:spPr>
            <a:solidFill>
              <a:srgbClr val="008000"/>
            </a:solidFill>
          </c:spPr>
          <c:dLbls>
            <c:txPr>
              <a:bodyPr rot="-3000000"/>
              <a:lstStyle/>
              <a:p>
                <a:pPr algn="ctr">
                  <a:defRPr sz="1800"/>
                </a:pPr>
                <a:endParaRPr lang="en-US"/>
              </a:p>
            </c:txPr>
            <c:dLblPos val="outEnd"/>
            <c:showVal val="1"/>
          </c:dLbls>
          <c:cat>
            <c:strRef>
              <c:f>REPORTS!$Y$4:$AG$4</c:f>
              <c:strCache>
                <c:ptCount val="9"/>
                <c:pt idx="0">
                  <c:v>FY09</c:v>
                </c:pt>
                <c:pt idx="1">
                  <c:v>FY10  </c:v>
                </c:pt>
                <c:pt idx="2">
                  <c:v>FY11</c:v>
                </c:pt>
                <c:pt idx="3">
                  <c:v>FY12</c:v>
                </c:pt>
                <c:pt idx="4">
                  <c:v>FY13</c:v>
                </c:pt>
                <c:pt idx="5">
                  <c:v>FY14</c:v>
                </c:pt>
                <c:pt idx="6">
                  <c:v>FY15 </c:v>
                </c:pt>
                <c:pt idx="7">
                  <c:v>FY16</c:v>
                </c:pt>
                <c:pt idx="8">
                  <c:v>FY17</c:v>
                </c:pt>
              </c:strCache>
            </c:strRef>
          </c:cat>
          <c:val>
            <c:numRef>
              <c:f>REPORTS!$Y$6:$AG$6</c:f>
              <c:numCache>
                <c:formatCode>General</c:formatCode>
                <c:ptCount val="9"/>
                <c:pt idx="0">
                  <c:v>50</c:v>
                </c:pt>
                <c:pt idx="1">
                  <c:v>29</c:v>
                </c:pt>
                <c:pt idx="2">
                  <c:v>31</c:v>
                </c:pt>
                <c:pt idx="3">
                  <c:v>25</c:v>
                </c:pt>
                <c:pt idx="4">
                  <c:v>36</c:v>
                </c:pt>
                <c:pt idx="5">
                  <c:v>30</c:v>
                </c:pt>
                <c:pt idx="6">
                  <c:v>25</c:v>
                </c:pt>
                <c:pt idx="7">
                  <c:v>20</c:v>
                </c:pt>
                <c:pt idx="8">
                  <c:v>8</c:v>
                </c:pt>
              </c:numCache>
            </c:numRef>
          </c:val>
        </c:ser>
        <c:ser>
          <c:idx val="4"/>
          <c:order val="2"/>
          <c:tx>
            <c:strRef>
              <c:f>REPORTS!$X$7</c:f>
              <c:strCache>
                <c:ptCount val="1"/>
                <c:pt idx="0">
                  <c:v>Chargeable Highway Non-Commercial</c:v>
                </c:pt>
              </c:strCache>
            </c:strRef>
          </c:tx>
          <c:spPr>
            <a:solidFill>
              <a:srgbClr val="FF0000"/>
            </a:solidFill>
          </c:spPr>
          <c:cat>
            <c:strRef>
              <c:f>REPORTS!$Y$4:$AG$4</c:f>
              <c:strCache>
                <c:ptCount val="9"/>
                <c:pt idx="0">
                  <c:v>FY09</c:v>
                </c:pt>
                <c:pt idx="1">
                  <c:v>FY10  </c:v>
                </c:pt>
                <c:pt idx="2">
                  <c:v>FY11</c:v>
                </c:pt>
                <c:pt idx="3">
                  <c:v>FY12</c:v>
                </c:pt>
                <c:pt idx="4">
                  <c:v>FY13</c:v>
                </c:pt>
                <c:pt idx="5">
                  <c:v>FY14</c:v>
                </c:pt>
                <c:pt idx="6">
                  <c:v>FY15 </c:v>
                </c:pt>
                <c:pt idx="7">
                  <c:v>FY16</c:v>
                </c:pt>
                <c:pt idx="8">
                  <c:v>FY17</c:v>
                </c:pt>
              </c:strCache>
            </c:strRef>
          </c:cat>
          <c:val>
            <c:numRef>
              <c:f>REPORTS!$Y$7:$AG$7</c:f>
              <c:numCache>
                <c:formatCode>General</c:formatCode>
                <c:ptCount val="9"/>
                <c:pt idx="0">
                  <c:v>22</c:v>
                </c:pt>
                <c:pt idx="1">
                  <c:v>8</c:v>
                </c:pt>
                <c:pt idx="2">
                  <c:v>7</c:v>
                </c:pt>
                <c:pt idx="3">
                  <c:v>7</c:v>
                </c:pt>
                <c:pt idx="4">
                  <c:v>12</c:v>
                </c:pt>
                <c:pt idx="5">
                  <c:v>8</c:v>
                </c:pt>
                <c:pt idx="6">
                  <c:v>5</c:v>
                </c:pt>
                <c:pt idx="7">
                  <c:v>5</c:v>
                </c:pt>
                <c:pt idx="8">
                  <c:v>3</c:v>
                </c:pt>
              </c:numCache>
            </c:numRef>
          </c:val>
        </c:ser>
        <c:axId val="166855808"/>
        <c:axId val="166857344"/>
      </c:barChart>
      <c:catAx>
        <c:axId val="166855808"/>
        <c:scaling>
          <c:orientation val="minMax"/>
        </c:scaling>
        <c:axPos val="b"/>
        <c:numFmt formatCode="General" sourceLinked="1"/>
        <c:majorTickMark val="none"/>
        <c:tickLblPos val="nextTo"/>
        <c:txPr>
          <a:bodyPr rot="1800000" vert="horz"/>
          <a:lstStyle/>
          <a:p>
            <a:pPr>
              <a:defRPr/>
            </a:pPr>
            <a:endParaRPr lang="en-US"/>
          </a:p>
        </c:txPr>
        <c:crossAx val="166857344"/>
        <c:crosses val="autoZero"/>
        <c:auto val="1"/>
        <c:lblAlgn val="ctr"/>
        <c:lblOffset val="100"/>
      </c:catAx>
      <c:valAx>
        <c:axId val="166857344"/>
        <c:scaling>
          <c:orientation val="minMax"/>
        </c:scaling>
        <c:axPos val="l"/>
        <c:majorGridlines/>
        <c:title>
          <c:tx>
            <c:rich>
              <a:bodyPr rot="0" vert="horz"/>
              <a:lstStyle/>
              <a:p>
                <a:pPr>
                  <a:defRPr/>
                </a:pPr>
                <a:r>
                  <a:rPr lang="en-US"/>
                  <a:t>Total  Highway</a:t>
                </a:r>
              </a:p>
              <a:p>
                <a:pPr>
                  <a:defRPr/>
                </a:pPr>
                <a:r>
                  <a:rPr lang="en-US"/>
                  <a:t>Cases by Class,</a:t>
                </a:r>
              </a:p>
              <a:p>
                <a:pPr>
                  <a:defRPr/>
                </a:pPr>
                <a:r>
                  <a:rPr lang="en-US"/>
                  <a:t>Commercial vs,            Non-Commercial)</a:t>
                </a:r>
              </a:p>
            </c:rich>
          </c:tx>
          <c:layout>
            <c:manualLayout>
              <c:xMode val="edge"/>
              <c:yMode val="edge"/>
              <c:x val="1.4464749129623339E-2"/>
              <c:y val="8.1728948587314193E-2"/>
            </c:manualLayout>
          </c:layout>
        </c:title>
        <c:numFmt formatCode="General" sourceLinked="1"/>
        <c:majorTickMark val="none"/>
        <c:tickLblPos val="nextTo"/>
        <c:crossAx val="166855808"/>
        <c:crosses val="autoZero"/>
        <c:crossBetween val="between"/>
      </c:valAx>
      <c:dTable>
        <c:showHorzBorder val="1"/>
        <c:showVertBorder val="1"/>
        <c:showOutline val="1"/>
        <c:showKeys val="1"/>
      </c:dTable>
    </c:plotArea>
    <c:plotVisOnly val="1"/>
    <c:dispBlanksAs val="gap"/>
  </c:chart>
  <c:txPr>
    <a:bodyPr/>
    <a:lstStyle/>
    <a:p>
      <a:pPr>
        <a:defRPr sz="1200" b="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strRef>
          <c:f>Sheet2!$B$59</c:f>
          <c:strCache>
            <c:ptCount val="1"/>
            <c:pt idx="0">
              <c:v>Percent of Total Crashes Attributed to Distracted Behavior (CMV)</c:v>
            </c:pt>
          </c:strCache>
        </c:strRef>
      </c:tx>
      <c:layout/>
      <c:txPr>
        <a:bodyPr/>
        <a:lstStyle/>
        <a:p>
          <a:pPr>
            <a:defRPr sz="1800"/>
          </a:pPr>
          <a:endParaRPr lang="en-US"/>
        </a:p>
      </c:txPr>
    </c:title>
    <c:plotArea>
      <c:layout/>
      <c:barChart>
        <c:barDir val="col"/>
        <c:grouping val="clustered"/>
        <c:ser>
          <c:idx val="1"/>
          <c:order val="0"/>
          <c:tx>
            <c:strRef>
              <c:f>Sheet2!$B$57</c:f>
              <c:strCache>
                <c:ptCount val="1"/>
                <c:pt idx="0">
                  <c:v>Percent </c:v>
                </c:pt>
              </c:strCache>
            </c:strRef>
          </c:tx>
          <c:spPr>
            <a:solidFill>
              <a:srgbClr val="008000"/>
            </a:solidFill>
          </c:spPr>
          <c:cat>
            <c:numRef>
              <c:f>Sheet2!$E$55:$L$55</c:f>
              <c:numCache>
                <c:formatCode>General</c:formatCode>
                <c:ptCount val="8"/>
                <c:pt idx="0">
                  <c:v>2009</c:v>
                </c:pt>
                <c:pt idx="1">
                  <c:v>2010</c:v>
                </c:pt>
                <c:pt idx="2">
                  <c:v>2011</c:v>
                </c:pt>
                <c:pt idx="3">
                  <c:v>2012</c:v>
                </c:pt>
                <c:pt idx="4">
                  <c:v>2013</c:v>
                </c:pt>
                <c:pt idx="5">
                  <c:v>2014</c:v>
                </c:pt>
                <c:pt idx="6">
                  <c:v>2015</c:v>
                </c:pt>
                <c:pt idx="7">
                  <c:v>2016</c:v>
                </c:pt>
              </c:numCache>
            </c:numRef>
          </c:cat>
          <c:val>
            <c:numRef>
              <c:f>Sheet2!$E$57:$L$57</c:f>
              <c:numCache>
                <c:formatCode>0%</c:formatCode>
                <c:ptCount val="8"/>
                <c:pt idx="0">
                  <c:v>0.60000000000000009</c:v>
                </c:pt>
                <c:pt idx="1">
                  <c:v>0.65500000000000014</c:v>
                </c:pt>
                <c:pt idx="2">
                  <c:v>0.35000000000000003</c:v>
                </c:pt>
                <c:pt idx="3">
                  <c:v>0.2</c:v>
                </c:pt>
                <c:pt idx="4">
                  <c:v>0.16600000000000001</c:v>
                </c:pt>
                <c:pt idx="5">
                  <c:v>0.13</c:v>
                </c:pt>
                <c:pt idx="6">
                  <c:v>0.12000000000000001</c:v>
                </c:pt>
                <c:pt idx="7">
                  <c:v>0.15000000000000002</c:v>
                </c:pt>
              </c:numCache>
            </c:numRef>
          </c:val>
        </c:ser>
        <c:axId val="166873728"/>
        <c:axId val="166896000"/>
      </c:barChart>
      <c:catAx>
        <c:axId val="166873728"/>
        <c:scaling>
          <c:orientation val="minMax"/>
        </c:scaling>
        <c:axPos val="b"/>
        <c:numFmt formatCode="General" sourceLinked="1"/>
        <c:majorTickMark val="none"/>
        <c:tickLblPos val="nextTo"/>
        <c:crossAx val="166896000"/>
        <c:crosses val="autoZero"/>
        <c:auto val="1"/>
        <c:lblAlgn val="ctr"/>
        <c:lblOffset val="100"/>
      </c:catAx>
      <c:valAx>
        <c:axId val="166896000"/>
        <c:scaling>
          <c:orientation val="minMax"/>
        </c:scaling>
        <c:axPos val="l"/>
        <c:majorGridlines/>
        <c:numFmt formatCode="0%" sourceLinked="1"/>
        <c:majorTickMark val="none"/>
        <c:tickLblPos val="nextTo"/>
        <c:crossAx val="166873728"/>
        <c:crosses val="autoZero"/>
        <c:crossBetween val="between"/>
      </c:valAx>
      <c:dTable>
        <c:showHorzBorder val="1"/>
        <c:showVertBorder val="1"/>
        <c:showOutline val="1"/>
        <c:showKeys val="1"/>
      </c:dTable>
    </c:plotArea>
    <c:plotVisOnly val="1"/>
  </c:chart>
  <c:txPr>
    <a:bodyPr/>
    <a:lstStyle/>
    <a:p>
      <a:pPr>
        <a:defRPr sz="1200" b="1"/>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3200"/>
            </a:pPr>
            <a:r>
              <a:rPr lang="en-US" dirty="0"/>
              <a:t>Total Rollover -  88 (FY07 </a:t>
            </a:r>
            <a:r>
              <a:rPr lang="en-US" dirty="0" smtClean="0"/>
              <a:t>– FY16)</a:t>
            </a:r>
            <a:endParaRPr lang="en-US" dirty="0"/>
          </a:p>
        </c:rich>
      </c:tx>
      <c:layout/>
    </c:title>
    <c:plotArea>
      <c:layout/>
      <c:barChart>
        <c:barDir val="col"/>
        <c:grouping val="clustered"/>
        <c:ser>
          <c:idx val="0"/>
          <c:order val="0"/>
          <c:tx>
            <c:strRef>
              <c:f>ROLLOVER!$G$141</c:f>
              <c:strCache>
                <c:ptCount val="1"/>
                <c:pt idx="0">
                  <c:v>Total Rollover</c:v>
                </c:pt>
              </c:strCache>
            </c:strRef>
          </c:tx>
          <c:spPr>
            <a:solidFill>
              <a:srgbClr val="0000CC"/>
            </a:solidFill>
          </c:spPr>
          <c:dLbls>
            <c:txPr>
              <a:bodyPr/>
              <a:lstStyle/>
              <a:p>
                <a:pPr>
                  <a:defRPr sz="2400"/>
                </a:pPr>
                <a:endParaRPr lang="en-US"/>
              </a:p>
            </c:txPr>
            <c:showVal val="1"/>
          </c:dLbls>
          <c:cat>
            <c:strRef>
              <c:f>ROLLOVER!$H$140:$Q$140</c:f>
              <c:strCache>
                <c:ptCount val="10"/>
                <c:pt idx="0">
                  <c:v>FY07</c:v>
                </c:pt>
                <c:pt idx="1">
                  <c:v>FY08</c:v>
                </c:pt>
                <c:pt idx="2">
                  <c:v>FY09</c:v>
                </c:pt>
                <c:pt idx="3">
                  <c:v>FY10</c:v>
                </c:pt>
                <c:pt idx="4">
                  <c:v>FY11  </c:v>
                </c:pt>
                <c:pt idx="5">
                  <c:v>FY12</c:v>
                </c:pt>
                <c:pt idx="6">
                  <c:v>FY13</c:v>
                </c:pt>
                <c:pt idx="7">
                  <c:v>FY14</c:v>
                </c:pt>
                <c:pt idx="8">
                  <c:v>FY15</c:v>
                </c:pt>
                <c:pt idx="9">
                  <c:v>FY16</c:v>
                </c:pt>
              </c:strCache>
            </c:strRef>
          </c:cat>
          <c:val>
            <c:numRef>
              <c:f>ROLLOVER!$H$141:$Q$141</c:f>
              <c:numCache>
                <c:formatCode>General</c:formatCode>
                <c:ptCount val="10"/>
                <c:pt idx="0">
                  <c:v>16</c:v>
                </c:pt>
                <c:pt idx="1">
                  <c:v>16</c:v>
                </c:pt>
                <c:pt idx="2">
                  <c:v>11</c:v>
                </c:pt>
                <c:pt idx="3">
                  <c:v>12</c:v>
                </c:pt>
                <c:pt idx="4" formatCode="0">
                  <c:v>10</c:v>
                </c:pt>
                <c:pt idx="5" formatCode="0">
                  <c:v>4</c:v>
                </c:pt>
                <c:pt idx="6" formatCode="0">
                  <c:v>7</c:v>
                </c:pt>
                <c:pt idx="7" formatCode="0">
                  <c:v>7</c:v>
                </c:pt>
                <c:pt idx="8" formatCode="0">
                  <c:v>3</c:v>
                </c:pt>
                <c:pt idx="9" formatCode="0">
                  <c:v>2</c:v>
                </c:pt>
              </c:numCache>
            </c:numRef>
          </c:val>
        </c:ser>
        <c:axId val="166918784"/>
        <c:axId val="166994304"/>
      </c:barChart>
      <c:catAx>
        <c:axId val="166918784"/>
        <c:scaling>
          <c:orientation val="minMax"/>
        </c:scaling>
        <c:axPos val="b"/>
        <c:tickLblPos val="nextTo"/>
        <c:txPr>
          <a:bodyPr rot="-2700000"/>
          <a:lstStyle/>
          <a:p>
            <a:pPr>
              <a:defRPr sz="2400">
                <a:effectLst>
                  <a:outerShdw blurRad="38100" dist="38100" dir="2700000" algn="tl">
                    <a:srgbClr val="000000">
                      <a:alpha val="43137"/>
                    </a:srgbClr>
                  </a:outerShdw>
                </a:effectLst>
              </a:defRPr>
            </a:pPr>
            <a:endParaRPr lang="en-US"/>
          </a:p>
        </c:txPr>
        <c:crossAx val="166994304"/>
        <c:crosses val="autoZero"/>
        <c:auto val="1"/>
        <c:lblAlgn val="ctr"/>
        <c:lblOffset val="100"/>
      </c:catAx>
      <c:valAx>
        <c:axId val="166994304"/>
        <c:scaling>
          <c:orientation val="minMax"/>
        </c:scaling>
        <c:delete val="1"/>
        <c:axPos val="l"/>
        <c:numFmt formatCode="General" sourceLinked="1"/>
        <c:tickLblPos val="none"/>
        <c:crossAx val="166918784"/>
        <c:crosses val="autoZero"/>
        <c:crossBetween val="between"/>
      </c:valAx>
    </c:plotArea>
    <c:plotVisOnly val="1"/>
  </c:chart>
  <c:txPr>
    <a:bodyPr/>
    <a:lstStyle/>
    <a:p>
      <a:pPr>
        <a:defRPr sz="1800" b="1"/>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effectLst>
                  <a:outerShdw blurRad="38100" dist="38100" dir="2700000" algn="tl">
                    <a:srgbClr val="000000">
                      <a:alpha val="43137"/>
                    </a:srgbClr>
                  </a:outerShdw>
                </a:effectLst>
              </a:defRPr>
            </a:pPr>
            <a:r>
              <a:rPr lang="en-US" dirty="0">
                <a:effectLst>
                  <a:outerShdw blurRad="38100" dist="38100" dir="2700000" algn="tl">
                    <a:srgbClr val="000000">
                      <a:alpha val="43137"/>
                    </a:srgbClr>
                  </a:outerShdw>
                </a:effectLst>
              </a:rPr>
              <a:t>Over the Road Trucks</a:t>
            </a:r>
          </a:p>
          <a:p>
            <a:pPr>
              <a:defRPr>
                <a:effectLst>
                  <a:outerShdw blurRad="38100" dist="38100" dir="2700000" algn="tl">
                    <a:srgbClr val="000000">
                      <a:alpha val="43137"/>
                    </a:srgbClr>
                  </a:outerShdw>
                </a:effectLst>
              </a:defRPr>
            </a:pPr>
            <a:r>
              <a:rPr lang="en-US" dirty="0">
                <a:effectLst>
                  <a:outerShdw blurRad="38100" dist="38100" dir="2700000" algn="tl">
                    <a:srgbClr val="000000">
                      <a:alpha val="43137"/>
                    </a:srgbClr>
                  </a:outerShdw>
                </a:effectLst>
              </a:rPr>
              <a:t>Approx, 225</a:t>
            </a:r>
          </a:p>
        </c:rich>
      </c:tx>
      <c:layout>
        <c:manualLayout>
          <c:xMode val="edge"/>
          <c:yMode val="edge"/>
          <c:x val="4.1327209098862644E-2"/>
          <c:y val="3.6094863142107234E-2"/>
        </c:manualLayout>
      </c:layout>
    </c:title>
    <c:plotArea>
      <c:layout>
        <c:manualLayout>
          <c:layoutTarget val="inner"/>
          <c:xMode val="edge"/>
          <c:yMode val="edge"/>
          <c:x val="0.25907795225458058"/>
          <c:y val="0.10695855755460736"/>
          <c:w val="0.71594144388409386"/>
          <c:h val="0.71322160148975944"/>
        </c:manualLayout>
      </c:layout>
      <c:barChart>
        <c:barDir val="col"/>
        <c:grouping val="clustered"/>
        <c:ser>
          <c:idx val="1"/>
          <c:order val="0"/>
          <c:tx>
            <c:strRef>
              <c:f>Sheet1!$C$4</c:f>
              <c:strCache>
                <c:ptCount val="1"/>
                <c:pt idx="0">
                  <c:v>Merge / Sideswipe Same Dir. (Any, preventable or not)</c:v>
                </c:pt>
              </c:strCache>
            </c:strRef>
          </c:tx>
          <c:dLbls>
            <c:spPr>
              <a:solidFill>
                <a:schemeClr val="accent2">
                  <a:lumMod val="40000"/>
                  <a:lumOff val="60000"/>
                </a:schemeClr>
              </a:solidFill>
            </c:spPr>
            <c:txPr>
              <a:bodyPr/>
              <a:lstStyle/>
              <a:p>
                <a:pPr>
                  <a:defRPr sz="2000"/>
                </a:pPr>
                <a:endParaRPr lang="en-US"/>
              </a:p>
            </c:txPr>
            <c:showVal val="1"/>
          </c:dLbls>
          <c:cat>
            <c:numRef>
              <c:f>Sheet1!$D$3:$J$3</c:f>
              <c:numCache>
                <c:formatCode>General</c:formatCode>
                <c:ptCount val="7"/>
                <c:pt idx="0">
                  <c:v>2010</c:v>
                </c:pt>
                <c:pt idx="1">
                  <c:v>2011</c:v>
                </c:pt>
                <c:pt idx="2">
                  <c:v>2012</c:v>
                </c:pt>
                <c:pt idx="3">
                  <c:v>2013</c:v>
                </c:pt>
                <c:pt idx="4">
                  <c:v>2014</c:v>
                </c:pt>
                <c:pt idx="5">
                  <c:v>2015</c:v>
                </c:pt>
                <c:pt idx="6">
                  <c:v>2016</c:v>
                </c:pt>
              </c:numCache>
            </c:numRef>
          </c:cat>
          <c:val>
            <c:numRef>
              <c:f>Sheet1!$D$4:$J$4</c:f>
              <c:numCache>
                <c:formatCode>General</c:formatCode>
                <c:ptCount val="7"/>
                <c:pt idx="0">
                  <c:v>21</c:v>
                </c:pt>
                <c:pt idx="1">
                  <c:v>30</c:v>
                </c:pt>
                <c:pt idx="2">
                  <c:v>26</c:v>
                </c:pt>
                <c:pt idx="3">
                  <c:v>11</c:v>
                </c:pt>
                <c:pt idx="4">
                  <c:v>18</c:v>
                </c:pt>
                <c:pt idx="5">
                  <c:v>13</c:v>
                </c:pt>
                <c:pt idx="6">
                  <c:v>11</c:v>
                </c:pt>
              </c:numCache>
            </c:numRef>
          </c:val>
        </c:ser>
        <c:ser>
          <c:idx val="2"/>
          <c:order val="1"/>
          <c:tx>
            <c:strRef>
              <c:f>Sheet1!$C$5</c:f>
              <c:strCache>
                <c:ptCount val="1"/>
                <c:pt idx="0">
                  <c:v>Rear End  (#1 striking #2)</c:v>
                </c:pt>
              </c:strCache>
            </c:strRef>
          </c:tx>
          <c:dLbls>
            <c:spPr>
              <a:solidFill>
                <a:schemeClr val="accent3">
                  <a:lumMod val="60000"/>
                  <a:lumOff val="40000"/>
                </a:schemeClr>
              </a:solidFill>
            </c:spPr>
            <c:txPr>
              <a:bodyPr/>
              <a:lstStyle/>
              <a:p>
                <a:pPr>
                  <a:defRPr sz="2000"/>
                </a:pPr>
                <a:endParaRPr lang="en-US"/>
              </a:p>
            </c:txPr>
            <c:showVal val="1"/>
          </c:dLbls>
          <c:cat>
            <c:numRef>
              <c:f>Sheet1!$D$3:$J$3</c:f>
              <c:numCache>
                <c:formatCode>General</c:formatCode>
                <c:ptCount val="7"/>
                <c:pt idx="0">
                  <c:v>2010</c:v>
                </c:pt>
                <c:pt idx="1">
                  <c:v>2011</c:v>
                </c:pt>
                <c:pt idx="2">
                  <c:v>2012</c:v>
                </c:pt>
                <c:pt idx="3">
                  <c:v>2013</c:v>
                </c:pt>
                <c:pt idx="4">
                  <c:v>2014</c:v>
                </c:pt>
                <c:pt idx="5">
                  <c:v>2015</c:v>
                </c:pt>
                <c:pt idx="6">
                  <c:v>2016</c:v>
                </c:pt>
              </c:numCache>
            </c:numRef>
          </c:cat>
          <c:val>
            <c:numRef>
              <c:f>Sheet1!$D$5:$J$5</c:f>
              <c:numCache>
                <c:formatCode>General</c:formatCode>
                <c:ptCount val="7"/>
                <c:pt idx="0">
                  <c:v>4</c:v>
                </c:pt>
                <c:pt idx="1">
                  <c:v>2</c:v>
                </c:pt>
                <c:pt idx="2">
                  <c:v>1</c:v>
                </c:pt>
                <c:pt idx="3">
                  <c:v>5</c:v>
                </c:pt>
                <c:pt idx="4">
                  <c:v>2</c:v>
                </c:pt>
                <c:pt idx="5">
                  <c:v>2</c:v>
                </c:pt>
                <c:pt idx="6">
                  <c:v>3</c:v>
                </c:pt>
              </c:numCache>
            </c:numRef>
          </c:val>
        </c:ser>
        <c:ser>
          <c:idx val="0"/>
          <c:order val="2"/>
          <c:tx>
            <c:strRef>
              <c:f>Sheet1!$C$6</c:f>
              <c:strCache>
                <c:ptCount val="1"/>
                <c:pt idx="0">
                  <c:v>Run Off Road</c:v>
                </c:pt>
              </c:strCache>
            </c:strRef>
          </c:tx>
          <c:dLbls>
            <c:spPr>
              <a:solidFill>
                <a:schemeClr val="accent1"/>
              </a:solidFill>
            </c:spPr>
            <c:txPr>
              <a:bodyPr/>
              <a:lstStyle/>
              <a:p>
                <a:pPr>
                  <a:defRPr sz="2000"/>
                </a:pPr>
                <a:endParaRPr lang="en-US"/>
              </a:p>
            </c:txPr>
            <c:showVal val="1"/>
          </c:dLbls>
          <c:cat>
            <c:numRef>
              <c:f>Sheet1!$D$3:$J$3</c:f>
              <c:numCache>
                <c:formatCode>General</c:formatCode>
                <c:ptCount val="7"/>
                <c:pt idx="0">
                  <c:v>2010</c:v>
                </c:pt>
                <c:pt idx="1">
                  <c:v>2011</c:v>
                </c:pt>
                <c:pt idx="2">
                  <c:v>2012</c:v>
                </c:pt>
                <c:pt idx="3">
                  <c:v>2013</c:v>
                </c:pt>
                <c:pt idx="4">
                  <c:v>2014</c:v>
                </c:pt>
                <c:pt idx="5">
                  <c:v>2015</c:v>
                </c:pt>
                <c:pt idx="6">
                  <c:v>2016</c:v>
                </c:pt>
              </c:numCache>
            </c:numRef>
          </c:cat>
          <c:val>
            <c:numRef>
              <c:f>Sheet1!$D$6:$J$6</c:f>
              <c:numCache>
                <c:formatCode>General</c:formatCode>
                <c:ptCount val="7"/>
                <c:pt idx="0">
                  <c:v>2</c:v>
                </c:pt>
                <c:pt idx="1">
                  <c:v>1</c:v>
                </c:pt>
                <c:pt idx="2">
                  <c:v>1</c:v>
                </c:pt>
                <c:pt idx="3">
                  <c:v>0</c:v>
                </c:pt>
                <c:pt idx="4">
                  <c:v>2</c:v>
                </c:pt>
                <c:pt idx="5">
                  <c:v>1</c:v>
                </c:pt>
                <c:pt idx="6">
                  <c:v>4</c:v>
                </c:pt>
              </c:numCache>
            </c:numRef>
          </c:val>
        </c:ser>
        <c:axId val="166922496"/>
        <c:axId val="166932480"/>
      </c:barChart>
      <c:catAx>
        <c:axId val="166922496"/>
        <c:scaling>
          <c:orientation val="minMax"/>
        </c:scaling>
        <c:axPos val="b"/>
        <c:numFmt formatCode="General" sourceLinked="1"/>
        <c:majorTickMark val="none"/>
        <c:tickLblPos val="nextTo"/>
        <c:txPr>
          <a:bodyPr rot="0" vert="horz"/>
          <a:lstStyle/>
          <a:p>
            <a:pPr>
              <a:defRPr/>
            </a:pPr>
            <a:endParaRPr lang="en-US"/>
          </a:p>
        </c:txPr>
        <c:crossAx val="166932480"/>
        <c:crosses val="autoZero"/>
        <c:auto val="1"/>
        <c:lblAlgn val="ctr"/>
        <c:lblOffset val="100"/>
      </c:catAx>
      <c:valAx>
        <c:axId val="166932480"/>
        <c:scaling>
          <c:orientation val="minMax"/>
        </c:scaling>
        <c:axPos val="l"/>
        <c:majorGridlines/>
        <c:title>
          <c:layout/>
        </c:title>
        <c:numFmt formatCode="General" sourceLinked="1"/>
        <c:majorTickMark val="none"/>
        <c:tickLblPos val="nextTo"/>
        <c:crossAx val="166922496"/>
        <c:crosses val="autoZero"/>
        <c:crossBetween val="between"/>
      </c:valAx>
      <c:dTable>
        <c:showHorzBorder val="1"/>
        <c:showVertBorder val="1"/>
        <c:showOutline val="1"/>
        <c:showKeys val="1"/>
        <c:txPr>
          <a:bodyPr/>
          <a:lstStyle/>
          <a:p>
            <a:pPr rtl="0">
              <a:defRPr sz="2000" b="1">
                <a:effectLst>
                  <a:outerShdw blurRad="38100" dist="38100" dir="2700000" algn="tl">
                    <a:srgbClr val="000000">
                      <a:alpha val="43137"/>
                    </a:srgbClr>
                  </a:outerShdw>
                </a:effectLst>
              </a:defRPr>
            </a:pPr>
            <a:endParaRPr lang="en-US"/>
          </a:p>
        </c:txPr>
      </c:dTable>
    </c:plotArea>
    <c:plotVisOnly val="1"/>
  </c:chart>
  <c:txPr>
    <a:bodyPr/>
    <a:lstStyle/>
    <a:p>
      <a:pPr>
        <a:defRPr b="1"/>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0.29915</cdr:x>
      <cdr:y>0.49367</cdr:y>
    </cdr:from>
    <cdr:to>
      <cdr:x>1</cdr:x>
      <cdr:y>0.58779</cdr:y>
    </cdr:to>
    <cdr:sp macro="" textlink="">
      <cdr:nvSpPr>
        <cdr:cNvPr id="2" name="Straight Connector 1"/>
        <cdr:cNvSpPr/>
      </cdr:nvSpPr>
      <cdr:spPr>
        <a:xfrm xmlns:a="http://schemas.openxmlformats.org/drawingml/2006/main">
          <a:off x="2667000" y="2971800"/>
          <a:ext cx="6248400" cy="566583"/>
        </a:xfrm>
        <a:prstGeom xmlns:a="http://schemas.openxmlformats.org/drawingml/2006/main" prst="line">
          <a:avLst/>
        </a:prstGeom>
        <a:noFill xmlns:a="http://schemas.openxmlformats.org/drawingml/2006/main"/>
        <a:ln xmlns:a="http://schemas.openxmlformats.org/drawingml/2006/main" w="88900" cap="flat" cmpd="sng" algn="ctr">
          <a:solidFill>
            <a:srgbClr val="00FF00"/>
          </a:solidFill>
          <a:prstDash val="lgDash"/>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Franklin Gothic Book"/>
            </a:defRPr>
          </a:lvl1pPr>
          <a:lvl2pPr marL="457200" indent="0">
            <a:defRPr sz="1100">
              <a:solidFill>
                <a:sysClr val="windowText" lastClr="000000"/>
              </a:solidFill>
              <a:latin typeface="Franklin Gothic Book"/>
            </a:defRPr>
          </a:lvl2pPr>
          <a:lvl3pPr marL="914400" indent="0">
            <a:defRPr sz="1100">
              <a:solidFill>
                <a:sysClr val="windowText" lastClr="000000"/>
              </a:solidFill>
              <a:latin typeface="Franklin Gothic Book"/>
            </a:defRPr>
          </a:lvl3pPr>
          <a:lvl4pPr marL="1371600" indent="0">
            <a:defRPr sz="1100">
              <a:solidFill>
                <a:sysClr val="windowText" lastClr="000000"/>
              </a:solidFill>
              <a:latin typeface="Franklin Gothic Book"/>
            </a:defRPr>
          </a:lvl4pPr>
          <a:lvl5pPr marL="1828800" indent="0">
            <a:defRPr sz="1100">
              <a:solidFill>
                <a:sysClr val="windowText" lastClr="000000"/>
              </a:solidFill>
              <a:latin typeface="Franklin Gothic Book"/>
            </a:defRPr>
          </a:lvl5pPr>
          <a:lvl6pPr marL="2286000" indent="0">
            <a:defRPr sz="1100">
              <a:solidFill>
                <a:sysClr val="windowText" lastClr="000000"/>
              </a:solidFill>
              <a:latin typeface="Franklin Gothic Book"/>
            </a:defRPr>
          </a:lvl6pPr>
          <a:lvl7pPr marL="2743200" indent="0">
            <a:defRPr sz="1100">
              <a:solidFill>
                <a:sysClr val="windowText" lastClr="000000"/>
              </a:solidFill>
              <a:latin typeface="Franklin Gothic Book"/>
            </a:defRPr>
          </a:lvl7pPr>
          <a:lvl8pPr marL="3200400" indent="0">
            <a:defRPr sz="1100">
              <a:solidFill>
                <a:sysClr val="windowText" lastClr="000000"/>
              </a:solidFill>
              <a:latin typeface="Franklin Gothic Book"/>
            </a:defRPr>
          </a:lvl8pPr>
          <a:lvl9pPr marL="3657600" indent="0">
            <a:defRPr sz="1100">
              <a:solidFill>
                <a:sysClr val="windowText" lastClr="000000"/>
              </a:solidFill>
              <a:latin typeface="Franklin Gothic Book"/>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0.025</cdr:x>
      <cdr:y>0.15476</cdr:y>
    </cdr:from>
    <cdr:to>
      <cdr:x>0.30833</cdr:x>
      <cdr:y>0.24415</cdr:y>
    </cdr:to>
    <cdr:sp macro="" textlink="">
      <cdr:nvSpPr>
        <cdr:cNvPr id="2" name="TextBox 1"/>
        <cdr:cNvSpPr txBox="1"/>
      </cdr:nvSpPr>
      <cdr:spPr>
        <a:xfrm xmlns:a="http://schemas.openxmlformats.org/drawingml/2006/main">
          <a:off x="228600" y="990600"/>
          <a:ext cx="2590800" cy="572168"/>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vertOverflow="clip" wrap="none" rtlCol="0"/>
        <a:lstStyle xmlns:a="http://schemas.openxmlformats.org/drawingml/2006/main"/>
        <a:p xmlns:a="http://schemas.openxmlformats.org/drawingml/2006/main">
          <a:r>
            <a:rPr lang="en-US" sz="2000" b="1" dirty="0">
              <a:latin typeface="Arial Black" pitchFamily="34" charset="0"/>
            </a:rPr>
            <a:t>Crash Frequency</a:t>
          </a:r>
        </a:p>
      </cdr:txBody>
    </cdr:sp>
  </cdr:relSizeAnchor>
  <cdr:relSizeAnchor xmlns:cdr="http://schemas.openxmlformats.org/drawingml/2006/chartDrawing">
    <cdr:from>
      <cdr:x>0.05429</cdr:x>
      <cdr:y>0.47008</cdr:y>
    </cdr:from>
    <cdr:to>
      <cdr:x>0.26405</cdr:x>
      <cdr:y>0.55574</cdr:y>
    </cdr:to>
    <cdr:sp macro="" textlink="">
      <cdr:nvSpPr>
        <cdr:cNvPr id="3" name="TextBox 2"/>
        <cdr:cNvSpPr txBox="1"/>
      </cdr:nvSpPr>
      <cdr:spPr>
        <a:xfrm xmlns:a="http://schemas.openxmlformats.org/drawingml/2006/main">
          <a:off x="496459" y="3008903"/>
          <a:ext cx="1918045" cy="548293"/>
        </a:xfrm>
        <a:prstGeom xmlns:a="http://schemas.openxmlformats.org/drawingml/2006/main" prst="rect">
          <a:avLst/>
        </a:prstGeom>
        <a:solidFill xmlns:a="http://schemas.openxmlformats.org/drawingml/2006/main">
          <a:schemeClr val="accent3">
            <a:lumMod val="60000"/>
            <a:lumOff val="40000"/>
          </a:schemeClr>
        </a:solidFill>
      </cdr:spPr>
      <cdr:txBody>
        <a:bodyPr xmlns:a="http://schemas.openxmlformats.org/drawingml/2006/main" vertOverflow="clip" wrap="none" rtlCol="0"/>
        <a:lstStyle xmlns:a="http://schemas.openxmlformats.org/drawingml/2006/main"/>
        <a:p xmlns:a="http://schemas.openxmlformats.org/drawingml/2006/main">
          <a:r>
            <a:rPr lang="en-US" sz="2400" b="1" dirty="0"/>
            <a:t>FWD</a:t>
          </a:r>
          <a:r>
            <a:rPr lang="en-US" sz="2400" b="1" baseline="0" dirty="0"/>
            <a:t>  Radar</a:t>
          </a:r>
          <a:endParaRPr lang="en-US" sz="2400" b="1" dirty="0"/>
        </a:p>
      </cdr:txBody>
    </cdr:sp>
  </cdr:relSizeAnchor>
  <cdr:relSizeAnchor xmlns:cdr="http://schemas.openxmlformats.org/drawingml/2006/chartDrawing">
    <cdr:from>
      <cdr:x>0.03333</cdr:x>
      <cdr:y>0.38095</cdr:y>
    </cdr:from>
    <cdr:to>
      <cdr:x>0.28021</cdr:x>
      <cdr:y>0.47245</cdr:y>
    </cdr:to>
    <cdr:sp macro="" textlink="">
      <cdr:nvSpPr>
        <cdr:cNvPr id="4" name="TextBox 3"/>
        <cdr:cNvSpPr txBox="1"/>
      </cdr:nvSpPr>
      <cdr:spPr>
        <a:xfrm xmlns:a="http://schemas.openxmlformats.org/drawingml/2006/main">
          <a:off x="304800" y="2438400"/>
          <a:ext cx="2257471" cy="585673"/>
        </a:xfrm>
        <a:prstGeom xmlns:a="http://schemas.openxmlformats.org/drawingml/2006/main" prst="rect">
          <a:avLst/>
        </a:prstGeom>
        <a:solidFill xmlns:a="http://schemas.openxmlformats.org/drawingml/2006/main">
          <a:schemeClr val="accent2"/>
        </a:solidFill>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2400" b="1" dirty="0"/>
            <a:t>BSWS &amp; LDWS</a:t>
          </a:r>
        </a:p>
      </cdr:txBody>
    </cdr:sp>
  </cdr:relSizeAnchor>
  <cdr:relSizeAnchor xmlns:cdr="http://schemas.openxmlformats.org/drawingml/2006/chartDrawing">
    <cdr:from>
      <cdr:x>0.04619</cdr:x>
      <cdr:y>0.55347</cdr:y>
    </cdr:from>
    <cdr:to>
      <cdr:x>0.15704</cdr:x>
      <cdr:y>0.73358</cdr:y>
    </cdr:to>
    <cdr:sp macro="" textlink="">
      <cdr:nvSpPr>
        <cdr:cNvPr id="5" name="TextBox 4"/>
        <cdr:cNvSpPr txBox="1"/>
      </cdr:nvSpPr>
      <cdr:spPr>
        <a:xfrm xmlns:a="http://schemas.openxmlformats.org/drawingml/2006/main">
          <a:off x="381001" y="28098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0.05427</cdr:x>
      <cdr:y>0.4769</cdr:y>
    </cdr:from>
    <cdr:to>
      <cdr:x>0.16513</cdr:x>
      <cdr:y>0.63531</cdr:y>
    </cdr:to>
    <cdr:sp macro="" textlink="">
      <cdr:nvSpPr>
        <cdr:cNvPr id="7" name="TextBox 6"/>
        <cdr:cNvSpPr txBox="1"/>
      </cdr:nvSpPr>
      <cdr:spPr>
        <a:xfrm xmlns:a="http://schemas.openxmlformats.org/drawingml/2006/main">
          <a:off x="447676" y="27527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0.67206</cdr:x>
      <cdr:y>0.33828</cdr:y>
    </cdr:from>
    <cdr:to>
      <cdr:x>0.78291</cdr:x>
      <cdr:y>0.4967</cdr:y>
    </cdr:to>
    <cdr:sp macro="" textlink="">
      <cdr:nvSpPr>
        <cdr:cNvPr id="9" name="TextBox 8"/>
        <cdr:cNvSpPr txBox="1"/>
      </cdr:nvSpPr>
      <cdr:spPr>
        <a:xfrm xmlns:a="http://schemas.openxmlformats.org/drawingml/2006/main">
          <a:off x="5543551" y="1952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0.09932</cdr:x>
      <cdr:y>0.55589</cdr:y>
    </cdr:from>
    <cdr:to>
      <cdr:x>0.22017</cdr:x>
      <cdr:y>0.64155</cdr:y>
    </cdr:to>
    <cdr:sp macro="" textlink="">
      <cdr:nvSpPr>
        <cdr:cNvPr id="11" name="TextBox 10"/>
        <cdr:cNvSpPr txBox="1"/>
      </cdr:nvSpPr>
      <cdr:spPr>
        <a:xfrm xmlns:a="http://schemas.openxmlformats.org/drawingml/2006/main">
          <a:off x="908213" y="3558156"/>
          <a:ext cx="1105052" cy="548293"/>
        </a:xfrm>
        <a:prstGeom xmlns:a="http://schemas.openxmlformats.org/drawingml/2006/main" prst="rect">
          <a:avLst/>
        </a:prstGeom>
        <a:solidFill xmlns:a="http://schemas.openxmlformats.org/drawingml/2006/main">
          <a:schemeClr val="accent5">
            <a:lumMod val="60000"/>
            <a:lumOff val="40000"/>
          </a:schemeClr>
        </a:solidFill>
      </cdr:spPr>
      <cdr:txBody>
        <a:bodyPr xmlns:a="http://schemas.openxmlformats.org/drawingml/2006/main" vertOverflow="clip" wrap="none" rtlCol="0"/>
        <a:lstStyle xmlns:a="http://schemas.openxmlformats.org/drawingml/2006/main"/>
        <a:p xmlns:a="http://schemas.openxmlformats.org/drawingml/2006/main">
          <a:r>
            <a:rPr lang="en-US" sz="2400" b="1" dirty="0"/>
            <a:t>LDWS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585115-3292-4E03-AD12-ACB003205634}" type="datetimeFigureOut">
              <a:rPr lang="en-US" smtClean="0"/>
              <a:pPr/>
              <a:t>9/23/2016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1AC60DD-537A-4008-9C3B-9DD8201D3C3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A8F9E-F32C-4A62-B97B-4CA29A96F6F3}"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AC60DD-537A-4008-9C3B-9DD8201D3C3F}"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BACE77-9ABC-4F08-96AC-6D757E832C31}" type="slidenum">
              <a:rPr lang="en-US" smtClean="0"/>
              <a:pPr>
                <a:defRPr/>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A6C0C94-B11C-4C42-ABF9-946383295B1E}" type="slidenum">
              <a:rPr lang="en-US" smtClean="0"/>
              <a:pPr/>
              <a:t>20</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dirty="0" smtClean="0"/>
              <a:t>Use this template to create Intranet web pages for your workgroup or project.  You can modify the sample content to add your own information, and you can even change the structure of the web site by adding and removing slides.  The navigation controls are on the slide master.  To change them, on the </a:t>
            </a:r>
            <a:r>
              <a:rPr lang="en-US" b="1" dirty="0" smtClean="0"/>
              <a:t>View</a:t>
            </a:r>
            <a:r>
              <a:rPr lang="en-US" dirty="0" smtClean="0"/>
              <a:t> menu, point to </a:t>
            </a:r>
            <a:r>
              <a:rPr lang="en-US" b="1" dirty="0" smtClean="0"/>
              <a:t>Master</a:t>
            </a:r>
            <a:r>
              <a:rPr lang="en-US" dirty="0" smtClean="0"/>
              <a:t>, then choose </a:t>
            </a:r>
            <a:r>
              <a:rPr lang="en-US" b="1" dirty="0" smtClean="0"/>
              <a:t>Slide Master</a:t>
            </a:r>
            <a:r>
              <a:rPr lang="en-US" dirty="0" smtClean="0"/>
              <a:t>.  To add or remove hyperlinks on text or objects, or to change existing hyperlinks, select the text or object, then choose </a:t>
            </a:r>
            <a:r>
              <a:rPr lang="en-US" b="1" dirty="0" smtClean="0"/>
              <a:t>Hyperlink</a:t>
            </a:r>
            <a:r>
              <a:rPr lang="en-US" dirty="0" smtClean="0"/>
              <a:t> from the </a:t>
            </a:r>
            <a:r>
              <a:rPr lang="en-US" b="1" dirty="0" smtClean="0"/>
              <a:t>Insert</a:t>
            </a:r>
            <a:r>
              <a:rPr lang="en-US" dirty="0" smtClean="0"/>
              <a:t> menu.</a:t>
            </a:r>
          </a:p>
          <a:p>
            <a:endParaRPr lang="en-US" dirty="0" smtClean="0"/>
          </a:p>
          <a:p>
            <a:r>
              <a:rPr lang="en-US" dirty="0" smtClean="0"/>
              <a:t>When you’re finished customizing, delete these notes to save space in your final HTML files.</a:t>
            </a:r>
          </a:p>
          <a:p>
            <a:endParaRPr lang="en-US" dirty="0" smtClean="0"/>
          </a:p>
          <a:p>
            <a:r>
              <a:rPr lang="en-US" dirty="0" smtClean="0"/>
              <a:t>For more information, ask the Answer Wizard about:</a:t>
            </a:r>
          </a:p>
          <a:p>
            <a:pPr>
              <a:buFontTx/>
              <a:buChar char="•"/>
            </a:pPr>
            <a:r>
              <a:rPr lang="en-US" dirty="0" smtClean="0"/>
              <a:t>The Slide Master</a:t>
            </a:r>
          </a:p>
          <a:p>
            <a:pPr>
              <a:buFontTx/>
              <a:buChar char="•"/>
            </a:pPr>
            <a:r>
              <a:rPr lang="en-US" dirty="0" smtClean="0"/>
              <a:t>Hyperlinks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BACE77-9ABC-4F08-96AC-6D757E832C31}" type="slidenum">
              <a:rPr lang="en-US" smtClean="0"/>
              <a:pPr>
                <a:defRPr/>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c5d-RDiwEX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Videos%20for%20PPT/FDA78734%20Lane%20Depart%20.dce"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Videos%20for%20PPT/ESM90181%20FWD%20Glare.dce" TargetMode="External"/><Relationship Id="rId5" Type="http://schemas.openxmlformats.org/officeDocument/2006/relationships/hyperlink" Target="Videos%20for%20PPT/FDW80375%20FWD%20.dce"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hyperlink" Target="Videos%20for%20PPT/EWT21067%20ACC%20.dce"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Videos%20for%20PPT/FDF03695%20Active%20FWD%20.dce" TargetMode="External"/><Relationship Id="rId5" Type="http://schemas.openxmlformats.org/officeDocument/2006/relationships/image" Target="../media/image27.png"/><Relationship Id="rId4" Type="http://schemas.openxmlformats.org/officeDocument/2006/relationships/hyperlink" Target="Videos%20for%20PPT/EZF18314%20ACC%20Intersect%20.d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ERA95293.dce" TargetMode="Externa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gi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Videos%20for%20PPT/EWT21067%20ACC%20.dc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Videos%20for%20PPT/168728%20Cell%20Ph%20.d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ller-01.jpg"/>
          <p:cNvPicPr>
            <a:picLocks noChangeAspect="1"/>
          </p:cNvPicPr>
          <p:nvPr/>
        </p:nvPicPr>
        <p:blipFill>
          <a:blip r:embed="rId2" cstate="print"/>
          <a:stretch>
            <a:fillRect/>
          </a:stretch>
        </p:blipFill>
        <p:spPr>
          <a:xfrm>
            <a:off x="228600" y="406130"/>
            <a:ext cx="8581886" cy="6299470"/>
          </a:xfrm>
          <a:prstGeom prst="rect">
            <a:avLst/>
          </a:prstGeom>
        </p:spPr>
      </p:pic>
      <p:sp>
        <p:nvSpPr>
          <p:cNvPr id="13" name="TextBox 12"/>
          <p:cNvSpPr txBox="1"/>
          <p:nvPr/>
        </p:nvSpPr>
        <p:spPr>
          <a:xfrm>
            <a:off x="4088284" y="83403"/>
            <a:ext cx="4750916" cy="830997"/>
          </a:xfrm>
          <a:prstGeom prst="rect">
            <a:avLst/>
          </a:prstGeom>
          <a:solidFill>
            <a:srgbClr val="FFC000"/>
          </a:solidFill>
        </p:spPr>
        <p:txBody>
          <a:bodyPr wrap="square" rtlCol="0">
            <a:spAutoFit/>
          </a:bodyPr>
          <a:lstStyle/>
          <a:p>
            <a:r>
              <a:rPr lang="en-US" sz="4800" b="1" u="sng" dirty="0" smtClean="0">
                <a:solidFill>
                  <a:srgbClr val="0000CC"/>
                </a:solidFill>
                <a:effectLst>
                  <a:outerShdw blurRad="38100" dist="38100" dir="2700000" algn="tl">
                    <a:srgbClr val="000000">
                      <a:alpha val="43137"/>
                    </a:srgbClr>
                  </a:outerShdw>
                </a:effectLst>
              </a:rPr>
              <a:t>Distracted Driving</a:t>
            </a:r>
            <a:endParaRPr lang="en-US" sz="4800" b="1" u="sng" dirty="0">
              <a:solidFill>
                <a:srgbClr val="0000CC"/>
              </a:solidFill>
              <a:effectLst>
                <a:outerShdw blurRad="38100" dist="38100" dir="2700000" algn="tl">
                  <a:srgbClr val="000000">
                    <a:alpha val="43137"/>
                  </a:srgbClr>
                </a:outerShdw>
              </a:effectLst>
            </a:endParaRPr>
          </a:p>
        </p:txBody>
      </p:sp>
      <p:sp>
        <p:nvSpPr>
          <p:cNvPr id="4" name="Content Placeholder 3"/>
          <p:cNvSpPr txBox="1">
            <a:spLocks/>
          </p:cNvSpPr>
          <p:nvPr/>
        </p:nvSpPr>
        <p:spPr>
          <a:xfrm>
            <a:off x="4800600" y="6324600"/>
            <a:ext cx="403860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hlinkClick r:id="rId3"/>
              </a:rPr>
              <a:t>https://www.youtube.com/watch?v=c5d-RDiwEXM</a:t>
            </a:r>
            <a:endParaRPr kumimoji="0" lang="en-US" sz="1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4953000" cy="715962"/>
          </a:xfrm>
        </p:spPr>
        <p:txBody>
          <a:bodyPr>
            <a:normAutofit fontScale="90000"/>
          </a:bodyPr>
          <a:lstStyle/>
          <a:p>
            <a:r>
              <a:rPr lang="en-US" b="1" u="sng" dirty="0" smtClean="0">
                <a:effectLst>
                  <a:outerShdw blurRad="38100" dist="38100" dir="2700000" algn="tl">
                    <a:srgbClr val="000000">
                      <a:alpha val="43137"/>
                    </a:srgbClr>
                  </a:outerShdw>
                </a:effectLst>
              </a:rPr>
              <a:t>Engineering Controls</a:t>
            </a:r>
            <a:endParaRPr lang="en-US" u="sng" dirty="0"/>
          </a:p>
        </p:txBody>
      </p:sp>
      <p:sp>
        <p:nvSpPr>
          <p:cNvPr id="3" name="Content Placeholder 2"/>
          <p:cNvSpPr>
            <a:spLocks noGrp="1"/>
          </p:cNvSpPr>
          <p:nvPr>
            <p:ph idx="1"/>
          </p:nvPr>
        </p:nvSpPr>
        <p:spPr>
          <a:xfrm>
            <a:off x="228600" y="990601"/>
            <a:ext cx="8686800" cy="2590799"/>
          </a:xfrm>
        </p:spPr>
        <p:txBody>
          <a:bodyPr>
            <a:normAutofit fontScale="85000" lnSpcReduction="10000"/>
          </a:bodyPr>
          <a:lstStyle/>
          <a:p>
            <a:r>
              <a:rPr lang="en-US" sz="4000" b="1" dirty="0" smtClean="0">
                <a:solidFill>
                  <a:srgbClr val="0000CC"/>
                </a:solidFill>
                <a:effectLst>
                  <a:outerShdw blurRad="38100" dist="38100" dir="2700000" algn="tl">
                    <a:srgbClr val="000000">
                      <a:alpha val="43137"/>
                    </a:srgbClr>
                  </a:outerShdw>
                </a:effectLst>
              </a:rPr>
              <a:t>Collision Avoidance </a:t>
            </a:r>
          </a:p>
          <a:p>
            <a:pPr lvl="1"/>
            <a:r>
              <a:rPr lang="en-US" sz="3600" dirty="0" smtClean="0"/>
              <a:t>(FWD Radar; Lane Departure &amp; Blindside)</a:t>
            </a:r>
          </a:p>
          <a:p>
            <a:pPr lvl="2"/>
            <a:r>
              <a:rPr lang="en-US" sz="3200" dirty="0" smtClean="0"/>
              <a:t>Alert for slower or stopped vehicles ahead</a:t>
            </a:r>
          </a:p>
          <a:p>
            <a:pPr lvl="2"/>
            <a:r>
              <a:rPr lang="en-US" sz="3200" dirty="0" smtClean="0"/>
              <a:t>See through fog and alert to vehicles ahead</a:t>
            </a:r>
          </a:p>
          <a:p>
            <a:pPr lvl="2"/>
            <a:r>
              <a:rPr lang="en-US" sz="3200" dirty="0" smtClean="0"/>
              <a:t>See and alert for unintentional lane drift / departure</a:t>
            </a:r>
          </a:p>
          <a:p>
            <a:pPr lvl="2"/>
            <a:endParaRPr lang="en-US" dirty="0"/>
          </a:p>
        </p:txBody>
      </p:sp>
      <p:pic>
        <p:nvPicPr>
          <p:cNvPr id="4" name="Picture 3" descr="223.JPG"/>
          <p:cNvPicPr>
            <a:picLocks noChangeAspect="1"/>
          </p:cNvPicPr>
          <p:nvPr/>
        </p:nvPicPr>
        <p:blipFill>
          <a:blip r:embed="rId2" cstate="print"/>
          <a:stretch>
            <a:fillRect/>
          </a:stretch>
        </p:blipFill>
        <p:spPr>
          <a:xfrm>
            <a:off x="304800" y="3505200"/>
            <a:ext cx="3124200" cy="2343150"/>
          </a:xfrm>
          <a:prstGeom prst="rect">
            <a:avLst/>
          </a:prstGeom>
        </p:spPr>
      </p:pic>
      <p:pic>
        <p:nvPicPr>
          <p:cNvPr id="5" name="Picture 4" descr="229.JPG"/>
          <p:cNvPicPr>
            <a:picLocks noChangeAspect="1"/>
          </p:cNvPicPr>
          <p:nvPr/>
        </p:nvPicPr>
        <p:blipFill>
          <a:blip r:embed="rId3" cstate="print"/>
          <a:stretch>
            <a:fillRect/>
          </a:stretch>
        </p:blipFill>
        <p:spPr>
          <a:xfrm>
            <a:off x="6248400" y="3486150"/>
            <a:ext cx="274320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236.JPG"/>
          <p:cNvPicPr>
            <a:picLocks noChangeAspect="1"/>
          </p:cNvPicPr>
          <p:nvPr/>
        </p:nvPicPr>
        <p:blipFill>
          <a:blip r:embed="rId4" cstate="print"/>
          <a:stretch>
            <a:fillRect/>
          </a:stretch>
        </p:blipFill>
        <p:spPr>
          <a:xfrm>
            <a:off x="3124200" y="4343400"/>
            <a:ext cx="2895600" cy="2171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Oval 6"/>
          <p:cNvSpPr/>
          <p:nvPr/>
        </p:nvSpPr>
        <p:spPr>
          <a:xfrm>
            <a:off x="1066800" y="4191000"/>
            <a:ext cx="1676400" cy="1219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962400" y="4876800"/>
            <a:ext cx="10668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239000" y="3886200"/>
            <a:ext cx="1676400" cy="1219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4"/>
          <p:cNvSpPr txBox="1">
            <a:spLocks/>
          </p:cNvSpPr>
          <p:nvPr/>
        </p:nvSpPr>
        <p:spPr>
          <a:xfrm>
            <a:off x="5105400" y="76200"/>
            <a:ext cx="38862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j-lt"/>
                <a:ea typeface="+mj-ea"/>
                <a:cs typeface="+mj-cs"/>
              </a:rPr>
              <a:t>Hierarchy of Controls of Distracted Driving</a:t>
            </a: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TextBox 11"/>
          <p:cNvSpPr txBox="1"/>
          <p:nvPr/>
        </p:nvSpPr>
        <p:spPr>
          <a:xfrm>
            <a:off x="6516371" y="685800"/>
            <a:ext cx="2475229"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200" dirty="0" smtClean="0">
                <a:hlinkClick r:id="rId5" action="ppaction://hlinkfile"/>
              </a:rPr>
              <a:t>Videos for PPT\FDW80375 FWD .</a:t>
            </a:r>
            <a:r>
              <a:rPr lang="en-US" sz="1200" dirty="0" err="1" smtClean="0">
                <a:hlinkClick r:id="rId5" action="ppaction://hlinkfile"/>
              </a:rPr>
              <a:t>dce</a:t>
            </a:r>
            <a:endParaRPr lang="en-US" sz="1200" dirty="0"/>
          </a:p>
        </p:txBody>
      </p:sp>
      <p:sp>
        <p:nvSpPr>
          <p:cNvPr id="13" name="TextBox 12"/>
          <p:cNvSpPr txBox="1"/>
          <p:nvPr/>
        </p:nvSpPr>
        <p:spPr>
          <a:xfrm>
            <a:off x="6206286" y="1066800"/>
            <a:ext cx="2785314"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200" dirty="0" smtClean="0">
                <a:hlinkClick r:id="rId6" action="ppaction://hlinkfile"/>
              </a:rPr>
              <a:t>Videos for PPT\ESM90181 FWD Glare.dce</a:t>
            </a:r>
            <a:endParaRPr lang="en-US" sz="1200" dirty="0"/>
          </a:p>
        </p:txBody>
      </p:sp>
      <p:sp>
        <p:nvSpPr>
          <p:cNvPr id="14" name="TextBox 13"/>
          <p:cNvSpPr txBox="1"/>
          <p:nvPr/>
        </p:nvSpPr>
        <p:spPr>
          <a:xfrm>
            <a:off x="6248400" y="5715000"/>
            <a:ext cx="2661306" cy="2616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nn-NO" sz="1100" dirty="0" smtClean="0">
                <a:hlinkClick r:id="rId7" action="ppaction://hlinkfile"/>
              </a:rPr>
              <a:t>Videos for PPT\FDA78734 Lane Depart .dce</a:t>
            </a:r>
            <a:endParaRPr lang="en-US"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print"/>
          <a:srcRect/>
          <a:stretch>
            <a:fillRect/>
          </a:stretch>
        </p:blipFill>
        <p:spPr bwMode="auto">
          <a:xfrm>
            <a:off x="5486400" y="3733800"/>
            <a:ext cx="3429000" cy="2466503"/>
          </a:xfrm>
          <a:prstGeom prst="rect">
            <a:avLst/>
          </a:prstGeom>
          <a:noFill/>
          <a:ln w="9525">
            <a:noFill/>
            <a:miter lim="800000"/>
            <a:headEnd/>
            <a:tailEnd/>
          </a:ln>
        </p:spPr>
      </p:pic>
      <p:sp>
        <p:nvSpPr>
          <p:cNvPr id="6" name="Content Placeholder 5"/>
          <p:cNvSpPr>
            <a:spLocks noGrp="1"/>
          </p:cNvSpPr>
          <p:nvPr>
            <p:ph idx="1"/>
          </p:nvPr>
        </p:nvSpPr>
        <p:spPr>
          <a:xfrm>
            <a:off x="152400" y="914401"/>
            <a:ext cx="6858000" cy="2209799"/>
          </a:xfrm>
        </p:spPr>
        <p:txBody>
          <a:bodyPr>
            <a:noAutofit/>
          </a:bodyPr>
          <a:lstStyle/>
          <a:p>
            <a:r>
              <a:rPr lang="en-US" sz="2400" b="1" dirty="0" smtClean="0">
                <a:solidFill>
                  <a:srgbClr val="0000CC"/>
                </a:solidFill>
              </a:rPr>
              <a:t>Coach the Driver via Event (ERDs)</a:t>
            </a:r>
          </a:p>
          <a:p>
            <a:r>
              <a:rPr lang="en-US" sz="2400" b="1" dirty="0" smtClean="0">
                <a:solidFill>
                  <a:srgbClr val="0000CC"/>
                </a:solidFill>
              </a:rPr>
              <a:t>Training on Distracted Driving</a:t>
            </a:r>
          </a:p>
          <a:p>
            <a:r>
              <a:rPr lang="en-US" sz="2400" b="1" dirty="0" smtClean="0">
                <a:solidFill>
                  <a:srgbClr val="0000CC"/>
                </a:solidFill>
              </a:rPr>
              <a:t>Driver Meetings</a:t>
            </a:r>
          </a:p>
          <a:p>
            <a:r>
              <a:rPr lang="en-US" sz="2400" b="1" dirty="0" smtClean="0">
                <a:solidFill>
                  <a:srgbClr val="0000CC"/>
                </a:solidFill>
              </a:rPr>
              <a:t>Media Releases/Newsletters</a:t>
            </a:r>
          </a:p>
          <a:p>
            <a:r>
              <a:rPr lang="en-US" sz="2400" b="1" dirty="0" smtClean="0">
                <a:solidFill>
                  <a:srgbClr val="0000CC"/>
                </a:solidFill>
              </a:rPr>
              <a:t>Policies &amp; SOPs to include driver accountabilities</a:t>
            </a:r>
            <a:endParaRPr lang="en-US" sz="2400" b="1" dirty="0">
              <a:solidFill>
                <a:srgbClr val="0000CC"/>
              </a:solidFill>
            </a:endParaRPr>
          </a:p>
        </p:txBody>
      </p:sp>
      <p:pic>
        <p:nvPicPr>
          <p:cNvPr id="7" name="Picture 6"/>
          <p:cNvPicPr/>
          <p:nvPr/>
        </p:nvPicPr>
        <p:blipFill>
          <a:blip r:embed="rId3" cstate="print"/>
          <a:srcRect/>
          <a:stretch>
            <a:fillRect/>
          </a:stretch>
        </p:blipFill>
        <p:spPr bwMode="auto">
          <a:xfrm>
            <a:off x="304800" y="3276600"/>
            <a:ext cx="5867400" cy="3429000"/>
          </a:xfrm>
          <a:prstGeom prst="rect">
            <a:avLst/>
          </a:prstGeom>
          <a:noFill/>
          <a:ln w="9525">
            <a:noFill/>
            <a:miter lim="800000"/>
            <a:headEnd/>
            <a:tailEnd/>
          </a:ln>
        </p:spPr>
      </p:pic>
      <p:pic>
        <p:nvPicPr>
          <p:cNvPr id="14337" name="Picture 1"/>
          <p:cNvPicPr>
            <a:picLocks noChangeAspect="1" noChangeArrowheads="1"/>
          </p:cNvPicPr>
          <p:nvPr/>
        </p:nvPicPr>
        <p:blipFill>
          <a:blip r:embed="rId4" cstate="print"/>
          <a:srcRect/>
          <a:stretch>
            <a:fillRect/>
          </a:stretch>
        </p:blipFill>
        <p:spPr bwMode="auto">
          <a:xfrm>
            <a:off x="5105400" y="228600"/>
            <a:ext cx="3810000" cy="2381250"/>
          </a:xfrm>
          <a:prstGeom prst="rect">
            <a:avLst/>
          </a:prstGeom>
          <a:noFill/>
          <a:ln w="9525">
            <a:noFill/>
            <a:miter lim="800000"/>
            <a:headEnd/>
            <a:tailEnd/>
          </a:ln>
        </p:spPr>
      </p:pic>
      <p:sp>
        <p:nvSpPr>
          <p:cNvPr id="5" name="Title 4"/>
          <p:cNvSpPr>
            <a:spLocks noGrp="1"/>
          </p:cNvSpPr>
          <p:nvPr>
            <p:ph type="title"/>
          </p:nvPr>
        </p:nvSpPr>
        <p:spPr>
          <a:xfrm>
            <a:off x="228600" y="152400"/>
            <a:ext cx="6096000" cy="533400"/>
          </a:xfrm>
        </p:spPr>
        <p:style>
          <a:lnRef idx="1">
            <a:schemeClr val="accent3"/>
          </a:lnRef>
          <a:fillRef idx="2">
            <a:schemeClr val="accent3"/>
          </a:fillRef>
          <a:effectRef idx="1">
            <a:schemeClr val="accent3"/>
          </a:effectRef>
          <a:fontRef idx="minor">
            <a:schemeClr val="dk1"/>
          </a:fontRef>
        </p:style>
        <p:txBody>
          <a:bodyPr>
            <a:noAutofit/>
          </a:bodyPr>
          <a:lstStyle/>
          <a:p>
            <a:r>
              <a:rPr lang="en-US" sz="3600" b="1" dirty="0" smtClean="0">
                <a:effectLst>
                  <a:outerShdw blurRad="38100" dist="38100" dir="2700000" algn="tl">
                    <a:srgbClr val="000000">
                      <a:alpha val="43137"/>
                    </a:srgbClr>
                  </a:outerShdw>
                </a:effectLst>
              </a:rPr>
              <a:t>ADMINSTRATIVE CONTROLS</a:t>
            </a:r>
            <a:endParaRPr lang="en-US" sz="3600" b="1" dirty="0">
              <a:effectLst>
                <a:outerShdw blurRad="38100" dist="38100" dir="2700000" algn="tl">
                  <a:srgbClr val="000000">
                    <a:alpha val="43137"/>
                  </a:srgbClr>
                </a:outerShdw>
              </a:effectLst>
            </a:endParaRPr>
          </a:p>
        </p:txBody>
      </p:sp>
      <p:sp>
        <p:nvSpPr>
          <p:cNvPr id="11" name="Title 4"/>
          <p:cNvSpPr txBox="1">
            <a:spLocks/>
          </p:cNvSpPr>
          <p:nvPr/>
        </p:nvSpPr>
        <p:spPr>
          <a:xfrm>
            <a:off x="5105400" y="6248400"/>
            <a:ext cx="38862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j-lt"/>
                <a:ea typeface="+mj-ea"/>
                <a:cs typeface="+mj-cs"/>
              </a:rPr>
              <a:t>Hierarchy of Controls of Distracted Driving</a:t>
            </a: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304800" y="3276600"/>
            <a:ext cx="5867400" cy="492443"/>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chemeClr val="tx1"/>
                </a:solidFill>
              </a:rPr>
              <a:t>Cornering Policy – 10 MPH Below the Advanced Warning</a:t>
            </a:r>
            <a:endParaRPr lang="en-US" sz="800" b="1" dirty="0" smtClean="0">
              <a:solidFill>
                <a:schemeClr val="tx1"/>
              </a:solidFill>
            </a:endParaRPr>
          </a:p>
          <a:p>
            <a:r>
              <a:rPr lang="en-US" sz="800" b="1" dirty="0" smtClean="0">
                <a:solidFill>
                  <a:schemeClr val="tx1"/>
                </a:solidFill>
              </a:rPr>
              <a:t> </a:t>
            </a:r>
            <a:endParaRPr lang="en-US" sz="800" b="1" dirty="0">
              <a:solidFill>
                <a:schemeClr val="tx1"/>
              </a:solidFill>
            </a:endParaRPr>
          </a:p>
        </p:txBody>
      </p:sp>
      <p:sp>
        <p:nvSpPr>
          <p:cNvPr id="10" name="Oval 9"/>
          <p:cNvSpPr/>
          <p:nvPr/>
        </p:nvSpPr>
        <p:spPr>
          <a:xfrm>
            <a:off x="7696200" y="4876800"/>
            <a:ext cx="6858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733800" y="5410200"/>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153400" y="4572000"/>
            <a:ext cx="691215" cy="276999"/>
          </a:xfrm>
          <a:prstGeom prst="rect">
            <a:avLst/>
          </a:prstGeom>
          <a:solidFill>
            <a:schemeClr val="bg1"/>
          </a:solidFill>
        </p:spPr>
        <p:txBody>
          <a:bodyPr wrap="none" rtlCol="0">
            <a:spAutoFit/>
          </a:bodyPr>
          <a:lstStyle/>
          <a:p>
            <a:r>
              <a:rPr lang="en-US" sz="1200" b="1" dirty="0" smtClean="0"/>
              <a:t>35 MPH</a:t>
            </a:r>
            <a:endParaRPr lang="en-US" sz="1200" b="1" dirty="0"/>
          </a:p>
        </p:txBody>
      </p:sp>
      <p:sp>
        <p:nvSpPr>
          <p:cNvPr id="14" name="TextBox 13"/>
          <p:cNvSpPr txBox="1"/>
          <p:nvPr/>
        </p:nvSpPr>
        <p:spPr>
          <a:xfrm>
            <a:off x="3810000" y="6154579"/>
            <a:ext cx="965329" cy="276999"/>
          </a:xfrm>
          <a:prstGeom prst="rect">
            <a:avLst/>
          </a:prstGeom>
          <a:solidFill>
            <a:srgbClr val="FFC000"/>
          </a:solidFill>
        </p:spPr>
        <p:txBody>
          <a:bodyPr wrap="none" rtlCol="0">
            <a:spAutoFit/>
          </a:bodyPr>
          <a:lstStyle/>
          <a:p>
            <a:r>
              <a:rPr lang="en-US" sz="1200" b="1" dirty="0" smtClean="0"/>
              <a:t>50 - 37 MPH</a:t>
            </a:r>
            <a:endParaRPr lang="en-US" sz="1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429000" cy="715962"/>
          </a:xfrm>
        </p:spPr>
        <p:txBody>
          <a:bodyPr>
            <a:normAutofit fontScale="90000"/>
          </a:bodyPr>
          <a:lstStyle/>
          <a:p>
            <a:r>
              <a:rPr lang="en-US" b="1" u="sng" dirty="0" smtClean="0">
                <a:effectLst>
                  <a:outerShdw blurRad="38100" dist="38100" dir="2700000" algn="tl">
                    <a:srgbClr val="000000">
                      <a:alpha val="43137"/>
                    </a:srgbClr>
                  </a:outerShdw>
                </a:effectLst>
              </a:rPr>
              <a:t>PPE</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143000"/>
            <a:ext cx="4114800" cy="4419600"/>
          </a:xfrm>
        </p:spPr>
        <p:txBody>
          <a:bodyPr>
            <a:normAutofit fontScale="32500" lnSpcReduction="20000"/>
          </a:bodyPr>
          <a:lstStyle/>
          <a:p>
            <a:r>
              <a:rPr lang="en-US" sz="4200" b="1" dirty="0" smtClean="0">
                <a:solidFill>
                  <a:srgbClr val="0000CC"/>
                </a:solidFill>
              </a:rPr>
              <a:t>Proximity Controls</a:t>
            </a:r>
          </a:p>
          <a:p>
            <a:pPr lvl="1"/>
            <a:r>
              <a:rPr lang="en-US" sz="4300" dirty="0" smtClean="0"/>
              <a:t>Less or no “Reaching”.</a:t>
            </a:r>
          </a:p>
          <a:p>
            <a:pPr lvl="1">
              <a:buNone/>
            </a:pPr>
            <a:endParaRPr lang="en-US" dirty="0" smtClean="0"/>
          </a:p>
          <a:p>
            <a:r>
              <a:rPr lang="en-US" sz="4200" b="1" dirty="0" smtClean="0">
                <a:solidFill>
                  <a:srgbClr val="0000CC"/>
                </a:solidFill>
              </a:rPr>
              <a:t>Seat Belts</a:t>
            </a:r>
          </a:p>
          <a:p>
            <a:pPr lvl="1"/>
            <a:r>
              <a:rPr lang="en-US" sz="4300" dirty="0" smtClean="0"/>
              <a:t>Creating the “Visual Standard”</a:t>
            </a:r>
          </a:p>
          <a:p>
            <a:pPr lvl="1"/>
            <a:r>
              <a:rPr lang="en-US" sz="4300" dirty="0" smtClean="0"/>
              <a:t>Seat Belt Chimes</a:t>
            </a:r>
          </a:p>
          <a:p>
            <a:pPr lvl="1">
              <a:buNone/>
            </a:pPr>
            <a:endParaRPr lang="en-US" dirty="0" smtClean="0"/>
          </a:p>
          <a:p>
            <a:r>
              <a:rPr lang="en-US" sz="4200" b="1" dirty="0" smtClean="0">
                <a:solidFill>
                  <a:srgbClr val="0000CC"/>
                </a:solidFill>
              </a:rPr>
              <a:t>Blue Tooth Technology</a:t>
            </a:r>
          </a:p>
          <a:p>
            <a:pPr lvl="1"/>
            <a:r>
              <a:rPr lang="en-US" sz="4300" dirty="0" smtClean="0"/>
              <a:t>Hands Free noise cancelling </a:t>
            </a:r>
          </a:p>
          <a:p>
            <a:pPr lvl="1">
              <a:buNone/>
            </a:pPr>
            <a:endParaRPr lang="en-US" dirty="0" smtClean="0"/>
          </a:p>
          <a:p>
            <a:r>
              <a:rPr lang="en-US" sz="4200" b="1" dirty="0" smtClean="0">
                <a:solidFill>
                  <a:srgbClr val="0000CC"/>
                </a:solidFill>
              </a:rPr>
              <a:t>Active intervention</a:t>
            </a:r>
          </a:p>
          <a:p>
            <a:pPr lvl="1"/>
            <a:r>
              <a:rPr lang="en-US" sz="4300" dirty="0" smtClean="0"/>
              <a:t>Adaptive cruise control</a:t>
            </a:r>
          </a:p>
          <a:p>
            <a:pPr lvl="1"/>
            <a:r>
              <a:rPr lang="en-US" sz="4300" dirty="0" smtClean="0"/>
              <a:t>Active visual and audible alerts</a:t>
            </a:r>
          </a:p>
          <a:p>
            <a:pPr lvl="1"/>
            <a:endParaRPr lang="en-US" dirty="0" smtClean="0"/>
          </a:p>
          <a:p>
            <a:endParaRPr lang="en-US" sz="4200" b="1" dirty="0" smtClean="0">
              <a:solidFill>
                <a:srgbClr val="0000CC"/>
              </a:solidFill>
            </a:endParaRPr>
          </a:p>
          <a:p>
            <a:r>
              <a:rPr lang="en-US" sz="4200" b="1" dirty="0" smtClean="0">
                <a:solidFill>
                  <a:srgbClr val="0000CC"/>
                </a:solidFill>
              </a:rPr>
              <a:t>Fatigue reducing seats</a:t>
            </a:r>
          </a:p>
          <a:p>
            <a:pPr lvl="1"/>
            <a:r>
              <a:rPr lang="en-US" sz="4300" dirty="0" smtClean="0"/>
              <a:t>Lumbar and side support</a:t>
            </a:r>
          </a:p>
          <a:p>
            <a:pPr lvl="1">
              <a:buNone/>
            </a:pPr>
            <a:endParaRPr lang="en-US" dirty="0" smtClean="0"/>
          </a:p>
          <a:p>
            <a:r>
              <a:rPr lang="en-US" sz="4200" b="1" dirty="0" smtClean="0">
                <a:solidFill>
                  <a:srgbClr val="0000CC"/>
                </a:solidFill>
              </a:rPr>
              <a:t>Protect Driver and Company</a:t>
            </a:r>
          </a:p>
          <a:p>
            <a:pPr lvl="1"/>
            <a:r>
              <a:rPr lang="en-US" sz="4300" dirty="0" smtClean="0"/>
              <a:t>Frivolous actions</a:t>
            </a:r>
          </a:p>
          <a:p>
            <a:pPr lvl="1"/>
            <a:endParaRPr lang="en-US" b="1" dirty="0" smtClean="0">
              <a:solidFill>
                <a:srgbClr val="0000CC"/>
              </a:solidFill>
            </a:endParaRPr>
          </a:p>
          <a:p>
            <a:pPr lvl="1"/>
            <a:endParaRPr lang="en-US" dirty="0" smtClean="0"/>
          </a:p>
          <a:p>
            <a:endParaRPr lang="en-US" dirty="0"/>
          </a:p>
        </p:txBody>
      </p:sp>
      <p:pic>
        <p:nvPicPr>
          <p:cNvPr id="4" name="Picture 5" descr="CRUISE CONTROL ON STEERING WHEEL INSTEAD OF DASH.jpg"/>
          <p:cNvPicPr>
            <a:picLocks noChangeAspect="1"/>
          </p:cNvPicPr>
          <p:nvPr/>
        </p:nvPicPr>
        <p:blipFill>
          <a:blip r:embed="rId2" cstate="print"/>
          <a:srcRect/>
          <a:stretch>
            <a:fillRect/>
          </a:stretch>
        </p:blipFill>
        <p:spPr bwMode="auto">
          <a:xfrm>
            <a:off x="4953000" y="838200"/>
            <a:ext cx="3962400" cy="2971800"/>
          </a:xfrm>
          <a:prstGeom prst="rect">
            <a:avLst/>
          </a:prstGeom>
          <a:noFill/>
          <a:ln w="9525">
            <a:noFill/>
            <a:miter lim="800000"/>
            <a:headEnd/>
            <a:tailEnd/>
          </a:ln>
        </p:spPr>
      </p:pic>
      <p:pic>
        <p:nvPicPr>
          <p:cNvPr id="5" name="Picture 14" descr="C:\Documents and Settings\utp8437\Desktop\NC Feed Assn\ORANGE SEATBELT.JPG"/>
          <p:cNvPicPr>
            <a:picLocks noChangeAspect="1" noChangeArrowheads="1"/>
          </p:cNvPicPr>
          <p:nvPr/>
        </p:nvPicPr>
        <p:blipFill>
          <a:blip r:embed="rId3" cstate="print"/>
          <a:srcRect/>
          <a:stretch>
            <a:fillRect/>
          </a:stretch>
        </p:blipFill>
        <p:spPr bwMode="auto">
          <a:xfrm>
            <a:off x="7086600" y="4114800"/>
            <a:ext cx="1447800" cy="1930400"/>
          </a:xfrm>
          <a:prstGeom prst="rect">
            <a:avLst/>
          </a:prstGeom>
          <a:noFill/>
          <a:ln w="9525">
            <a:noFill/>
            <a:miter lim="800000"/>
            <a:headEnd/>
            <a:tailEnd/>
          </a:ln>
        </p:spPr>
      </p:pic>
      <p:sp>
        <p:nvSpPr>
          <p:cNvPr id="7" name="Title 4"/>
          <p:cNvSpPr txBox="1">
            <a:spLocks/>
          </p:cNvSpPr>
          <p:nvPr/>
        </p:nvSpPr>
        <p:spPr>
          <a:xfrm>
            <a:off x="5029200" y="152400"/>
            <a:ext cx="38862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j-lt"/>
                <a:ea typeface="+mj-ea"/>
                <a:cs typeface="+mj-cs"/>
              </a:rPr>
              <a:t>Hierarchy of Controls of Distracted Driving</a:t>
            </a: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1219200" y="5057001"/>
            <a:ext cx="2927083"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200" dirty="0" smtClean="0">
                <a:hlinkClick r:id="rId4" action="ppaction://hlinkfile"/>
              </a:rPr>
              <a:t>Videos for PPT\EZF18314 ACC Intersect .</a:t>
            </a:r>
            <a:r>
              <a:rPr lang="en-US" sz="1200" dirty="0" err="1" smtClean="0">
                <a:hlinkClick r:id="rId4" action="ppaction://hlinkfile"/>
              </a:rPr>
              <a:t>dce</a:t>
            </a:r>
            <a:endParaRPr lang="en-US" sz="1200" dirty="0"/>
          </a:p>
        </p:txBody>
      </p:sp>
      <p:pic>
        <p:nvPicPr>
          <p:cNvPr id="10241" name="Picture 1"/>
          <p:cNvPicPr>
            <a:picLocks noChangeAspect="1" noChangeArrowheads="1"/>
          </p:cNvPicPr>
          <p:nvPr/>
        </p:nvPicPr>
        <p:blipFill>
          <a:blip r:embed="rId5" cstate="print"/>
          <a:srcRect/>
          <a:stretch>
            <a:fillRect/>
          </a:stretch>
        </p:blipFill>
        <p:spPr bwMode="auto">
          <a:xfrm>
            <a:off x="4447032" y="4038600"/>
            <a:ext cx="2182368" cy="2575968"/>
          </a:xfrm>
          <a:prstGeom prst="rect">
            <a:avLst/>
          </a:prstGeom>
          <a:noFill/>
          <a:ln w="9525">
            <a:noFill/>
            <a:miter lim="800000"/>
            <a:headEnd/>
            <a:tailEnd/>
          </a:ln>
        </p:spPr>
      </p:pic>
      <p:sp>
        <p:nvSpPr>
          <p:cNvPr id="11" name="TextBox 10"/>
          <p:cNvSpPr txBox="1"/>
          <p:nvPr/>
        </p:nvSpPr>
        <p:spPr>
          <a:xfrm>
            <a:off x="1219200" y="3733800"/>
            <a:ext cx="2832250"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200" dirty="0" smtClean="0">
                <a:hlinkClick r:id="rId6" action="ppaction://hlinkfile"/>
              </a:rPr>
              <a:t>Videos for PPT\FDF03695 Active FWD .</a:t>
            </a:r>
            <a:r>
              <a:rPr lang="en-US" sz="1200" dirty="0" err="1" smtClean="0">
                <a:hlinkClick r:id="rId6" action="ppaction://hlinkfile"/>
              </a:rPr>
              <a:t>dce</a:t>
            </a:r>
            <a:endParaRPr lang="en-US" sz="1200" dirty="0"/>
          </a:p>
        </p:txBody>
      </p:sp>
      <p:sp>
        <p:nvSpPr>
          <p:cNvPr id="12" name="Rectangle 11"/>
          <p:cNvSpPr/>
          <p:nvPr/>
        </p:nvSpPr>
        <p:spPr>
          <a:xfrm>
            <a:off x="4343400" y="41148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19200" y="5410200"/>
            <a:ext cx="2412584"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200" dirty="0" smtClean="0">
                <a:hlinkClick r:id="rId7" action="ppaction://hlinkfile"/>
              </a:rPr>
              <a:t>Videos for PPT\EWT21067 ACC .</a:t>
            </a:r>
            <a:r>
              <a:rPr lang="en-US" sz="1200" dirty="0" err="1" smtClean="0">
                <a:hlinkClick r:id="rId7" action="ppaction://hlinkfile"/>
              </a:rPr>
              <a:t>dce</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erdue PTI trk picture.jpg"/>
          <p:cNvPicPr>
            <a:picLocks noChangeAspect="1"/>
          </p:cNvPicPr>
          <p:nvPr/>
        </p:nvPicPr>
        <p:blipFill>
          <a:blip r:embed="rId3" cstate="print"/>
          <a:stretch>
            <a:fillRect/>
          </a:stretch>
        </p:blipFill>
        <p:spPr>
          <a:xfrm>
            <a:off x="4419600" y="1"/>
            <a:ext cx="4724400" cy="1981200"/>
          </a:xfrm>
          <a:prstGeom prst="rect">
            <a:avLst/>
          </a:prstGeom>
        </p:spPr>
      </p:pic>
      <p:sp>
        <p:nvSpPr>
          <p:cNvPr id="4098" name="Title 1"/>
          <p:cNvSpPr>
            <a:spLocks noGrp="1"/>
          </p:cNvSpPr>
          <p:nvPr>
            <p:ph type="ctrTitle"/>
          </p:nvPr>
        </p:nvSpPr>
        <p:spPr>
          <a:xfrm>
            <a:off x="381000" y="1752600"/>
            <a:ext cx="7467600" cy="1698625"/>
          </a:xfrm>
        </p:spPr>
        <p:txBody>
          <a:bodyPr/>
          <a:lstStyle/>
          <a:p>
            <a:pPr eaLnBrk="1" hangingPunct="1"/>
            <a:r>
              <a:rPr lang="en-US" b="1" dirty="0" smtClean="0">
                <a:latin typeface="Arial Black" pitchFamily="34" charset="0"/>
              </a:rPr>
              <a:t>Vehicle Based </a:t>
            </a:r>
            <a:br>
              <a:rPr lang="en-US" b="1" dirty="0" smtClean="0">
                <a:latin typeface="Arial Black" pitchFamily="34" charset="0"/>
              </a:rPr>
            </a:br>
            <a:r>
              <a:rPr lang="en-US" b="1" dirty="0" smtClean="0">
                <a:effectLst>
                  <a:outerShdw blurRad="38100" dist="38100" dir="2700000" algn="tl">
                    <a:srgbClr val="000000">
                      <a:alpha val="43137"/>
                    </a:srgbClr>
                  </a:outerShdw>
                </a:effectLst>
                <a:latin typeface="Arial Black" pitchFamily="34" charset="0"/>
              </a:rPr>
              <a:t>Behavioral</a:t>
            </a:r>
            <a:r>
              <a:rPr lang="en-US" b="1" dirty="0" smtClean="0">
                <a:latin typeface="Arial Black" pitchFamily="34" charset="0"/>
              </a:rPr>
              <a:t>  Safety </a:t>
            </a:r>
          </a:p>
        </p:txBody>
      </p:sp>
      <p:sp>
        <p:nvSpPr>
          <p:cNvPr id="6146" name="Subtitle 2"/>
          <p:cNvSpPr>
            <a:spLocks noGrp="1"/>
          </p:cNvSpPr>
          <p:nvPr>
            <p:ph type="subTitle" idx="1"/>
          </p:nvPr>
        </p:nvSpPr>
        <p:spPr>
          <a:xfrm>
            <a:off x="1752600" y="3657600"/>
            <a:ext cx="6400800" cy="1742042"/>
          </a:xfrm>
        </p:spPr>
        <p:txBody>
          <a:bodyPr rtlCol="0">
            <a:noAutofit/>
          </a:bodyPr>
          <a:lstStyle/>
          <a:p>
            <a:pPr eaLnBrk="1" fontAlgn="auto" hangingPunct="1">
              <a:spcAft>
                <a:spcPts val="0"/>
              </a:spcAft>
              <a:buFont typeface="Arial" pitchFamily="34" charset="0"/>
              <a:buNone/>
              <a:defRPr/>
            </a:pPr>
            <a:r>
              <a:rPr lang="en-US" sz="4000" b="1" dirty="0" smtClean="0">
                <a:effectLst>
                  <a:outerShdw blurRad="38100" dist="38100" dir="2700000" algn="tl">
                    <a:srgbClr val="000000">
                      <a:alpha val="43137"/>
                    </a:srgbClr>
                  </a:outerShdw>
                </a:effectLst>
              </a:rPr>
              <a:t>Vehicle Mounted </a:t>
            </a:r>
          </a:p>
          <a:p>
            <a:pPr eaLnBrk="1" fontAlgn="auto" hangingPunct="1">
              <a:spcAft>
                <a:spcPts val="0"/>
              </a:spcAft>
              <a:buFont typeface="Arial" pitchFamily="34" charset="0"/>
              <a:buNone/>
              <a:defRPr/>
            </a:pPr>
            <a:r>
              <a:rPr lang="en-US" sz="4000" b="1" dirty="0" smtClean="0">
                <a:effectLst>
                  <a:outerShdw blurRad="38100" dist="38100" dir="2700000" algn="tl">
                    <a:srgbClr val="000000">
                      <a:alpha val="43137"/>
                    </a:srgbClr>
                  </a:outerShdw>
                </a:effectLst>
              </a:rPr>
              <a:t>Safety Technology</a:t>
            </a:r>
          </a:p>
        </p:txBody>
      </p:sp>
      <p:pic>
        <p:nvPicPr>
          <p:cNvPr id="7" name="Picture 6" descr="Picture wing tag and farm logo.jpg"/>
          <p:cNvPicPr>
            <a:picLocks noChangeAspect="1"/>
          </p:cNvPicPr>
          <p:nvPr/>
        </p:nvPicPr>
        <p:blipFill>
          <a:blip r:embed="rId4" cstate="print"/>
          <a:stretch>
            <a:fillRect/>
          </a:stretch>
        </p:blipFill>
        <p:spPr>
          <a:xfrm>
            <a:off x="0" y="5055229"/>
            <a:ext cx="2057400" cy="18027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551" y="76200"/>
            <a:ext cx="7884849" cy="1325562"/>
          </a:xfrm>
        </p:spPr>
        <p:txBody>
          <a:bodyPr>
            <a:noAutofit/>
          </a:bodyPr>
          <a:lstStyle/>
          <a:p>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Distracted Driving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Vehicle Based Safety Systems </a:t>
            </a:r>
            <a:br>
              <a:rPr lang="en-US" sz="4000" b="1" dirty="0" smtClean="0">
                <a:effectLst>
                  <a:outerShdw blurRad="38100" dist="38100" dir="2700000" algn="tl">
                    <a:srgbClr val="000000">
                      <a:alpha val="43137"/>
                    </a:srgbClr>
                  </a:outerShdw>
                </a:effectLst>
              </a:rPr>
            </a:b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600200"/>
            <a:ext cx="8839200" cy="4876800"/>
          </a:xfrm>
        </p:spPr>
        <p:txBody>
          <a:bodyPr>
            <a:normAutofit/>
          </a:bodyPr>
          <a:lstStyle/>
          <a:p>
            <a:r>
              <a:rPr lang="en-US" sz="4300" b="1" u="sng" dirty="0" smtClean="0">
                <a:solidFill>
                  <a:srgbClr val="0070C0"/>
                </a:solidFill>
                <a:effectLst>
                  <a:outerShdw blurRad="38100" dist="38100" dir="2700000" algn="tl">
                    <a:srgbClr val="000000">
                      <a:alpha val="43137"/>
                    </a:srgbClr>
                  </a:outerShdw>
                </a:effectLst>
              </a:rPr>
              <a:t>Know what you want to achieve……</a:t>
            </a:r>
          </a:p>
          <a:p>
            <a:pPr>
              <a:buNone/>
            </a:pPr>
            <a:endParaRPr lang="en-US" sz="800" b="1" u="sng" dirty="0" smtClean="0">
              <a:solidFill>
                <a:srgbClr val="C00000"/>
              </a:solidFill>
              <a:effectLst>
                <a:outerShdw blurRad="38100" dist="38100" dir="2700000" algn="tl">
                  <a:srgbClr val="000000">
                    <a:alpha val="43137"/>
                  </a:srgbClr>
                </a:outerShdw>
              </a:effectLst>
            </a:endParaRPr>
          </a:p>
          <a:p>
            <a:pPr lvl="1"/>
            <a:r>
              <a:rPr lang="en-US" b="1" dirty="0" smtClean="0">
                <a:effectLst>
                  <a:outerShdw blurRad="38100" dist="38100" dir="2700000" algn="tl">
                    <a:srgbClr val="000000">
                      <a:alpha val="43137"/>
                    </a:srgbClr>
                  </a:outerShdw>
                </a:effectLst>
              </a:rPr>
              <a:t>Driver Behavior management?</a:t>
            </a:r>
          </a:p>
          <a:p>
            <a:pPr lvl="1"/>
            <a:r>
              <a:rPr lang="en-US" b="1" dirty="0" smtClean="0">
                <a:effectLst>
                  <a:outerShdw blurRad="38100" dist="38100" dir="2700000" algn="tl">
                    <a:srgbClr val="000000">
                      <a:alpha val="43137"/>
                    </a:srgbClr>
                  </a:outerShdw>
                </a:effectLst>
              </a:rPr>
              <a:t>Maintain compliance with changing rules &amp; regs?</a:t>
            </a:r>
          </a:p>
          <a:p>
            <a:pPr lvl="1"/>
            <a:r>
              <a:rPr lang="en-US" b="1" dirty="0" smtClean="0">
                <a:effectLst>
                  <a:outerShdw blurRad="38100" dist="38100" dir="2700000" algn="tl">
                    <a:srgbClr val="000000">
                      <a:alpha val="43137"/>
                    </a:srgbClr>
                  </a:outerShdw>
                </a:effectLst>
              </a:rPr>
              <a:t>Reduce accidents and risk exposure to litigation?</a:t>
            </a:r>
          </a:p>
          <a:p>
            <a:pPr lvl="1"/>
            <a:r>
              <a:rPr lang="en-US" b="1" dirty="0" smtClean="0">
                <a:effectLst>
                  <a:outerShdw blurRad="38100" dist="38100" dir="2700000" algn="tl">
                    <a:srgbClr val="000000">
                      <a:alpha val="43137"/>
                    </a:srgbClr>
                  </a:outerShdw>
                </a:effectLst>
              </a:rPr>
              <a:t>Action based improvement required by insurance?</a:t>
            </a:r>
          </a:p>
          <a:p>
            <a:pPr lvl="1"/>
            <a:r>
              <a:rPr lang="en-US" b="1" dirty="0" smtClean="0">
                <a:effectLst>
                  <a:outerShdw blurRad="38100" dist="38100" dir="2700000" algn="tl">
                    <a:srgbClr val="000000">
                      <a:alpha val="43137"/>
                    </a:srgbClr>
                  </a:outerShdw>
                </a:effectLst>
              </a:rPr>
              <a:t>Reduce the cost of accidents?</a:t>
            </a:r>
          </a:p>
          <a:p>
            <a:pPr lvl="1"/>
            <a:r>
              <a:rPr lang="en-US" b="1" dirty="0" smtClean="0">
                <a:effectLst>
                  <a:outerShdw blurRad="38100" dist="38100" dir="2700000" algn="tl">
                    <a:srgbClr val="000000">
                      <a:alpha val="43137"/>
                    </a:srgbClr>
                  </a:outerShdw>
                </a:effectLst>
              </a:rPr>
              <a:t>Driver acceptance to add technology</a:t>
            </a:r>
            <a:endParaRPr lang="en-US" b="1" dirty="0">
              <a:effectLst>
                <a:outerShdw blurRad="38100" dist="38100" dir="2700000" algn="tl">
                  <a:srgbClr val="000000">
                    <a:alpha val="43137"/>
                  </a:srgbClr>
                </a:outerShdw>
              </a:effectLst>
            </a:endParaRPr>
          </a:p>
        </p:txBody>
      </p:sp>
      <p:pic>
        <p:nvPicPr>
          <p:cNvPr id="5" name="Picture 4" descr="thSG3JCZ3Q.jpg"/>
          <p:cNvPicPr>
            <a:picLocks noChangeAspect="1"/>
          </p:cNvPicPr>
          <p:nvPr/>
        </p:nvPicPr>
        <p:blipFill>
          <a:blip r:embed="rId2" cstate="print"/>
          <a:stretch>
            <a:fillRect/>
          </a:stretch>
        </p:blipFill>
        <p:spPr>
          <a:xfrm>
            <a:off x="6629400" y="4876800"/>
            <a:ext cx="2257855" cy="1676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126" y="152400"/>
            <a:ext cx="8339591" cy="584775"/>
          </a:xfrm>
          <a:prstGeom prst="rect">
            <a:avLst/>
          </a:prstGeom>
          <a:solidFill>
            <a:schemeClr val="accent3">
              <a:lumMod val="40000"/>
              <a:lumOff val="60000"/>
            </a:schemeClr>
          </a:solidFill>
        </p:spPr>
        <p:txBody>
          <a:bodyPr wrap="none" rtlCol="0">
            <a:spAutoFit/>
          </a:bodyPr>
          <a:lstStyle/>
          <a:p>
            <a:r>
              <a:rPr lang="en-US" sz="3200" b="1" dirty="0" smtClean="0">
                <a:solidFill>
                  <a:srgbClr val="0000CC"/>
                </a:solidFill>
                <a:effectLst>
                  <a:outerShdw blurRad="38100" dist="38100" dir="2700000" algn="tl">
                    <a:srgbClr val="000000">
                      <a:alpha val="43137"/>
                    </a:srgbClr>
                  </a:outerShdw>
                </a:effectLst>
                <a:latin typeface="Arial Black" pitchFamily="34" charset="0"/>
              </a:rPr>
              <a:t>Does it give you the data you need?</a:t>
            </a:r>
            <a:endParaRPr lang="en-US" sz="3200" b="1" dirty="0">
              <a:solidFill>
                <a:srgbClr val="0000CC"/>
              </a:solidFill>
              <a:effectLst>
                <a:outerShdw blurRad="38100" dist="38100" dir="2700000" algn="tl">
                  <a:srgbClr val="000000">
                    <a:alpha val="43137"/>
                  </a:srgbClr>
                </a:outerShdw>
              </a:effectLst>
              <a:latin typeface="Arial Black" pitchFamily="34" charset="0"/>
            </a:endParaRPr>
          </a:p>
        </p:txBody>
      </p:sp>
      <p:graphicFrame>
        <p:nvGraphicFramePr>
          <p:cNvPr id="5" name="Chart 4"/>
          <p:cNvGraphicFramePr/>
          <p:nvPr/>
        </p:nvGraphicFramePr>
        <p:xfrm>
          <a:off x="152400" y="838200"/>
          <a:ext cx="4419600"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04800" y="3581400"/>
          <a:ext cx="41148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765507" y="5105400"/>
            <a:ext cx="4132221" cy="1138773"/>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b="1" u="sng" dirty="0" smtClean="0"/>
              <a:t>Action Items</a:t>
            </a:r>
          </a:p>
          <a:p>
            <a:pPr>
              <a:buFont typeface="Wingdings" pitchFamily="2" charset="2"/>
              <a:buChar char="ü"/>
            </a:pPr>
            <a:r>
              <a:rPr lang="en-US" dirty="0" smtClean="0"/>
              <a:t> </a:t>
            </a:r>
            <a:r>
              <a:rPr lang="en-US" sz="1600" dirty="0" smtClean="0"/>
              <a:t>Increase accountability for Cell Phone (24%)</a:t>
            </a:r>
          </a:p>
          <a:p>
            <a:pPr>
              <a:buFont typeface="Wingdings" pitchFamily="2" charset="2"/>
              <a:buChar char="ü"/>
            </a:pPr>
            <a:r>
              <a:rPr lang="en-US" sz="1600" dirty="0" smtClean="0"/>
              <a:t> Focus on drivers who repeat behaviors (13%)</a:t>
            </a:r>
          </a:p>
          <a:p>
            <a:pPr>
              <a:buFont typeface="Wingdings" pitchFamily="2" charset="2"/>
              <a:buChar char="ü"/>
            </a:pPr>
            <a:r>
              <a:rPr lang="en-US" sz="1600" dirty="0" smtClean="0"/>
              <a:t> Near Collision IRB Review (required)</a:t>
            </a:r>
          </a:p>
        </p:txBody>
      </p:sp>
      <p:graphicFrame>
        <p:nvGraphicFramePr>
          <p:cNvPr id="10" name="Chart 9"/>
          <p:cNvGraphicFramePr/>
          <p:nvPr/>
        </p:nvGraphicFramePr>
        <p:xfrm>
          <a:off x="4800600" y="1447800"/>
          <a:ext cx="4191000" cy="2971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76200" y="685800"/>
          <a:ext cx="89154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81000" y="2109787"/>
            <a:ext cx="1581311" cy="2462213"/>
          </a:xfrm>
          <a:prstGeom prst="rect">
            <a:avLst/>
          </a:prstGeom>
          <a:noFill/>
        </p:spPr>
        <p:txBody>
          <a:bodyPr wrap="square" rtlCol="0">
            <a:spAutoFit/>
          </a:bodyPr>
          <a:lstStyle/>
          <a:p>
            <a:pPr algn="ctr">
              <a:defRPr sz="2000" b="1" i="0" u="none" strike="noStrike" kern="1200" baseline="0">
                <a:solidFill>
                  <a:srgbClr val="0000FF"/>
                </a:solidFill>
                <a:latin typeface="+mn-lt"/>
                <a:ea typeface="+mn-ea"/>
                <a:cs typeface="+mn-cs"/>
              </a:defRPr>
            </a:pPr>
            <a:r>
              <a:rPr lang="en-US" u="sng" dirty="0" smtClean="0">
                <a:solidFill>
                  <a:srgbClr val="0000FF"/>
                </a:solidFill>
              </a:rPr>
              <a:t>Size of Commercial Fleet </a:t>
            </a:r>
          </a:p>
          <a:p>
            <a:pPr algn="ctr">
              <a:defRPr sz="2000" b="1" i="0" u="none" strike="noStrike" kern="1200" baseline="0">
                <a:solidFill>
                  <a:srgbClr val="0000FF"/>
                </a:solidFill>
                <a:latin typeface="+mn-lt"/>
                <a:ea typeface="+mn-ea"/>
                <a:cs typeface="+mn-cs"/>
              </a:defRPr>
            </a:pPr>
            <a:endParaRPr lang="en-US" sz="700" dirty="0" smtClean="0">
              <a:solidFill>
                <a:srgbClr val="0000FF"/>
              </a:solidFill>
            </a:endParaRPr>
          </a:p>
          <a:p>
            <a:pPr algn="ctr">
              <a:defRPr sz="2000" b="1" i="0" u="none" strike="noStrike" kern="1200" baseline="0">
                <a:solidFill>
                  <a:srgbClr val="0000FF"/>
                </a:solidFill>
                <a:latin typeface="+mn-lt"/>
                <a:ea typeface="+mn-ea"/>
                <a:cs typeface="+mn-cs"/>
              </a:defRPr>
            </a:pPr>
            <a:r>
              <a:rPr lang="en-US" dirty="0" smtClean="0">
                <a:solidFill>
                  <a:srgbClr val="0000FF"/>
                </a:solidFill>
              </a:rPr>
              <a:t>Avg. # PWR Units 650 </a:t>
            </a:r>
          </a:p>
          <a:p>
            <a:pPr algn="ctr">
              <a:defRPr sz="2000" b="1" i="0" u="none" strike="noStrike" kern="1200" baseline="0">
                <a:solidFill>
                  <a:srgbClr val="0000FF"/>
                </a:solidFill>
                <a:latin typeface="+mn-lt"/>
                <a:ea typeface="+mn-ea"/>
                <a:cs typeface="+mn-cs"/>
              </a:defRPr>
            </a:pPr>
            <a:endParaRPr lang="en-US" sz="700" dirty="0" smtClean="0">
              <a:solidFill>
                <a:srgbClr val="0000FF"/>
              </a:solidFill>
            </a:endParaRPr>
          </a:p>
          <a:p>
            <a:pPr algn="ctr">
              <a:defRPr sz="2000" b="1" i="0" u="none" strike="noStrike" kern="1200" baseline="0">
                <a:solidFill>
                  <a:srgbClr val="0000FF"/>
                </a:solidFill>
                <a:latin typeface="+mn-lt"/>
                <a:ea typeface="+mn-ea"/>
                <a:cs typeface="+mn-cs"/>
              </a:defRPr>
            </a:pPr>
            <a:r>
              <a:rPr lang="en-US" dirty="0" smtClean="0">
                <a:solidFill>
                  <a:srgbClr val="0000FF"/>
                </a:solidFill>
              </a:rPr>
              <a:t>Avg. Miles</a:t>
            </a:r>
          </a:p>
          <a:p>
            <a:pPr algn="ctr">
              <a:defRPr sz="2000" b="1" i="0" u="none" strike="noStrike" kern="1200" baseline="0">
                <a:solidFill>
                  <a:srgbClr val="0000FF"/>
                </a:solidFill>
                <a:latin typeface="+mn-lt"/>
                <a:ea typeface="+mn-ea"/>
                <a:cs typeface="+mn-cs"/>
              </a:defRPr>
            </a:pPr>
            <a:r>
              <a:rPr lang="en-US" dirty="0" smtClean="0">
                <a:solidFill>
                  <a:srgbClr val="0000FF"/>
                </a:solidFill>
              </a:rPr>
              <a:t> 37 MM</a:t>
            </a:r>
            <a:endParaRPr lang="en-US" dirty="0"/>
          </a:p>
        </p:txBody>
      </p:sp>
      <p:sp>
        <p:nvSpPr>
          <p:cNvPr id="5" name="Title 1"/>
          <p:cNvSpPr txBox="1">
            <a:spLocks/>
          </p:cNvSpPr>
          <p:nvPr/>
        </p:nvSpPr>
        <p:spPr bwMode="auto">
          <a:xfrm>
            <a:off x="5867400" y="152400"/>
            <a:ext cx="3042831" cy="105928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840"/>
              </a:lnSpc>
            </a:pPr>
            <a:r>
              <a:rPr lang="en-US" sz="3200" b="1" dirty="0" smtClean="0">
                <a:solidFill>
                  <a:srgbClr val="C00000"/>
                </a:solidFill>
                <a:effectLst>
                  <a:outerShdw blurRad="38100" dist="38100" dir="2700000" algn="tl">
                    <a:srgbClr val="000000">
                      <a:alpha val="43137"/>
                    </a:srgbClr>
                  </a:outerShdw>
                </a:effectLst>
                <a:latin typeface="Calibri"/>
              </a:rPr>
              <a:t>Commercial </a:t>
            </a:r>
          </a:p>
          <a:p>
            <a:pPr algn="ctr">
              <a:lnSpc>
                <a:spcPts val="3840"/>
              </a:lnSpc>
            </a:pPr>
            <a:r>
              <a:rPr lang="en-US" sz="3200" b="1" dirty="0" smtClean="0">
                <a:solidFill>
                  <a:srgbClr val="C00000"/>
                </a:solidFill>
                <a:effectLst>
                  <a:outerShdw blurRad="38100" dist="38100" dir="2700000" algn="tl">
                    <a:srgbClr val="000000">
                      <a:alpha val="43137"/>
                    </a:srgbClr>
                  </a:outerShdw>
                </a:effectLst>
                <a:latin typeface="Calibri"/>
              </a:rPr>
              <a:t>Highway </a:t>
            </a:r>
            <a:r>
              <a:rPr lang="en-US" sz="3200" b="1" dirty="0">
                <a:solidFill>
                  <a:srgbClr val="C00000"/>
                </a:solidFill>
                <a:effectLst>
                  <a:outerShdw blurRad="38100" dist="38100" dir="2700000" algn="tl">
                    <a:srgbClr val="000000">
                      <a:alpha val="43137"/>
                    </a:srgbClr>
                  </a:outerShdw>
                </a:effectLst>
                <a:latin typeface="Calibri"/>
              </a:rPr>
              <a:t>Crashes</a:t>
            </a:r>
          </a:p>
        </p:txBody>
      </p:sp>
      <p:sp>
        <p:nvSpPr>
          <p:cNvPr id="6" name="Title 1"/>
          <p:cNvSpPr>
            <a:spLocks noGrp="1"/>
          </p:cNvSpPr>
          <p:nvPr>
            <p:ph type="title" idx="4294967295"/>
          </p:nvPr>
        </p:nvSpPr>
        <p:spPr>
          <a:xfrm>
            <a:off x="152400" y="76200"/>
            <a:ext cx="5562600" cy="533400"/>
          </a:xfrm>
          <a:solidFill>
            <a:schemeClr val="accent3">
              <a:lumMod val="40000"/>
              <a:lumOff val="60000"/>
            </a:schemeClr>
          </a:solidFill>
        </p:spPr>
        <p:txBody>
          <a:bodyPr>
            <a:noAutofit/>
          </a:bodyPr>
          <a:lstStyle/>
          <a:p>
            <a:pPr eaLnBrk="1" hangingPunct="1">
              <a:defRPr/>
            </a:pPr>
            <a:r>
              <a:rPr lang="en-US" sz="3600" b="1" dirty="0" smtClean="0">
                <a:solidFill>
                  <a:srgbClr val="0000CC"/>
                </a:solidFill>
                <a:effectLst>
                  <a:outerShdw blurRad="38100" dist="38100" dir="2700000" algn="tl">
                    <a:srgbClr val="000000">
                      <a:alpha val="43137"/>
                    </a:srgbClr>
                  </a:outerShdw>
                </a:effectLst>
                <a:latin typeface="Arial Black" pitchFamily="34" charset="0"/>
                <a:cs typeface="Arial" charset="0"/>
              </a:rPr>
              <a:t>Does it Bring Value?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76200" y="152400"/>
          <a:ext cx="48006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nvGraphicFramePr>
        <p:xfrm>
          <a:off x="304800" y="3886200"/>
          <a:ext cx="71628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572000" y="762000"/>
          <a:ext cx="4419600" cy="2905125"/>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1"/>
          <p:cNvSpPr txBox="1">
            <a:spLocks/>
          </p:cNvSpPr>
          <p:nvPr/>
        </p:nvSpPr>
        <p:spPr>
          <a:xfrm>
            <a:off x="4419600" y="152400"/>
            <a:ext cx="4572000" cy="609600"/>
          </a:xfrm>
          <a:prstGeom prst="rect">
            <a:avLst/>
          </a:prstGeom>
          <a:solidFill>
            <a:schemeClr val="accent3">
              <a:lumMod val="40000"/>
              <a:lumOff val="6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Arial Black" pitchFamily="34" charset="0"/>
                <a:ea typeface="+mj-ea"/>
                <a:cs typeface="Arial" charset="0"/>
              </a:rPr>
              <a:t>Does it make sense?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304800" y="2667000"/>
          <a:ext cx="8534400" cy="3924904"/>
        </p:xfrm>
        <a:graphic>
          <a:graphicData uri="http://schemas.openxmlformats.org/drawingml/2006/chart">
            <c:chart xmlns:c="http://schemas.openxmlformats.org/drawingml/2006/chart" xmlns:r="http://schemas.openxmlformats.org/officeDocument/2006/relationships" r:id="rId2"/>
          </a:graphicData>
        </a:graphic>
      </p:graphicFrame>
      <p:sp>
        <p:nvSpPr>
          <p:cNvPr id="11266" name="Title 1"/>
          <p:cNvSpPr>
            <a:spLocks noGrp="1"/>
          </p:cNvSpPr>
          <p:nvPr>
            <p:ph type="title" idx="4294967295"/>
          </p:nvPr>
        </p:nvSpPr>
        <p:spPr>
          <a:xfrm>
            <a:off x="533400" y="152400"/>
            <a:ext cx="8121086" cy="685800"/>
          </a:xfrm>
          <a:solidFill>
            <a:schemeClr val="accent3">
              <a:lumMod val="40000"/>
              <a:lumOff val="60000"/>
            </a:schemeClr>
          </a:solidFill>
        </p:spPr>
        <p:txBody>
          <a:bodyPr>
            <a:noAutofit/>
          </a:bodyPr>
          <a:lstStyle/>
          <a:p>
            <a:pPr eaLnBrk="1" hangingPunct="1">
              <a:defRPr/>
            </a:pPr>
            <a:r>
              <a:rPr lang="en-US" sz="3200" b="1" dirty="0" smtClean="0">
                <a:solidFill>
                  <a:srgbClr val="0000CC"/>
                </a:solidFill>
                <a:effectLst>
                  <a:outerShdw blurRad="38100" dist="38100" dir="2700000" algn="tl">
                    <a:srgbClr val="000000">
                      <a:alpha val="43137"/>
                    </a:srgbClr>
                  </a:outerShdw>
                </a:effectLst>
                <a:latin typeface="Arial Black" pitchFamily="34" charset="0"/>
                <a:cs typeface="Arial" charset="0"/>
              </a:rPr>
              <a:t>Does it reduce management time?</a:t>
            </a:r>
          </a:p>
        </p:txBody>
      </p:sp>
      <p:sp>
        <p:nvSpPr>
          <p:cNvPr id="72706" name="Rectangle 2"/>
          <p:cNvSpPr>
            <a:spLocks noChangeArrowheads="1"/>
          </p:cNvSpPr>
          <p:nvPr/>
        </p:nvSpPr>
        <p:spPr bwMode="auto">
          <a:xfrm>
            <a:off x="147640" y="1290123"/>
            <a:ext cx="8905789" cy="1908215"/>
          </a:xfrm>
          <a:prstGeom prst="rect">
            <a:avLst/>
          </a:prstGeom>
          <a:noFill/>
          <a:ln w="9525">
            <a:noFill/>
            <a:miter lim="800000"/>
            <a:headEnd/>
            <a:tailEnd/>
          </a:ln>
        </p:spPr>
        <p:txBody>
          <a:bodyPr wrap="square">
            <a:spAutoFit/>
          </a:bodyPr>
          <a:lstStyle/>
          <a:p>
            <a:endParaRPr lang="en-US" sz="2000" b="1" dirty="0" smtClean="0">
              <a:solidFill>
                <a:srgbClr val="C00000"/>
              </a:solidFill>
              <a:effectLst>
                <a:outerShdw blurRad="38100" dist="38100" dir="2700000" algn="tl">
                  <a:srgbClr val="000000">
                    <a:alpha val="43137"/>
                  </a:srgbClr>
                </a:outerShdw>
              </a:effectLst>
              <a:latin typeface="Arial" charset="0"/>
            </a:endParaRPr>
          </a:p>
          <a:p>
            <a:r>
              <a:rPr lang="en-US" sz="2400" b="1" dirty="0" smtClean="0">
                <a:solidFill>
                  <a:srgbClr val="0000CC"/>
                </a:solidFill>
                <a:effectLst>
                  <a:outerShdw blurRad="38100" dist="38100" dir="2700000" algn="tl">
                    <a:srgbClr val="000000">
                      <a:alpha val="43137"/>
                    </a:srgbClr>
                  </a:outerShdw>
                </a:effectLst>
                <a:latin typeface="Arial" charset="0"/>
              </a:rPr>
              <a:t>Single Vehicle “Roll Over” reduction.</a:t>
            </a:r>
          </a:p>
          <a:p>
            <a:endParaRPr lang="en-US" sz="2000" b="1" dirty="0" smtClean="0">
              <a:solidFill>
                <a:srgbClr val="C00000"/>
              </a:solidFill>
              <a:effectLst>
                <a:outerShdw blurRad="38100" dist="38100" dir="2700000" algn="tl">
                  <a:srgbClr val="000000">
                    <a:alpha val="43137"/>
                  </a:srgbClr>
                </a:outerShdw>
              </a:effectLst>
              <a:latin typeface="Arial" charset="0"/>
            </a:endParaRPr>
          </a:p>
          <a:p>
            <a:endParaRPr lang="en-US" sz="2000" b="1" dirty="0" smtClean="0">
              <a:solidFill>
                <a:srgbClr val="C00000"/>
              </a:solidFill>
              <a:effectLst>
                <a:outerShdw blurRad="38100" dist="38100" dir="2700000" algn="tl">
                  <a:srgbClr val="000000">
                    <a:alpha val="43137"/>
                  </a:srgbClr>
                </a:outerShdw>
              </a:effectLst>
              <a:latin typeface="Arial" charset="0"/>
            </a:endParaRPr>
          </a:p>
          <a:p>
            <a:r>
              <a:rPr lang="en-US" sz="1600" b="1" dirty="0" smtClean="0">
                <a:latin typeface="Arial" charset="0"/>
              </a:rPr>
              <a:t>		 </a:t>
            </a:r>
          </a:p>
          <a:p>
            <a:pPr marL="0" lvl="1"/>
            <a:endParaRPr lang="en-US" sz="1000" b="1" dirty="0" smtClean="0">
              <a:latin typeface="Arial" pitchFamily="34" charset="0"/>
              <a:cs typeface="Arial" pitchFamily="34" charset="0"/>
            </a:endParaRPr>
          </a:p>
          <a:p>
            <a:endParaRPr lang="en-US" sz="800" b="1" dirty="0" smtClean="0">
              <a:latin typeface="Arial" charset="0"/>
            </a:endParaRPr>
          </a:p>
        </p:txBody>
      </p:sp>
      <p:cxnSp>
        <p:nvCxnSpPr>
          <p:cNvPr id="8" name="Straight Arrow Connector 7"/>
          <p:cNvCxnSpPr/>
          <p:nvPr/>
        </p:nvCxnSpPr>
        <p:spPr>
          <a:xfrm>
            <a:off x="2743200" y="4267200"/>
            <a:ext cx="5334000" cy="978545"/>
          </a:xfrm>
          <a:prstGeom prst="straightConnector1">
            <a:avLst/>
          </a:prstGeom>
          <a:ln w="7620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943600" y="1066800"/>
            <a:ext cx="297180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ü"/>
            </a:pPr>
            <a:r>
              <a:rPr lang="en-US" sz="2000" b="1" dirty="0" smtClean="0">
                <a:effectLst>
                  <a:outerShdw blurRad="38100" dist="38100" dir="2700000" algn="tl">
                    <a:srgbClr val="000000">
                      <a:alpha val="43137"/>
                    </a:srgbClr>
                  </a:outerShdw>
                </a:effectLst>
              </a:rPr>
              <a:t>In Cab Camera</a:t>
            </a:r>
          </a:p>
          <a:p>
            <a:pPr>
              <a:buFont typeface="Wingdings" pitchFamily="2" charset="2"/>
              <a:buChar char="ü"/>
            </a:pPr>
            <a:r>
              <a:rPr lang="en-US" sz="2000" b="1" dirty="0" smtClean="0">
                <a:effectLst>
                  <a:outerShdw blurRad="38100" dist="38100" dir="2700000" algn="tl">
                    <a:srgbClr val="000000">
                      <a:alpha val="43137"/>
                    </a:srgbClr>
                  </a:outerShdw>
                </a:effectLst>
              </a:rPr>
              <a:t>Speed limiters</a:t>
            </a:r>
          </a:p>
          <a:p>
            <a:pPr>
              <a:buFont typeface="Wingdings" pitchFamily="2" charset="2"/>
              <a:buChar char="ü"/>
            </a:pPr>
            <a:r>
              <a:rPr lang="en-US" sz="2000" b="1" dirty="0" smtClean="0">
                <a:effectLst>
                  <a:outerShdw blurRad="38100" dist="38100" dir="2700000" algn="tl">
                    <a:srgbClr val="000000">
                      <a:alpha val="43137"/>
                    </a:srgbClr>
                  </a:outerShdw>
                </a:effectLst>
              </a:rPr>
              <a:t>Roll Stability</a:t>
            </a:r>
          </a:p>
          <a:p>
            <a:pPr>
              <a:buFont typeface="Wingdings" pitchFamily="2" charset="2"/>
              <a:buChar char="ü"/>
            </a:pPr>
            <a:r>
              <a:rPr lang="en-US" sz="2000" b="1" dirty="0" smtClean="0">
                <a:effectLst>
                  <a:outerShdw blurRad="38100" dist="38100" dir="2700000" algn="tl">
                    <a:srgbClr val="000000">
                      <a:alpha val="43137"/>
                    </a:srgbClr>
                  </a:outerShdw>
                </a:effectLst>
              </a:rPr>
              <a:t>Lower Center of Gravity</a:t>
            </a:r>
            <a:endParaRPr 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0" y="457200"/>
          <a:ext cx="91440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E1B83342-B593-4E9D-9D23-E0A02F08827C}" type="slidenum">
              <a:rPr lang="en-US" smtClean="0"/>
              <a:pPr/>
              <a:t>19</a:t>
            </a:fld>
            <a:endParaRPr lang="en-US" dirty="0"/>
          </a:p>
        </p:txBody>
      </p:sp>
      <p:sp>
        <p:nvSpPr>
          <p:cNvPr id="7" name="TextBox 6"/>
          <p:cNvSpPr txBox="1"/>
          <p:nvPr/>
        </p:nvSpPr>
        <p:spPr>
          <a:xfrm>
            <a:off x="5715000" y="685800"/>
            <a:ext cx="3200400" cy="1107996"/>
          </a:xfrm>
          <a:prstGeom prst="rect">
            <a:avLst/>
          </a:prstGeom>
          <a:solidFill>
            <a:schemeClr val="tx2">
              <a:lumMod val="20000"/>
              <a:lumOff val="80000"/>
            </a:schemeClr>
          </a:solidFill>
        </p:spPr>
        <p:txBody>
          <a:bodyPr wrap="square" rtlCol="0">
            <a:spAutoFit/>
          </a:bodyPr>
          <a:lstStyle/>
          <a:p>
            <a:pPr algn="ctr"/>
            <a:r>
              <a:rPr lang="en-US" sz="2000" b="1" dirty="0" smtClean="0">
                <a:solidFill>
                  <a:schemeClr val="tx2">
                    <a:lumMod val="75000"/>
                  </a:schemeClr>
                </a:solidFill>
                <a:effectLst>
                  <a:outerShdw blurRad="38100" dist="38100" dir="2700000" algn="tl">
                    <a:srgbClr val="000000">
                      <a:alpha val="43137"/>
                    </a:srgbClr>
                  </a:outerShdw>
                </a:effectLst>
              </a:rPr>
              <a:t>Began Rollout 2010 with out 2011 Models.</a:t>
            </a:r>
          </a:p>
          <a:p>
            <a:pPr algn="ctr"/>
            <a:endParaRPr lang="en-US" sz="600" b="1" dirty="0" smtClean="0">
              <a:solidFill>
                <a:schemeClr val="tx2">
                  <a:lumMod val="75000"/>
                </a:schemeClr>
              </a:solidFill>
              <a:effectLst>
                <a:outerShdw blurRad="38100" dist="38100" dir="2700000" algn="tl">
                  <a:srgbClr val="000000">
                    <a:alpha val="43137"/>
                  </a:srgbClr>
                </a:outerShdw>
              </a:effectLst>
            </a:endParaRPr>
          </a:p>
          <a:p>
            <a:pPr algn="ctr"/>
            <a:r>
              <a:rPr lang="en-US" sz="2000" b="1" dirty="0" smtClean="0">
                <a:solidFill>
                  <a:schemeClr val="tx2">
                    <a:lumMod val="75000"/>
                  </a:schemeClr>
                </a:solidFill>
                <a:effectLst>
                  <a:outerShdw blurRad="38100" dist="38100" dir="2700000" algn="tl">
                    <a:srgbClr val="000000">
                      <a:alpha val="43137"/>
                    </a:srgbClr>
                  </a:outerShdw>
                </a:effectLst>
              </a:rPr>
              <a:t>Fleet completion about 95%</a:t>
            </a:r>
            <a:endParaRPr lang="en-US" sz="2000" b="1" dirty="0">
              <a:solidFill>
                <a:schemeClr val="tx2">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609600" y="2290527"/>
            <a:ext cx="1532792" cy="369332"/>
          </a:xfrm>
          <a:prstGeom prst="rect">
            <a:avLst/>
          </a:prstGeom>
          <a:noFill/>
        </p:spPr>
        <p:txBody>
          <a:bodyPr wrap="none" rtlCol="0">
            <a:spAutoFit/>
          </a:bodyPr>
          <a:lstStyle/>
          <a:p>
            <a:r>
              <a:rPr lang="en-US" dirty="0" smtClean="0">
                <a:hlinkClick r:id="rId3" action="ppaction://hlinkfile"/>
              </a:rPr>
              <a:t>ERA95293.dce</a:t>
            </a:r>
            <a:endParaRPr lang="en-US" dirty="0"/>
          </a:p>
        </p:txBody>
      </p:sp>
      <p:sp>
        <p:nvSpPr>
          <p:cNvPr id="8" name="TextBox 7"/>
          <p:cNvSpPr txBox="1"/>
          <p:nvPr/>
        </p:nvSpPr>
        <p:spPr>
          <a:xfrm>
            <a:off x="2251407" y="0"/>
            <a:ext cx="6892593" cy="584775"/>
          </a:xfrm>
          <a:prstGeom prst="rect">
            <a:avLst/>
          </a:prstGeom>
          <a:solidFill>
            <a:schemeClr val="accent3">
              <a:lumMod val="40000"/>
              <a:lumOff val="60000"/>
            </a:schemeClr>
          </a:solidFill>
        </p:spPr>
        <p:txBody>
          <a:bodyPr wrap="none" rtlCol="0">
            <a:spAutoFit/>
          </a:bodyPr>
          <a:lstStyle/>
          <a:p>
            <a:r>
              <a:rPr lang="en-US" sz="3200" b="1" dirty="0" smtClean="0">
                <a:solidFill>
                  <a:srgbClr val="0000CC"/>
                </a:solidFill>
                <a:effectLst>
                  <a:outerShdw blurRad="38100" dist="38100" dir="2700000" algn="tl">
                    <a:srgbClr val="000000">
                      <a:alpha val="43137"/>
                    </a:srgbClr>
                  </a:outerShdw>
                </a:effectLst>
                <a:latin typeface="Arial Black" pitchFamily="34" charset="0"/>
              </a:rPr>
              <a:t>Does it reduce risk exposure?</a:t>
            </a:r>
            <a:endParaRPr lang="en-US" sz="3200" b="1" dirty="0">
              <a:solidFill>
                <a:srgbClr val="0000CC"/>
              </a:solidFill>
              <a:effectLst>
                <a:outerShdw blurRad="38100" dist="38100" dir="2700000" algn="tl">
                  <a:srgbClr val="000000">
                    <a:alpha val="43137"/>
                  </a:srgbClr>
                </a:outerShdw>
              </a:effectLst>
              <a:latin typeface="Arial Black" pitchFamily="34" charset="0"/>
            </a:endParaRPr>
          </a:p>
        </p:txBody>
      </p:sp>
      <p:cxnSp>
        <p:nvCxnSpPr>
          <p:cNvPr id="10" name="Straight Arrow Connector 9"/>
          <p:cNvCxnSpPr/>
          <p:nvPr/>
        </p:nvCxnSpPr>
        <p:spPr>
          <a:xfrm>
            <a:off x="4038600" y="1524000"/>
            <a:ext cx="4586287" cy="2443162"/>
          </a:xfrm>
          <a:prstGeom prst="straightConnector1">
            <a:avLst/>
          </a:prstGeom>
          <a:ln w="76200">
            <a:solidFill>
              <a:srgbClr val="0099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3400" y="4419600"/>
            <a:ext cx="8089232" cy="2209800"/>
          </a:xfrm>
        </p:spPr>
        <p:txBody>
          <a:bodyPr>
            <a:normAutofit fontScale="92500" lnSpcReduction="10000"/>
          </a:bodyPr>
          <a:lstStyle/>
          <a:p>
            <a:r>
              <a:rPr lang="en-US" sz="3900" b="1" dirty="0" smtClean="0"/>
              <a:t>Frank</a:t>
            </a:r>
            <a:r>
              <a:rPr lang="en-US" sz="3600" b="1" dirty="0" smtClean="0"/>
              <a:t> J. Cruice, CSP, CRSP, CHCM</a:t>
            </a:r>
          </a:p>
          <a:p>
            <a:r>
              <a:rPr lang="en-US" b="1" i="1" dirty="0" smtClean="0"/>
              <a:t>Sr. Dir. – Corp. Safety/Security</a:t>
            </a:r>
          </a:p>
          <a:p>
            <a:r>
              <a:rPr lang="en-US" sz="3900" b="1" dirty="0" smtClean="0"/>
              <a:t>Thomas E. Pollard, CTP, CDS, CDT</a:t>
            </a:r>
          </a:p>
          <a:p>
            <a:r>
              <a:rPr lang="en-US" b="1" i="1" dirty="0" smtClean="0"/>
              <a:t>Director Fleet Safety</a:t>
            </a:r>
          </a:p>
          <a:p>
            <a:endParaRPr lang="en-US" b="1" dirty="0" smtClean="0"/>
          </a:p>
          <a:p>
            <a:endParaRPr lang="en-US" b="1" dirty="0"/>
          </a:p>
        </p:txBody>
      </p:sp>
      <p:pic>
        <p:nvPicPr>
          <p:cNvPr id="5" name="Picture 4" descr="PERDUE SAFETY-SECURITY LOGO color 65% small .jpg"/>
          <p:cNvPicPr>
            <a:picLocks noChangeAspect="1"/>
          </p:cNvPicPr>
          <p:nvPr/>
        </p:nvPicPr>
        <p:blipFill>
          <a:blip r:embed="rId3" cstate="print"/>
          <a:stretch>
            <a:fillRect/>
          </a:stretch>
        </p:blipFill>
        <p:spPr>
          <a:xfrm>
            <a:off x="762000" y="2465320"/>
            <a:ext cx="1649480" cy="1649480"/>
          </a:xfrm>
          <a:prstGeom prst="rect">
            <a:avLst/>
          </a:prstGeom>
        </p:spPr>
      </p:pic>
      <p:pic>
        <p:nvPicPr>
          <p:cNvPr id="7" name="Picture 6" descr="PerdueLogoHouseTag_s.jpg"/>
          <p:cNvPicPr>
            <a:picLocks noChangeAspect="1"/>
          </p:cNvPicPr>
          <p:nvPr/>
        </p:nvPicPr>
        <p:blipFill>
          <a:blip r:embed="rId4" cstate="print"/>
          <a:stretch>
            <a:fillRect/>
          </a:stretch>
        </p:blipFill>
        <p:spPr>
          <a:xfrm>
            <a:off x="2890948" y="1572126"/>
            <a:ext cx="3357452" cy="2811380"/>
          </a:xfrm>
          <a:prstGeom prst="rect">
            <a:avLst/>
          </a:prstGeom>
        </p:spPr>
      </p:pic>
      <p:pic>
        <p:nvPicPr>
          <p:cNvPr id="8" name="Picture 7" descr="Perdue PTI trk picture.jpg"/>
          <p:cNvPicPr>
            <a:picLocks noChangeAspect="1"/>
          </p:cNvPicPr>
          <p:nvPr/>
        </p:nvPicPr>
        <p:blipFill>
          <a:blip r:embed="rId5" cstate="print"/>
          <a:stretch>
            <a:fillRect/>
          </a:stretch>
        </p:blipFill>
        <p:spPr>
          <a:xfrm>
            <a:off x="6477000" y="2743200"/>
            <a:ext cx="2286000" cy="1161817"/>
          </a:xfrm>
          <a:prstGeom prst="rect">
            <a:avLst/>
          </a:prstGeom>
        </p:spPr>
      </p:pic>
      <p:sp>
        <p:nvSpPr>
          <p:cNvPr id="6" name="TextBox 5"/>
          <p:cNvSpPr txBox="1"/>
          <p:nvPr/>
        </p:nvSpPr>
        <p:spPr>
          <a:xfrm>
            <a:off x="304800" y="304800"/>
            <a:ext cx="8543674" cy="1200329"/>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Leveraging Vehicle Based Safety Technology to Curb Distracted Driving</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20531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2540000" y="0"/>
            <a:ext cx="6604000" cy="304800"/>
          </a:xfrm>
          <a:prstGeom prst="rect">
            <a:avLst/>
          </a:prstGeom>
          <a:solidFill>
            <a:schemeClr val="tx2"/>
          </a:solidFill>
          <a:ln w="12700" cap="sq">
            <a:noFill/>
            <a:miter lim="800000"/>
            <a:headEnd type="none" w="sm" len="sm"/>
            <a:tailEnd type="none" w="sm" len="sm"/>
          </a:ln>
        </p:spPr>
        <p:txBody>
          <a:bodyPr wrap="none" anchor="ctr"/>
          <a:lstStyle/>
          <a:p>
            <a:endParaRPr lang="en-US" dirty="0"/>
          </a:p>
        </p:txBody>
      </p:sp>
      <p:sp>
        <p:nvSpPr>
          <p:cNvPr id="15363" name="Rectangle 5"/>
          <p:cNvSpPr>
            <a:spLocks noChangeArrowheads="1"/>
          </p:cNvSpPr>
          <p:nvPr/>
        </p:nvSpPr>
        <p:spPr bwMode="auto">
          <a:xfrm>
            <a:off x="4156075" y="2857500"/>
            <a:ext cx="9144000" cy="0"/>
          </a:xfrm>
          <a:prstGeom prst="rect">
            <a:avLst/>
          </a:prstGeom>
          <a:noFill/>
          <a:ln w="12700" cap="sq">
            <a:noFill/>
            <a:miter lim="800000"/>
            <a:headEnd type="none" w="sm" len="sm"/>
            <a:tailEnd type="none" w="sm" len="sm"/>
          </a:ln>
        </p:spPr>
        <p:txBody>
          <a:bodyPr>
            <a:spAutoFit/>
          </a:bodyPr>
          <a:lstStyle/>
          <a:p>
            <a:endParaRPr lang="en-US" dirty="0"/>
          </a:p>
        </p:txBody>
      </p:sp>
      <p:pic>
        <p:nvPicPr>
          <p:cNvPr id="15364" name="Picture 6" descr="in00561_"/>
          <p:cNvPicPr>
            <a:picLocks noChangeAspect="1" noChangeArrowheads="1"/>
          </p:cNvPicPr>
          <p:nvPr/>
        </p:nvPicPr>
        <p:blipFill>
          <a:blip r:embed="rId3" cstate="print"/>
          <a:srcRect/>
          <a:stretch>
            <a:fillRect/>
          </a:stretch>
        </p:blipFill>
        <p:spPr bwMode="auto">
          <a:xfrm>
            <a:off x="6553200" y="2057400"/>
            <a:ext cx="2362200" cy="2771775"/>
          </a:xfrm>
          <a:prstGeom prst="rect">
            <a:avLst/>
          </a:prstGeom>
          <a:noFill/>
          <a:ln w="9525">
            <a:noFill/>
            <a:miter lim="800000"/>
            <a:headEnd/>
            <a:tailEnd/>
          </a:ln>
        </p:spPr>
      </p:pic>
      <p:sp>
        <p:nvSpPr>
          <p:cNvPr id="15365" name="Rectangle 7"/>
          <p:cNvSpPr>
            <a:spLocks noChangeArrowheads="1"/>
          </p:cNvSpPr>
          <p:nvPr/>
        </p:nvSpPr>
        <p:spPr bwMode="auto">
          <a:xfrm>
            <a:off x="3952875" y="2743200"/>
            <a:ext cx="9144000" cy="0"/>
          </a:xfrm>
          <a:prstGeom prst="rect">
            <a:avLst/>
          </a:prstGeom>
          <a:noFill/>
          <a:ln w="12700" cap="sq">
            <a:noFill/>
            <a:miter lim="800000"/>
            <a:headEnd type="none" w="sm" len="sm"/>
            <a:tailEnd type="none" w="sm" len="sm"/>
          </a:ln>
        </p:spPr>
        <p:txBody>
          <a:bodyPr>
            <a:spAutoFit/>
          </a:bodyPr>
          <a:lstStyle/>
          <a:p>
            <a:endParaRPr lang="en-US" dirty="0"/>
          </a:p>
        </p:txBody>
      </p:sp>
      <p:sp>
        <p:nvSpPr>
          <p:cNvPr id="14344" name="Title 10"/>
          <p:cNvSpPr>
            <a:spLocks noGrp="1"/>
          </p:cNvSpPr>
          <p:nvPr>
            <p:ph type="title"/>
          </p:nvPr>
        </p:nvSpPr>
        <p:spPr>
          <a:xfrm>
            <a:off x="457200" y="533400"/>
            <a:ext cx="8229600" cy="1143000"/>
          </a:xfrm>
        </p:spPr>
        <p:txBody>
          <a:bodyPr rtlCol="0">
            <a:normAutofit fontScale="90000"/>
          </a:bodyPr>
          <a:lstStyle/>
          <a:p>
            <a:pPr eaLnBrk="1" fontAlgn="auto" hangingPunct="1">
              <a:spcAft>
                <a:spcPts val="0"/>
              </a:spcAft>
              <a:defRPr/>
            </a:pPr>
            <a:r>
              <a:rPr lang="en-US" b="1" dirty="0" smtClean="0"/>
              <a:t>Truck Mounted Event Recorder </a:t>
            </a:r>
            <a:br>
              <a:rPr lang="en-US" b="1" dirty="0" smtClean="0"/>
            </a:br>
            <a:r>
              <a:rPr lang="en-US" b="1" dirty="0" smtClean="0"/>
              <a:t>Continuous Improvement</a:t>
            </a:r>
          </a:p>
        </p:txBody>
      </p:sp>
      <p:pic>
        <p:nvPicPr>
          <p:cNvPr id="15367" name="Picture 8" descr="P6080957.JPG"/>
          <p:cNvPicPr>
            <a:picLocks noChangeAspect="1"/>
          </p:cNvPicPr>
          <p:nvPr/>
        </p:nvPicPr>
        <p:blipFill>
          <a:blip r:embed="rId4" cstate="print"/>
          <a:srcRect/>
          <a:stretch>
            <a:fillRect/>
          </a:stretch>
        </p:blipFill>
        <p:spPr bwMode="auto">
          <a:xfrm>
            <a:off x="609600" y="1981200"/>
            <a:ext cx="525780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smtClean="0"/>
              <a:t>The Journey to a New Beginning</a:t>
            </a:r>
            <a:endParaRPr lang="en-US" b="1" u="sng" dirty="0"/>
          </a:p>
        </p:txBody>
      </p:sp>
      <p:sp>
        <p:nvSpPr>
          <p:cNvPr id="3" name="Content Placeholder 2"/>
          <p:cNvSpPr>
            <a:spLocks noGrp="1"/>
          </p:cNvSpPr>
          <p:nvPr>
            <p:ph idx="1"/>
          </p:nvPr>
        </p:nvSpPr>
        <p:spPr>
          <a:xfrm>
            <a:off x="457200" y="1295400"/>
            <a:ext cx="8229600" cy="5257800"/>
          </a:xfrm>
        </p:spPr>
        <p:txBody>
          <a:bodyPr>
            <a:noAutofit/>
          </a:bodyPr>
          <a:lstStyle/>
          <a:p>
            <a:pPr algn="ctr">
              <a:buNone/>
            </a:pPr>
            <a:r>
              <a:rPr lang="en-US" sz="2500" b="1" dirty="0" smtClean="0"/>
              <a:t>In 2008 we needed an intervention crashes of large trucks at one of our locations. That need has led us on a journey of continuous improvement of driver behavior. One part of  our strategy was the use of video. </a:t>
            </a:r>
          </a:p>
          <a:p>
            <a:pPr algn="ctr">
              <a:buNone/>
            </a:pPr>
            <a:endParaRPr lang="en-US" sz="1000" b="1" dirty="0" smtClean="0">
              <a:solidFill>
                <a:srgbClr val="0000CC"/>
              </a:solidFill>
            </a:endParaRPr>
          </a:p>
          <a:p>
            <a:pPr algn="ctr">
              <a:buNone/>
            </a:pPr>
            <a:r>
              <a:rPr lang="en-US" sz="2500" b="1" dirty="0" smtClean="0">
                <a:solidFill>
                  <a:srgbClr val="0070C0"/>
                </a:solidFill>
              </a:rPr>
              <a:t>What we found is, “Video motivates and drives change”. </a:t>
            </a:r>
          </a:p>
          <a:p>
            <a:pPr algn="ctr">
              <a:buNone/>
            </a:pPr>
            <a:endParaRPr lang="en-US" sz="800" b="1" dirty="0" smtClean="0">
              <a:solidFill>
                <a:srgbClr val="0070C0"/>
              </a:solidFill>
            </a:endParaRPr>
          </a:p>
          <a:p>
            <a:pPr algn="ctr">
              <a:buNone/>
            </a:pPr>
            <a:r>
              <a:rPr lang="en-US" sz="2500" b="1" dirty="0" smtClean="0">
                <a:solidFill>
                  <a:srgbClr val="0070C0"/>
                </a:solidFill>
              </a:rPr>
              <a:t>Seeing the actions of motorists leads to self improvement. </a:t>
            </a:r>
          </a:p>
          <a:p>
            <a:pPr algn="ctr">
              <a:buNone/>
            </a:pPr>
            <a:r>
              <a:rPr lang="en-US" sz="2500" b="1" dirty="0" smtClean="0">
                <a:solidFill>
                  <a:srgbClr val="0070C0"/>
                </a:solidFill>
              </a:rPr>
              <a:t>Senior management to the front line supervisor now have believable data to better manage drivers and vehicles. </a:t>
            </a:r>
          </a:p>
          <a:p>
            <a:pPr algn="ctr">
              <a:buNone/>
            </a:pPr>
            <a:endParaRPr lang="en-US" sz="2500" b="1" dirty="0" smtClean="0">
              <a:solidFill>
                <a:srgbClr val="0070C0"/>
              </a:solidFill>
            </a:endParaRPr>
          </a:p>
          <a:p>
            <a:pPr algn="ctr">
              <a:buNone/>
            </a:pPr>
            <a:r>
              <a:rPr lang="en-US" sz="3600" b="1" dirty="0" smtClean="0">
                <a:solidFill>
                  <a:srgbClr val="0070C0"/>
                </a:solidFill>
              </a:rPr>
              <a:t>Seeing is Believing…     </a:t>
            </a:r>
            <a:endParaRPr lang="en-US" sz="3600" b="1"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990600"/>
          </a:xfrm>
        </p:spPr>
        <p:txBody>
          <a:bodyPr/>
          <a:lstStyle/>
          <a:p>
            <a:pPr eaLnBrk="1" hangingPunct="1"/>
            <a:r>
              <a:rPr lang="en-US" sz="5400" b="1" dirty="0" smtClean="0">
                <a:effectLst>
                  <a:outerShdw blurRad="38100" dist="38100" dir="2700000" algn="tl">
                    <a:srgbClr val="000000">
                      <a:alpha val="43137"/>
                    </a:srgbClr>
                  </a:outerShdw>
                </a:effectLst>
                <a:latin typeface="Arial Black" pitchFamily="34" charset="0"/>
              </a:rPr>
              <a:t>Driver Acceptance</a:t>
            </a:r>
            <a:endParaRPr lang="en-US" sz="3600" b="1" dirty="0" smtClean="0">
              <a:effectLst>
                <a:outerShdw blurRad="38100" dist="38100" dir="2700000" algn="tl">
                  <a:srgbClr val="000000">
                    <a:alpha val="43137"/>
                  </a:srgbClr>
                </a:outerShdw>
              </a:effectLst>
            </a:endParaRPr>
          </a:p>
        </p:txBody>
      </p:sp>
      <p:sp>
        <p:nvSpPr>
          <p:cNvPr id="5123" name="Rectangle 3"/>
          <p:cNvSpPr>
            <a:spLocks noGrp="1" noChangeArrowheads="1"/>
          </p:cNvSpPr>
          <p:nvPr>
            <p:ph idx="1"/>
          </p:nvPr>
        </p:nvSpPr>
        <p:spPr>
          <a:xfrm>
            <a:off x="228600" y="990600"/>
            <a:ext cx="8839200" cy="5562600"/>
          </a:xfrm>
        </p:spPr>
        <p:txBody>
          <a:bodyPr/>
          <a:lstStyle/>
          <a:p>
            <a:pPr eaLnBrk="1" hangingPunct="1">
              <a:buFont typeface="Wingdings" pitchFamily="2" charset="2"/>
              <a:buChar char="ü"/>
            </a:pPr>
            <a:r>
              <a:rPr lang="en-US" sz="2000" b="1" dirty="0" smtClean="0">
                <a:latin typeface="Arial" charset="0"/>
                <a:cs typeface="Arial" charset="0"/>
              </a:rPr>
              <a:t>Driver acceptance is critical.</a:t>
            </a:r>
          </a:p>
          <a:p>
            <a:pPr eaLnBrk="1" hangingPunct="1">
              <a:buFont typeface="Wingdings" pitchFamily="2" charset="2"/>
              <a:buChar char="ü"/>
            </a:pPr>
            <a:r>
              <a:rPr lang="en-US" sz="2000" b="1" dirty="0" smtClean="0">
                <a:latin typeface="Arial" charset="0"/>
                <a:cs typeface="Arial" charset="0"/>
              </a:rPr>
              <a:t>Management engagement / ownership is critical </a:t>
            </a:r>
          </a:p>
          <a:p>
            <a:pPr eaLnBrk="1" hangingPunct="1">
              <a:buFont typeface="Arial" charset="0"/>
              <a:buNone/>
            </a:pPr>
            <a:r>
              <a:rPr lang="en-US" sz="2000" b="1" dirty="0" smtClean="0">
                <a:solidFill>
                  <a:srgbClr val="FF0000"/>
                </a:solidFill>
                <a:latin typeface="Arial" charset="0"/>
                <a:cs typeface="Arial" charset="0"/>
              </a:rPr>
              <a:t>	</a:t>
            </a:r>
          </a:p>
          <a:p>
            <a:pPr eaLnBrk="1" hangingPunct="1">
              <a:buFont typeface="Arial" charset="0"/>
              <a:buNone/>
            </a:pPr>
            <a:r>
              <a:rPr lang="en-US" sz="2400" b="1" dirty="0" smtClean="0">
                <a:latin typeface="Arial" charset="0"/>
                <a:cs typeface="Arial" charset="0"/>
              </a:rPr>
              <a:t>Managers and Drivers will understand if you;</a:t>
            </a:r>
          </a:p>
          <a:p>
            <a:pPr eaLnBrk="1" hangingPunct="1">
              <a:buFont typeface="Wingdings" pitchFamily="2" charset="2"/>
              <a:buChar char="§"/>
            </a:pPr>
            <a:r>
              <a:rPr lang="en-US" sz="2000" dirty="0" smtClean="0">
                <a:latin typeface="Arial" charset="0"/>
                <a:cs typeface="Arial" charset="0"/>
              </a:rPr>
              <a:t>Show Why</a:t>
            </a:r>
          </a:p>
          <a:p>
            <a:pPr eaLnBrk="1" hangingPunct="1">
              <a:buFont typeface="Wingdings" pitchFamily="2" charset="2"/>
              <a:buChar char="§"/>
            </a:pPr>
            <a:r>
              <a:rPr lang="en-US" sz="2000" dirty="0" smtClean="0">
                <a:latin typeface="Arial" charset="0"/>
                <a:cs typeface="Arial" charset="0"/>
              </a:rPr>
              <a:t>Show it is current with today’s technologies</a:t>
            </a:r>
          </a:p>
          <a:p>
            <a:pPr eaLnBrk="1" hangingPunct="1">
              <a:buFont typeface="Wingdings" pitchFamily="2" charset="2"/>
              <a:buChar char="§"/>
            </a:pPr>
            <a:r>
              <a:rPr lang="en-US" sz="2000" dirty="0" smtClean="0">
                <a:latin typeface="Arial" charset="0"/>
                <a:cs typeface="Arial" charset="0"/>
              </a:rPr>
              <a:t>Show that upper management is committed to the process</a:t>
            </a:r>
          </a:p>
          <a:p>
            <a:pPr eaLnBrk="1" hangingPunct="1">
              <a:buFont typeface="Wingdings" pitchFamily="2" charset="2"/>
              <a:buChar char="§"/>
            </a:pPr>
            <a:r>
              <a:rPr lang="en-US" sz="2000" dirty="0" smtClean="0">
                <a:latin typeface="Arial" charset="0"/>
                <a:cs typeface="Arial" charset="0"/>
              </a:rPr>
              <a:t>Show that it is part of your overall strategy</a:t>
            </a:r>
          </a:p>
          <a:p>
            <a:pPr eaLnBrk="1" hangingPunct="1">
              <a:buFont typeface="Wingdings" pitchFamily="2" charset="2"/>
              <a:buChar char="§"/>
            </a:pPr>
            <a:r>
              <a:rPr lang="en-US" sz="2000" dirty="0" smtClean="0">
                <a:latin typeface="Arial" charset="0"/>
                <a:cs typeface="Arial" charset="0"/>
              </a:rPr>
              <a:t>Show it will build accountability from management to driver</a:t>
            </a:r>
          </a:p>
          <a:p>
            <a:pPr eaLnBrk="1" hangingPunct="1">
              <a:buFont typeface="Wingdings" pitchFamily="2" charset="2"/>
              <a:buChar char="§"/>
            </a:pPr>
            <a:r>
              <a:rPr lang="en-US" sz="2000" dirty="0" smtClean="0">
                <a:latin typeface="Arial" charset="0"/>
                <a:cs typeface="Arial" charset="0"/>
              </a:rPr>
              <a:t>Explain how it works</a:t>
            </a:r>
          </a:p>
          <a:p>
            <a:pPr eaLnBrk="1" hangingPunct="1">
              <a:buFont typeface="Wingdings" pitchFamily="2" charset="2"/>
              <a:buChar char="§"/>
            </a:pPr>
            <a:r>
              <a:rPr lang="en-US" sz="2000" dirty="0" smtClean="0">
                <a:latin typeface="Arial" charset="0"/>
                <a:cs typeface="Arial" charset="0"/>
              </a:rPr>
              <a:t>When you see behavior;</a:t>
            </a:r>
          </a:p>
          <a:p>
            <a:pPr lvl="1" eaLnBrk="1" hangingPunct="1">
              <a:buFont typeface="Wingdings" pitchFamily="2" charset="2"/>
              <a:buChar char="§"/>
            </a:pPr>
            <a:r>
              <a:rPr lang="en-US" sz="2000" dirty="0" smtClean="0">
                <a:latin typeface="Arial" charset="0"/>
                <a:cs typeface="Arial" charset="0"/>
              </a:rPr>
              <a:t>How you react will determine how your drivers respond  </a:t>
            </a:r>
          </a:p>
          <a:p>
            <a:pPr eaLnBrk="1" hangingPunct="1">
              <a:buFont typeface="Wingdings" pitchFamily="2" charset="2"/>
              <a:buChar char="§"/>
            </a:pPr>
            <a:r>
              <a:rPr lang="en-US" sz="2000" dirty="0" smtClean="0">
                <a:latin typeface="Arial" charset="0"/>
                <a:cs typeface="Arial" charset="0"/>
              </a:rPr>
              <a:t>Show that the process adds value</a:t>
            </a:r>
            <a:endParaRPr lang="en-US" sz="2000" b="1" dirty="0" smtClean="0">
              <a:latin typeface="Arial" charset="0"/>
              <a:cs typeface="Arial" charset="0"/>
            </a:endParaRPr>
          </a:p>
        </p:txBody>
      </p:sp>
      <p:sp>
        <p:nvSpPr>
          <p:cNvPr id="5124" name="Rectangle 5"/>
          <p:cNvSpPr>
            <a:spLocks noChangeArrowheads="1"/>
          </p:cNvSpPr>
          <p:nvPr/>
        </p:nvSpPr>
        <p:spPr bwMode="auto">
          <a:xfrm>
            <a:off x="609600" y="2133600"/>
            <a:ext cx="7772400" cy="2209800"/>
          </a:xfrm>
          <a:prstGeom prst="rect">
            <a:avLst/>
          </a:prstGeom>
          <a:noFill/>
          <a:ln w="9525">
            <a:noFill/>
            <a:miter lim="800000"/>
            <a:headEnd/>
            <a:tailEnd/>
          </a:ln>
        </p:spPr>
        <p:txBody>
          <a:bodyPr/>
          <a:lstStyle/>
          <a:p>
            <a:pPr marL="342900" indent="-342900">
              <a:spcBef>
                <a:spcPct val="20000"/>
              </a:spcBef>
            </a:pPr>
            <a:endParaRPr lang="en-US" sz="600" dirty="0">
              <a:latin typeface="Arial Narrow" pitchFamily="34" charset="0"/>
            </a:endParaRPr>
          </a:p>
          <a:p>
            <a:pPr marL="342900" indent="-342900" algn="ctr">
              <a:spcBef>
                <a:spcPct val="20000"/>
              </a:spcBef>
            </a:pPr>
            <a:endParaRPr lang="en-US" sz="400" b="1" dirty="0">
              <a:solidFill>
                <a:srgbClr val="C00000"/>
              </a:solidFill>
              <a:latin typeface="Arial Narrow" pitchFamily="34" charset="0"/>
            </a:endParaRPr>
          </a:p>
          <a:p>
            <a:pPr marL="342900" indent="-342900">
              <a:spcBef>
                <a:spcPct val="20000"/>
              </a:spcBef>
              <a:buFontTx/>
              <a:buChar char="•"/>
            </a:pPr>
            <a:endParaRPr lang="en-US" sz="1400" dirty="0">
              <a:latin typeface="Arial Narrow" pitchFamily="34" charset="0"/>
            </a:endParaRPr>
          </a:p>
          <a:p>
            <a:pPr marL="342900" indent="-342900">
              <a:spcBef>
                <a:spcPct val="20000"/>
              </a:spcBef>
              <a:buFontTx/>
              <a:buChar char="•"/>
            </a:pPr>
            <a:endParaRPr lang="en-US" sz="1400" dirty="0">
              <a:latin typeface="Arial Narrow" pitchFamily="34" charset="0"/>
            </a:endParaRPr>
          </a:p>
          <a:p>
            <a:pPr marL="342900" indent="-342900">
              <a:spcBef>
                <a:spcPct val="20000"/>
              </a:spcBef>
              <a:buFontTx/>
              <a:buChar char="•"/>
            </a:pPr>
            <a:endParaRPr lang="en-US" sz="1400" dirty="0">
              <a:latin typeface="Arial Narrow" pitchFamily="34" charset="0"/>
            </a:endParaRPr>
          </a:p>
        </p:txBody>
      </p:sp>
      <p:pic>
        <p:nvPicPr>
          <p:cNvPr id="5125" name="Picture 5" descr="C:\Documents and Settings\utp8437\Local Settings\Temporary Internet Files\Content.IE5\9P31X0NU\MC900078743[1].wmf"/>
          <p:cNvPicPr>
            <a:picLocks noChangeAspect="1" noChangeArrowheads="1"/>
          </p:cNvPicPr>
          <p:nvPr/>
        </p:nvPicPr>
        <p:blipFill>
          <a:blip r:embed="rId2" cstate="print"/>
          <a:srcRect/>
          <a:stretch>
            <a:fillRect/>
          </a:stretch>
        </p:blipFill>
        <p:spPr bwMode="auto">
          <a:xfrm>
            <a:off x="7440612" y="3962400"/>
            <a:ext cx="1398588" cy="1905000"/>
          </a:xfrm>
          <a:prstGeom prst="rect">
            <a:avLst/>
          </a:prstGeom>
          <a:noFill/>
          <a:ln w="9525">
            <a:noFill/>
            <a:miter lim="800000"/>
            <a:headEnd/>
            <a:tailEnd/>
          </a:ln>
        </p:spPr>
      </p:pic>
      <p:pic>
        <p:nvPicPr>
          <p:cNvPr id="6" name="Picture 7" descr="C:\Documents and Settings\utp8437\Local Settings\Temporary Internet Files\Content.IE5\73BYRZVV\MP900406569[1].jpg"/>
          <p:cNvPicPr>
            <a:picLocks noChangeAspect="1" noChangeArrowheads="1"/>
          </p:cNvPicPr>
          <p:nvPr/>
        </p:nvPicPr>
        <p:blipFill>
          <a:blip r:embed="rId3" cstate="print"/>
          <a:srcRect/>
          <a:stretch>
            <a:fillRect/>
          </a:stretch>
        </p:blipFill>
        <p:spPr bwMode="auto">
          <a:xfrm>
            <a:off x="7010400" y="1066800"/>
            <a:ext cx="1790699" cy="1432559"/>
          </a:xfrm>
          <a:prstGeom prst="rect">
            <a:avLst/>
          </a:prstGeom>
          <a:noFill/>
          <a:effectLst>
            <a:outerShdw blurRad="114300" dist="152400" dir="19800000" sx="104000" sy="104000" algn="ctr" rotWithShape="0">
              <a:srgbClr val="000000">
                <a:alpha val="34000"/>
              </a:srgbClr>
            </a:outerShdw>
          </a:effectLst>
          <a:scene3d>
            <a:camera prst="orthographicFront"/>
            <a:lightRig rig="threePt" dir="t"/>
          </a:scene3d>
          <a:sp3d>
            <a:bevelB w="165100" prst="coolSlant"/>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4"/>
          <p:cNvSpPr>
            <a:spLocks noChangeShapeType="1"/>
          </p:cNvSpPr>
          <p:nvPr/>
        </p:nvSpPr>
        <p:spPr bwMode="auto">
          <a:xfrm>
            <a:off x="3276600" y="1977377"/>
            <a:ext cx="0" cy="3200400"/>
          </a:xfrm>
          <a:prstGeom prst="line">
            <a:avLst/>
          </a:prstGeom>
          <a:noFill/>
          <a:ln w="38100">
            <a:solidFill>
              <a:schemeClr val="accent1">
                <a:lumMod val="75000"/>
              </a:schemeClr>
            </a:solidFill>
            <a:round/>
            <a:headEnd/>
            <a:tailEnd/>
          </a:ln>
        </p:spPr>
        <p:txBody>
          <a:bodyPr/>
          <a:lstStyle/>
          <a:p>
            <a:pPr>
              <a:defRPr/>
            </a:pPr>
            <a:endParaRPr lang="en-US" dirty="0"/>
          </a:p>
        </p:txBody>
      </p:sp>
      <p:sp>
        <p:nvSpPr>
          <p:cNvPr id="1028" name="Rectangle 2"/>
          <p:cNvSpPr>
            <a:spLocks noGrp="1" noChangeArrowheads="1"/>
          </p:cNvSpPr>
          <p:nvPr>
            <p:ph type="title" idx="4294967295"/>
          </p:nvPr>
        </p:nvSpPr>
        <p:spPr>
          <a:xfrm>
            <a:off x="381000" y="134294"/>
            <a:ext cx="8534400" cy="838200"/>
          </a:xfrm>
          <a:solidFill>
            <a:schemeClr val="accent3">
              <a:lumMod val="40000"/>
              <a:lumOff val="60000"/>
            </a:schemeClr>
          </a:solidFill>
        </p:spPr>
        <p:txBody>
          <a:bodyPr>
            <a:normAutofit fontScale="90000"/>
          </a:bodyPr>
          <a:lstStyle/>
          <a:p>
            <a:pPr eaLnBrk="1" hangingPunct="1"/>
            <a:r>
              <a:rPr lang="en-US" sz="3100" b="1" dirty="0" smtClean="0">
                <a:effectLst>
                  <a:outerShdw blurRad="38100" dist="38100" dir="2700000" algn="tl">
                    <a:srgbClr val="000000">
                      <a:alpha val="43137"/>
                    </a:srgbClr>
                  </a:outerShdw>
                </a:effectLst>
                <a:latin typeface="Arial monospaced for SAP" pitchFamily="49" charset="0"/>
              </a:rPr>
              <a:t>Manager Acceptance</a:t>
            </a:r>
            <a:br>
              <a:rPr lang="en-US" sz="3100" b="1" dirty="0" smtClean="0">
                <a:effectLst>
                  <a:outerShdw blurRad="38100" dist="38100" dir="2700000" algn="tl">
                    <a:srgbClr val="000000">
                      <a:alpha val="43137"/>
                    </a:srgbClr>
                  </a:outerShdw>
                </a:effectLst>
                <a:latin typeface="Arial monospaced for SAP" pitchFamily="49" charset="0"/>
              </a:rPr>
            </a:br>
            <a:r>
              <a:rPr lang="en-US" sz="3100" b="1" dirty="0" smtClean="0">
                <a:effectLst>
                  <a:outerShdw blurRad="38100" dist="38100" dir="2700000" algn="tl">
                    <a:srgbClr val="000000">
                      <a:alpha val="43137"/>
                    </a:srgbClr>
                  </a:outerShdw>
                </a:effectLst>
                <a:latin typeface="Arial monospaced for SAP" pitchFamily="49" charset="0"/>
              </a:rPr>
              <a:t> </a:t>
            </a:r>
            <a:r>
              <a:rPr lang="en-US" sz="2000" b="1" dirty="0" smtClean="0">
                <a:effectLst>
                  <a:outerShdw blurRad="38100" dist="38100" dir="2700000" algn="tl">
                    <a:srgbClr val="000000">
                      <a:alpha val="43137"/>
                    </a:srgbClr>
                  </a:outerShdw>
                </a:effectLst>
                <a:latin typeface="Arial monospaced for SAP" pitchFamily="49" charset="0"/>
              </a:rPr>
              <a:t>Coaching &amp; Intervention will influence driver improvement.</a:t>
            </a:r>
          </a:p>
        </p:txBody>
      </p:sp>
      <p:graphicFrame>
        <p:nvGraphicFramePr>
          <p:cNvPr id="1026" name="Object 3"/>
          <p:cNvGraphicFramePr>
            <a:graphicFrameLocks noChangeAspect="1"/>
          </p:cNvGraphicFramePr>
          <p:nvPr/>
        </p:nvGraphicFramePr>
        <p:xfrm>
          <a:off x="257175" y="1539189"/>
          <a:ext cx="8658225" cy="5210175"/>
        </p:xfrm>
        <a:graphic>
          <a:graphicData uri="http://schemas.openxmlformats.org/presentationml/2006/ole">
            <p:oleObj spid="_x0000_s1026" name="Worksheet" r:id="rId4" imgW="8663167" imgH="5206435" progId="Excel.Sheet.8">
              <p:embed/>
            </p:oleObj>
          </a:graphicData>
        </a:graphic>
      </p:graphicFrame>
      <p:sp>
        <p:nvSpPr>
          <p:cNvPr id="1029" name="Line 4"/>
          <p:cNvSpPr>
            <a:spLocks noChangeShapeType="1"/>
          </p:cNvSpPr>
          <p:nvPr/>
        </p:nvSpPr>
        <p:spPr bwMode="auto">
          <a:xfrm>
            <a:off x="1088682" y="2586977"/>
            <a:ext cx="0" cy="2590800"/>
          </a:xfrm>
          <a:prstGeom prst="line">
            <a:avLst/>
          </a:prstGeom>
          <a:noFill/>
          <a:ln w="38100">
            <a:solidFill>
              <a:schemeClr val="tx1"/>
            </a:solidFill>
            <a:round/>
            <a:headEnd/>
            <a:tailEnd/>
          </a:ln>
        </p:spPr>
        <p:txBody>
          <a:bodyPr/>
          <a:lstStyle/>
          <a:p>
            <a:endParaRPr lang="en-US" dirty="0"/>
          </a:p>
        </p:txBody>
      </p:sp>
      <p:sp>
        <p:nvSpPr>
          <p:cNvPr id="1031" name="TextBox 7"/>
          <p:cNvSpPr txBox="1">
            <a:spLocks noChangeArrowheads="1"/>
          </p:cNvSpPr>
          <p:nvPr/>
        </p:nvSpPr>
        <p:spPr bwMode="auto">
          <a:xfrm>
            <a:off x="228600" y="6304219"/>
            <a:ext cx="3048000" cy="338554"/>
          </a:xfrm>
          <a:prstGeom prst="rect">
            <a:avLst/>
          </a:prstGeom>
          <a:noFill/>
          <a:ln w="9525">
            <a:noFill/>
            <a:miter lim="800000"/>
            <a:headEnd/>
            <a:tailEnd/>
          </a:ln>
        </p:spPr>
        <p:txBody>
          <a:bodyPr wrap="square">
            <a:spAutoFit/>
          </a:bodyPr>
          <a:lstStyle/>
          <a:p>
            <a:r>
              <a:rPr lang="en-US" sz="1600" b="1" u="sng" dirty="0">
                <a:solidFill>
                  <a:srgbClr val="C00000"/>
                </a:solidFill>
              </a:rPr>
              <a:t>37 Cameras, about 50 Drivers</a:t>
            </a:r>
          </a:p>
        </p:txBody>
      </p:sp>
      <p:sp>
        <p:nvSpPr>
          <p:cNvPr id="1032" name="TextBox 8"/>
          <p:cNvSpPr txBox="1">
            <a:spLocks noChangeArrowheads="1"/>
          </p:cNvSpPr>
          <p:nvPr/>
        </p:nvSpPr>
        <p:spPr bwMode="auto">
          <a:xfrm>
            <a:off x="3657600" y="1219200"/>
            <a:ext cx="5181600" cy="830997"/>
          </a:xfrm>
          <a:prstGeom prst="rect">
            <a:avLst/>
          </a:prstGeom>
          <a:solidFill>
            <a:srgbClr val="FFFF00"/>
          </a:solidFill>
          <a:ln w="9525">
            <a:solidFill>
              <a:schemeClr val="tx1"/>
            </a:solidFill>
            <a:miter lim="800000"/>
            <a:headEnd/>
            <a:tailEnd/>
          </a:ln>
        </p:spPr>
        <p:txBody>
          <a:bodyPr wrap="square">
            <a:spAutoFit/>
          </a:bodyPr>
          <a:lstStyle/>
          <a:p>
            <a:pPr algn="ctr"/>
            <a:r>
              <a:rPr lang="en-US" sz="1600" b="1" u="sng" dirty="0">
                <a:latin typeface="Arial" charset="0"/>
                <a:cs typeface="Arial" charset="0"/>
              </a:rPr>
              <a:t>Coaching / Consequences, change behavior</a:t>
            </a:r>
            <a:r>
              <a:rPr lang="en-US" sz="1600" b="1" dirty="0">
                <a:latin typeface="Arial" charset="0"/>
                <a:cs typeface="Arial" charset="0"/>
              </a:rPr>
              <a:t>.</a:t>
            </a:r>
          </a:p>
          <a:p>
            <a:pPr algn="ctr"/>
            <a:endParaRPr lang="en-US" sz="400" b="1" dirty="0">
              <a:latin typeface="Arial" charset="0"/>
              <a:cs typeface="Arial" charset="0"/>
            </a:endParaRPr>
          </a:p>
          <a:p>
            <a:pPr algn="ctr">
              <a:buFont typeface="Wingdings" pitchFamily="2" charset="2"/>
              <a:buChar char="§"/>
            </a:pPr>
            <a:r>
              <a:rPr lang="en-US" sz="1400" b="1" dirty="0">
                <a:latin typeface="Arial" charset="0"/>
                <a:cs typeface="Arial" charset="0"/>
              </a:rPr>
              <a:t>Management workload decreases as behaviors change.</a:t>
            </a:r>
          </a:p>
          <a:p>
            <a:pPr algn="ctr">
              <a:buFont typeface="Wingdings" pitchFamily="2" charset="2"/>
              <a:buChar char="§"/>
            </a:pPr>
            <a:r>
              <a:rPr lang="en-US" sz="1400" b="1" dirty="0">
                <a:latin typeface="Arial" charset="0"/>
                <a:cs typeface="Arial" charset="0"/>
              </a:rPr>
              <a:t>Accident case management time decreases drastically.</a:t>
            </a:r>
          </a:p>
        </p:txBody>
      </p:sp>
      <p:sp>
        <p:nvSpPr>
          <p:cNvPr id="9" name="TextBox 8"/>
          <p:cNvSpPr txBox="1"/>
          <p:nvPr/>
        </p:nvSpPr>
        <p:spPr>
          <a:xfrm>
            <a:off x="4191000" y="2438400"/>
            <a:ext cx="4375621" cy="523220"/>
          </a:xfrm>
          <a:prstGeom prst="rect">
            <a:avLst/>
          </a:prstGeom>
          <a:solidFill>
            <a:schemeClr val="accent3">
              <a:lumMod val="60000"/>
              <a:lumOff val="40000"/>
            </a:schemeClr>
          </a:solidFill>
        </p:spPr>
        <p:txBody>
          <a:bodyPr wrap="none" rtlCol="0">
            <a:spAutoFit/>
          </a:bodyPr>
          <a:lstStyle/>
          <a:p>
            <a:r>
              <a:rPr lang="en-US" sz="2800" b="1" dirty="0" smtClean="0"/>
              <a:t>“Threshold of Enforcement”</a:t>
            </a:r>
            <a:endParaRPr lang="en-US"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304800"/>
            <a:ext cx="7161313" cy="762000"/>
          </a:xfrm>
        </p:spPr>
        <p:txBody>
          <a:bodyPr>
            <a:noAutofit/>
          </a:bodyPr>
          <a:lstStyle/>
          <a:p>
            <a:pPr eaLnBrk="1" hangingPunct="1"/>
            <a:r>
              <a:rPr lang="en-US" sz="2400" b="1" u="sng" dirty="0" smtClean="0">
                <a:effectLst>
                  <a:outerShdw blurRad="38100" dist="38100" dir="2700000" algn="tl">
                    <a:srgbClr val="000000">
                      <a:alpha val="43137"/>
                    </a:srgbClr>
                  </a:outerShdw>
                </a:effectLst>
                <a:latin typeface="Arial Black" pitchFamily="34" charset="0"/>
              </a:rPr>
              <a:t>Adding Value to your, </a:t>
            </a:r>
            <a:br>
              <a:rPr lang="en-US" sz="2400" b="1" u="sng" dirty="0" smtClean="0">
                <a:effectLst>
                  <a:outerShdw blurRad="38100" dist="38100" dir="2700000" algn="tl">
                    <a:srgbClr val="000000">
                      <a:alpha val="43137"/>
                    </a:srgbClr>
                  </a:outerShdw>
                </a:effectLst>
                <a:latin typeface="Arial Black" pitchFamily="34" charset="0"/>
              </a:rPr>
            </a:br>
            <a:r>
              <a:rPr lang="en-US" sz="2400" b="1" u="sng" dirty="0" smtClean="0">
                <a:effectLst>
                  <a:outerShdw blurRad="38100" dist="38100" dir="2700000" algn="tl">
                    <a:srgbClr val="000000">
                      <a:alpha val="43137"/>
                    </a:srgbClr>
                  </a:outerShdw>
                </a:effectLst>
                <a:latin typeface="Arial Black" pitchFamily="34" charset="0"/>
              </a:rPr>
              <a:t>“Case Management Process</a:t>
            </a:r>
            <a:r>
              <a:rPr lang="en-US" sz="2400" b="1" u="sng" dirty="0" smtClean="0">
                <a:latin typeface="Arial Black" pitchFamily="34" charset="0"/>
              </a:rPr>
              <a:t>”</a:t>
            </a:r>
          </a:p>
        </p:txBody>
      </p:sp>
      <p:sp>
        <p:nvSpPr>
          <p:cNvPr id="3" name="Content Placeholder 2"/>
          <p:cNvSpPr>
            <a:spLocks noGrp="1"/>
          </p:cNvSpPr>
          <p:nvPr>
            <p:ph idx="1"/>
          </p:nvPr>
        </p:nvSpPr>
        <p:spPr>
          <a:xfrm>
            <a:off x="228600" y="1557950"/>
            <a:ext cx="8610600" cy="4919050"/>
          </a:xfrm>
        </p:spPr>
        <p:txBody>
          <a:bodyPr rtlCol="0">
            <a:normAutofit fontScale="77500" lnSpcReduction="20000"/>
          </a:bodyPr>
          <a:lstStyle/>
          <a:p>
            <a:pPr algn="ctr" eaLnBrk="1" fontAlgn="auto" hangingPunct="1">
              <a:spcAft>
                <a:spcPts val="0"/>
              </a:spcAft>
              <a:buFont typeface="Arial" charset="0"/>
              <a:buNone/>
              <a:defRPr/>
            </a:pPr>
            <a:r>
              <a:rPr lang="en-US" sz="3100" b="1" u="sng" dirty="0" smtClean="0">
                <a:effectLst>
                  <a:outerShdw blurRad="38100" dist="38100" dir="2700000" algn="tl">
                    <a:srgbClr val="000000">
                      <a:alpha val="43137"/>
                    </a:srgbClr>
                  </a:outerShdw>
                </a:effectLst>
                <a:latin typeface="Arial" pitchFamily="34" charset="0"/>
                <a:cs typeface="Arial" pitchFamily="34" charset="0"/>
              </a:rPr>
              <a:t>Vehicle Mounted Camera Process</a:t>
            </a:r>
          </a:p>
          <a:p>
            <a:pPr algn="ctr" eaLnBrk="1" fontAlgn="auto" hangingPunct="1">
              <a:spcAft>
                <a:spcPts val="0"/>
              </a:spcAft>
              <a:buFont typeface="Arial" charset="0"/>
              <a:buNone/>
              <a:defRPr/>
            </a:pPr>
            <a:endParaRPr lang="en-US" sz="1200" b="1" u="sng" dirty="0" smtClean="0">
              <a:effectLst>
                <a:outerShdw blurRad="38100" dist="38100" dir="2700000" algn="tl">
                  <a:srgbClr val="000000">
                    <a:alpha val="43137"/>
                  </a:srgbClr>
                </a:outerShdw>
              </a:effectLst>
              <a:latin typeface="Arial" pitchFamily="34" charset="0"/>
              <a:cs typeface="Arial" pitchFamily="34" charset="0"/>
            </a:endParaRPr>
          </a:p>
          <a:p>
            <a:pPr algn="ctr" eaLnBrk="1" fontAlgn="auto" hangingPunct="1">
              <a:spcAft>
                <a:spcPts val="0"/>
              </a:spcAft>
              <a:buFont typeface="Arial" charset="0"/>
              <a:buNone/>
              <a:defRPr/>
            </a:pPr>
            <a:endParaRPr lang="en-US" sz="1400" b="1" u="sng" dirty="0" smtClean="0">
              <a:latin typeface="Arial" pitchFamily="34" charset="0"/>
              <a:cs typeface="Arial" pitchFamily="34" charset="0"/>
            </a:endParaRPr>
          </a:p>
          <a:p>
            <a:pPr eaLnBrk="1" fontAlgn="auto" hangingPunct="1">
              <a:spcAft>
                <a:spcPts val="0"/>
              </a:spcAft>
              <a:buFont typeface="Arial" charset="0"/>
              <a:buNone/>
              <a:defRPr/>
            </a:pPr>
            <a:r>
              <a:rPr lang="en-US" b="1" dirty="0" smtClean="0">
                <a:latin typeface="Arial" pitchFamily="34" charset="0"/>
                <a:cs typeface="Arial" pitchFamily="34" charset="0"/>
              </a:rPr>
              <a:t>Eliminate the guess work. </a:t>
            </a:r>
            <a:r>
              <a:rPr lang="en-US" sz="2500" dirty="0" smtClean="0">
                <a:latin typeface="Arial" pitchFamily="34" charset="0"/>
                <a:cs typeface="Arial" pitchFamily="34" charset="0"/>
              </a:rPr>
              <a:t>Previously we spent over 80% of our energy reaching agreement on what happened, and less than 20% on preventing re-occurrence.</a:t>
            </a:r>
          </a:p>
          <a:p>
            <a:pPr eaLnBrk="1" fontAlgn="auto" hangingPunct="1">
              <a:spcAft>
                <a:spcPts val="0"/>
              </a:spcAft>
              <a:buFont typeface="Arial" charset="0"/>
              <a:buNone/>
              <a:defRPr/>
            </a:pPr>
            <a:endParaRPr lang="en-US" sz="1400" dirty="0" smtClean="0">
              <a:latin typeface="Arial" pitchFamily="34" charset="0"/>
              <a:cs typeface="Arial" pitchFamily="34" charset="0"/>
            </a:endParaRPr>
          </a:p>
          <a:p>
            <a:pPr eaLnBrk="1" fontAlgn="auto" hangingPunct="1">
              <a:spcAft>
                <a:spcPts val="0"/>
              </a:spcAft>
              <a:buFont typeface="Arial" charset="0"/>
              <a:buNone/>
              <a:defRPr/>
            </a:pPr>
            <a:r>
              <a:rPr lang="en-US" sz="2500" dirty="0" smtClean="0">
                <a:latin typeface="Arial" pitchFamily="34" charset="0"/>
                <a:cs typeface="Arial" pitchFamily="34" charset="0"/>
              </a:rPr>
              <a:t>	Now we see what happened and we get closure very quickly. Now we spend most all of our time on preventing re-occurrence.</a:t>
            </a:r>
          </a:p>
          <a:p>
            <a:pPr eaLnBrk="1" fontAlgn="auto" hangingPunct="1">
              <a:spcAft>
                <a:spcPts val="0"/>
              </a:spcAft>
              <a:buFont typeface="Arial" charset="0"/>
              <a:buNone/>
              <a:defRPr/>
            </a:pPr>
            <a:endParaRPr lang="en-US" sz="1400" b="1" dirty="0" smtClean="0">
              <a:latin typeface="Arial" pitchFamily="34" charset="0"/>
              <a:cs typeface="Arial" pitchFamily="34" charset="0"/>
            </a:endParaRPr>
          </a:p>
          <a:p>
            <a:pPr eaLnBrk="1" fontAlgn="auto" hangingPunct="1">
              <a:spcAft>
                <a:spcPts val="0"/>
              </a:spcAft>
              <a:buFont typeface="Arial" charset="0"/>
              <a:buNone/>
              <a:defRPr/>
            </a:pPr>
            <a:r>
              <a:rPr lang="en-US" b="1" dirty="0" smtClean="0">
                <a:latin typeface="Arial" pitchFamily="34" charset="0"/>
                <a:cs typeface="Arial" pitchFamily="34" charset="0"/>
              </a:rPr>
              <a:t>Create a level platform:</a:t>
            </a:r>
          </a:p>
          <a:p>
            <a:pPr lvl="1" eaLnBrk="1" fontAlgn="auto" hangingPunct="1">
              <a:spcAft>
                <a:spcPts val="0"/>
              </a:spcAft>
              <a:buFont typeface="Arial" charset="0"/>
              <a:buNone/>
              <a:defRPr/>
            </a:pPr>
            <a:r>
              <a:rPr lang="en-US" sz="2500" dirty="0" smtClean="0">
                <a:latin typeface="Arial" pitchFamily="34" charset="0"/>
                <a:cs typeface="Arial" pitchFamily="34" charset="0"/>
              </a:rPr>
              <a:t>By paralleling the “Truck Camera ” process with </a:t>
            </a:r>
            <a:r>
              <a:rPr lang="en-US" sz="2500"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Defensive Driving education</a:t>
            </a:r>
            <a:r>
              <a:rPr lang="en-US" sz="2500" dirty="0" smtClean="0">
                <a:latin typeface="Arial" pitchFamily="34" charset="0"/>
                <a:cs typeface="Arial" pitchFamily="34" charset="0"/>
              </a:rPr>
              <a:t>, we eliminate the barrier between the Transportation Supervisor and driver.</a:t>
            </a:r>
          </a:p>
          <a:p>
            <a:pPr lvl="1" eaLnBrk="1" fontAlgn="auto" hangingPunct="1">
              <a:spcAft>
                <a:spcPts val="0"/>
              </a:spcAft>
              <a:buFont typeface="Arial" charset="0"/>
              <a:buNone/>
              <a:defRPr/>
            </a:pPr>
            <a:endParaRPr lang="en-US" sz="1200" dirty="0" smtClean="0">
              <a:latin typeface="Arial" pitchFamily="34" charset="0"/>
              <a:cs typeface="Arial" pitchFamily="34" charset="0"/>
            </a:endParaRPr>
          </a:p>
          <a:p>
            <a:pPr lvl="1" eaLnBrk="1" fontAlgn="auto" hangingPunct="1">
              <a:spcAft>
                <a:spcPts val="0"/>
              </a:spcAft>
              <a:buFont typeface="Arial" charset="0"/>
              <a:buNone/>
              <a:defRPr/>
            </a:pPr>
            <a:r>
              <a:rPr lang="en-US" sz="2500" dirty="0" smtClean="0">
                <a:latin typeface="Arial" pitchFamily="34" charset="0"/>
                <a:cs typeface="Arial" pitchFamily="34" charset="0"/>
              </a:rPr>
              <a:t>Coach, using  defensive driving strategies</a:t>
            </a:r>
          </a:p>
          <a:p>
            <a:pPr lvl="1" eaLnBrk="1" fontAlgn="auto" hangingPunct="1">
              <a:spcAft>
                <a:spcPts val="0"/>
              </a:spcAft>
              <a:buFont typeface="Arial" charset="0"/>
              <a:buNone/>
              <a:defRPr/>
            </a:pPr>
            <a:endParaRPr lang="en-US" sz="1200" dirty="0" smtClean="0">
              <a:latin typeface="Arial" pitchFamily="34" charset="0"/>
              <a:cs typeface="Arial" pitchFamily="34" charset="0"/>
            </a:endParaRPr>
          </a:p>
          <a:p>
            <a:pPr lvl="1" eaLnBrk="1" fontAlgn="auto" hangingPunct="1">
              <a:spcAft>
                <a:spcPts val="0"/>
              </a:spcAft>
              <a:buFont typeface="Arial" charset="0"/>
              <a:buNone/>
              <a:defRPr/>
            </a:pPr>
            <a:r>
              <a:rPr lang="en-US" sz="2500" dirty="0" smtClean="0">
                <a:latin typeface="Arial" pitchFamily="34" charset="0"/>
                <a:cs typeface="Arial" pitchFamily="34" charset="0"/>
              </a:rPr>
              <a:t>Coaches and drivers now use the common language of DDC.</a:t>
            </a:r>
          </a:p>
          <a:p>
            <a:pPr lvl="1" eaLnBrk="1" fontAlgn="auto" hangingPunct="1">
              <a:spcAft>
                <a:spcPts val="0"/>
              </a:spcAft>
              <a:buFont typeface="Arial" charset="0"/>
              <a:buNone/>
              <a:defRPr/>
            </a:pPr>
            <a:endParaRPr lang="en-US" sz="1200" dirty="0" smtClean="0">
              <a:latin typeface="Arial" pitchFamily="34" charset="0"/>
              <a:cs typeface="Arial" pitchFamily="34" charset="0"/>
            </a:endParaRPr>
          </a:p>
          <a:p>
            <a:pPr lvl="1" eaLnBrk="1" fontAlgn="auto" hangingPunct="1">
              <a:spcAft>
                <a:spcPts val="0"/>
              </a:spcAft>
              <a:buFont typeface="Arial" charset="0"/>
              <a:buNone/>
              <a:defRPr/>
            </a:pPr>
            <a:r>
              <a:rPr lang="en-US" sz="2500" dirty="0" smtClean="0">
                <a:latin typeface="Arial" pitchFamily="34" charset="0"/>
                <a:cs typeface="Arial" pitchFamily="34" charset="0"/>
              </a:rPr>
              <a:t>Coaches and drivers alike learn by engaging in the process.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528423" y="289722"/>
            <a:ext cx="7588412" cy="807764"/>
          </a:xfrm>
        </p:spPr>
        <p:txBody>
          <a:bodyPr>
            <a:noAutofit/>
          </a:bodyPr>
          <a:lstStyle/>
          <a:p>
            <a:pPr eaLnBrk="1" hangingPunct="1">
              <a:defRPr/>
            </a:pPr>
            <a:r>
              <a:rPr lang="en-US" sz="6000" b="1" i="1" u="sng" dirty="0" smtClean="0">
                <a:solidFill>
                  <a:srgbClr val="0000FF"/>
                </a:solidFill>
                <a:effectLst>
                  <a:outerShdw blurRad="38100" dist="38100" dir="2700000" algn="tl">
                    <a:srgbClr val="000000">
                      <a:alpha val="43137"/>
                    </a:srgbClr>
                  </a:outerShdw>
                </a:effectLst>
                <a:latin typeface="Franklin Gothic Heavy" pitchFamily="34" charset="0"/>
                <a:cs typeface="Arial" charset="0"/>
              </a:rPr>
              <a:t>Lessons Learned </a:t>
            </a:r>
          </a:p>
        </p:txBody>
      </p:sp>
      <p:sp>
        <p:nvSpPr>
          <p:cNvPr id="72706" name="Rectangle 2"/>
          <p:cNvSpPr>
            <a:spLocks noChangeArrowheads="1"/>
          </p:cNvSpPr>
          <p:nvPr/>
        </p:nvSpPr>
        <p:spPr bwMode="auto">
          <a:xfrm>
            <a:off x="223837" y="2209800"/>
            <a:ext cx="8767763" cy="4401205"/>
          </a:xfrm>
          <a:prstGeom prst="rect">
            <a:avLst/>
          </a:prstGeom>
          <a:noFill/>
          <a:ln w="9525">
            <a:noFill/>
            <a:miter lim="800000"/>
            <a:headEnd/>
            <a:tailEnd/>
          </a:ln>
        </p:spPr>
        <p:txBody>
          <a:bodyPr wrap="square">
            <a:spAutoFit/>
          </a:bodyPr>
          <a:lstStyle/>
          <a:p>
            <a:r>
              <a:rPr lang="en-US" sz="2000" b="1" dirty="0" smtClean="0">
                <a:solidFill>
                  <a:srgbClr val="C00000"/>
                </a:solidFill>
                <a:effectLst>
                  <a:outerShdw blurRad="38100" dist="38100" dir="2700000" algn="tl">
                    <a:srgbClr val="000000">
                      <a:alpha val="43137"/>
                    </a:srgbClr>
                  </a:outerShdw>
                </a:effectLst>
                <a:latin typeface="Arial" charset="0"/>
              </a:rPr>
              <a:t>Train </a:t>
            </a:r>
            <a:r>
              <a:rPr lang="en-US" sz="2000" b="1" dirty="0">
                <a:solidFill>
                  <a:srgbClr val="C00000"/>
                </a:solidFill>
                <a:effectLst>
                  <a:outerShdw blurRad="38100" dist="38100" dir="2700000" algn="tl">
                    <a:srgbClr val="000000">
                      <a:alpha val="43137"/>
                    </a:srgbClr>
                  </a:outerShdw>
                </a:effectLst>
                <a:latin typeface="Arial" charset="0"/>
              </a:rPr>
              <a:t>managers </a:t>
            </a:r>
            <a:r>
              <a:rPr lang="en-US" sz="2000" b="1" dirty="0">
                <a:solidFill>
                  <a:schemeClr val="tx1"/>
                </a:solidFill>
                <a:latin typeface="Arial" charset="0"/>
              </a:rPr>
              <a:t>so they deliver </a:t>
            </a:r>
            <a:r>
              <a:rPr lang="en-US" sz="2000" b="1" i="1" u="sng" dirty="0" smtClean="0">
                <a:solidFill>
                  <a:srgbClr val="0000CC"/>
                </a:solidFill>
                <a:latin typeface="Arial" charset="0"/>
              </a:rPr>
              <a:t>effective coaching</a:t>
            </a:r>
            <a:r>
              <a:rPr lang="en-US" sz="2000" b="1" dirty="0" smtClean="0">
                <a:solidFill>
                  <a:schemeClr val="tx1"/>
                </a:solidFill>
                <a:latin typeface="Arial" charset="0"/>
              </a:rPr>
              <a:t>. (Annual Refresher).</a:t>
            </a:r>
          </a:p>
          <a:p>
            <a:r>
              <a:rPr lang="en-US" sz="2000" b="1" dirty="0" smtClean="0">
                <a:latin typeface="Arial" charset="0"/>
              </a:rPr>
              <a:t>	(Coach to Defensive Driving)</a:t>
            </a:r>
            <a:r>
              <a:rPr lang="en-US" sz="2000" b="1" dirty="0" smtClean="0">
                <a:solidFill>
                  <a:schemeClr val="tx1"/>
                </a:solidFill>
                <a:latin typeface="Arial" charset="0"/>
              </a:rPr>
              <a:t> </a:t>
            </a:r>
            <a:endParaRPr lang="en-US" sz="2000" b="1" dirty="0">
              <a:solidFill>
                <a:schemeClr val="tx1"/>
              </a:solidFill>
              <a:latin typeface="Arial" charset="0"/>
            </a:endParaRPr>
          </a:p>
          <a:p>
            <a:endParaRPr lang="en-US" sz="1000" b="1" dirty="0">
              <a:solidFill>
                <a:schemeClr val="tx1"/>
              </a:solidFill>
              <a:latin typeface="Arial" charset="0"/>
            </a:endParaRPr>
          </a:p>
          <a:p>
            <a:pPr marL="0" lvl="1"/>
            <a:r>
              <a:rPr lang="en-US" sz="2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Don’t get stale (revitalize)  </a:t>
            </a:r>
            <a:r>
              <a:rPr lang="en-US" sz="2000" b="1" dirty="0" smtClean="0">
                <a:latin typeface="Arial" pitchFamily="34" charset="0"/>
                <a:cs typeface="Arial" pitchFamily="34" charset="0"/>
              </a:rPr>
              <a:t>Add to your deliverables and find continuous ways to improve. Check and keep process integrity.</a:t>
            </a:r>
          </a:p>
          <a:p>
            <a:pPr marL="0" lvl="1"/>
            <a:endParaRPr lang="en-US" sz="1000" b="1" dirty="0" smtClean="0">
              <a:latin typeface="Arial" pitchFamily="34" charset="0"/>
              <a:cs typeface="Arial" pitchFamily="34" charset="0"/>
            </a:endParaRPr>
          </a:p>
          <a:p>
            <a:pPr marL="0" lvl="1"/>
            <a:r>
              <a:rPr lang="en-US" sz="2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Seek</a:t>
            </a:r>
            <a:r>
              <a:rPr lang="en-US" sz="2000" b="1" dirty="0" smtClean="0">
                <a:latin typeface="Arial" pitchFamily="34" charset="0"/>
                <a:cs typeface="Arial" pitchFamily="34" charset="0"/>
              </a:rPr>
              <a:t> “Continuous Improvement” on deliverables. Every couple years compare the process and service.</a:t>
            </a:r>
          </a:p>
          <a:p>
            <a:pPr marL="0" lvl="1"/>
            <a:endParaRPr lang="en-US" sz="1000" b="1" dirty="0" smtClean="0">
              <a:latin typeface="Arial" pitchFamily="34" charset="0"/>
              <a:cs typeface="Arial" pitchFamily="34" charset="0"/>
            </a:endParaRPr>
          </a:p>
          <a:p>
            <a:pPr marL="0" lvl="1"/>
            <a:r>
              <a:rPr lang="en-US" sz="2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Networking with industry.</a:t>
            </a:r>
            <a:r>
              <a:rPr lang="en-US" sz="2000" b="1" dirty="0" smtClean="0">
                <a:solidFill>
                  <a:srgbClr val="C00000"/>
                </a:solidFill>
                <a:latin typeface="Arial" pitchFamily="34" charset="0"/>
                <a:cs typeface="Arial" pitchFamily="34" charset="0"/>
              </a:rPr>
              <a:t> </a:t>
            </a:r>
            <a:r>
              <a:rPr lang="en-US" sz="2000" b="1" dirty="0" smtClean="0">
                <a:latin typeface="Arial" pitchFamily="34" charset="0"/>
                <a:cs typeface="Arial" pitchFamily="34" charset="0"/>
              </a:rPr>
              <a:t>(NPTC, ATA, ASSE, MATS, Etc.)</a:t>
            </a:r>
          </a:p>
          <a:p>
            <a:pPr marL="0" lvl="1"/>
            <a:endParaRPr lang="en-US" sz="1000" b="1" dirty="0" smtClean="0">
              <a:latin typeface="Arial" pitchFamily="34" charset="0"/>
              <a:cs typeface="Arial" pitchFamily="34" charset="0"/>
            </a:endParaRPr>
          </a:p>
          <a:p>
            <a:pPr marL="0" lvl="1"/>
            <a:r>
              <a:rPr lang="en-US" sz="2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Create “Visual Standards” </a:t>
            </a:r>
            <a:r>
              <a:rPr lang="en-US" sz="2000" b="1" dirty="0" smtClean="0">
                <a:latin typeface="Arial" pitchFamily="34" charset="0"/>
                <a:cs typeface="Arial" pitchFamily="34" charset="0"/>
              </a:rPr>
              <a:t>to associates and motoring public alike.</a:t>
            </a:r>
          </a:p>
          <a:p>
            <a:endParaRPr lang="en-US" sz="1000" b="1" dirty="0" smtClean="0">
              <a:solidFill>
                <a:srgbClr val="C00000"/>
              </a:solidFill>
              <a:effectLst>
                <a:outerShdw blurRad="38100" dist="38100" dir="2700000" algn="tl">
                  <a:srgbClr val="000000">
                    <a:alpha val="43137"/>
                  </a:srgbClr>
                </a:outerShdw>
              </a:effectLst>
              <a:latin typeface="Arial" charset="0"/>
            </a:endParaRPr>
          </a:p>
          <a:p>
            <a:r>
              <a:rPr lang="en-US" sz="2000" b="1" dirty="0" smtClean="0">
                <a:solidFill>
                  <a:srgbClr val="C00000"/>
                </a:solidFill>
                <a:effectLst>
                  <a:outerShdw blurRad="38100" dist="38100" dir="2700000" algn="tl">
                    <a:srgbClr val="000000">
                      <a:alpha val="43137"/>
                    </a:srgbClr>
                  </a:outerShdw>
                </a:effectLst>
                <a:latin typeface="Arial" charset="0"/>
              </a:rPr>
              <a:t>Use the PIP </a:t>
            </a:r>
            <a:r>
              <a:rPr lang="en-US" sz="2000" b="1" dirty="0" smtClean="0">
                <a:latin typeface="Arial" charset="0"/>
              </a:rPr>
              <a:t>(Performance or Driver Improvement Process) to improve driver behavior. Avoid the negative impact of “Discipline”</a:t>
            </a:r>
          </a:p>
          <a:p>
            <a:endParaRPr lang="en-US" sz="1000" b="1" dirty="0" smtClean="0">
              <a:latin typeface="Arial" charset="0"/>
            </a:endParaRPr>
          </a:p>
          <a:p>
            <a:r>
              <a:rPr lang="en-US" sz="2000" b="1" dirty="0" smtClean="0">
                <a:solidFill>
                  <a:srgbClr val="C00000"/>
                </a:solidFill>
                <a:effectLst>
                  <a:outerShdw blurRad="38100" dist="38100" dir="2700000" algn="tl">
                    <a:srgbClr val="000000">
                      <a:alpha val="43137"/>
                    </a:srgbClr>
                  </a:outerShdw>
                </a:effectLst>
                <a:latin typeface="Arial" charset="0"/>
              </a:rPr>
              <a:t>Focus</a:t>
            </a:r>
            <a:r>
              <a:rPr lang="en-US" sz="2000" b="1" dirty="0" smtClean="0">
                <a:latin typeface="Arial" charset="0"/>
              </a:rPr>
              <a:t> “Behavioral Management” </a:t>
            </a:r>
            <a:r>
              <a:rPr lang="en-US" sz="2000" b="1" dirty="0" smtClean="0">
                <a:solidFill>
                  <a:srgbClr val="C00000"/>
                </a:solidFill>
                <a:latin typeface="Arial" charset="0"/>
              </a:rPr>
              <a:t>on “Repeated Behaviors”</a:t>
            </a:r>
            <a:endParaRPr lang="en-US" sz="800" b="1" dirty="0" smtClean="0">
              <a:latin typeface="Arial" charset="0"/>
            </a:endParaRPr>
          </a:p>
        </p:txBody>
      </p:sp>
      <p:sp>
        <p:nvSpPr>
          <p:cNvPr id="4" name="TextBox 3"/>
          <p:cNvSpPr txBox="1"/>
          <p:nvPr/>
        </p:nvSpPr>
        <p:spPr>
          <a:xfrm>
            <a:off x="457200" y="1447800"/>
            <a:ext cx="8203143"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dirty="0" smtClean="0"/>
              <a:t>No matter what technology you choose consider the following;</a:t>
            </a:r>
            <a:endParaRPr lang="en-US"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1815971" y="484359"/>
            <a:ext cx="7072834" cy="646331"/>
          </a:xfrm>
          <a:prstGeom prst="rect">
            <a:avLst/>
          </a:prstGeom>
          <a:noFill/>
          <a:ln w="9525">
            <a:noFill/>
            <a:miter lim="800000"/>
            <a:headEnd/>
            <a:tailEnd/>
          </a:ln>
        </p:spPr>
        <p:txBody>
          <a:bodyPr wrap="none">
            <a:spAutoFit/>
          </a:bodyPr>
          <a:lstStyle/>
          <a:p>
            <a:r>
              <a:rPr lang="en-US" sz="3600" u="sng" dirty="0">
                <a:latin typeface="Rockwell Extra Bold" pitchFamily="18" charset="0"/>
              </a:rPr>
              <a:t>Questions,,, &amp;@$&amp;@$Q@&amp;^</a:t>
            </a:r>
          </a:p>
        </p:txBody>
      </p:sp>
      <p:pic>
        <p:nvPicPr>
          <p:cNvPr id="28675" name="Picture 1" descr="C:\Documents and Settings\utp8437\Local Settings\Temporary Internet Files\Content.IE5\IY4IXDM8\MC900434403[1].wmf"/>
          <p:cNvPicPr>
            <a:picLocks noChangeAspect="1" noChangeArrowheads="1"/>
          </p:cNvPicPr>
          <p:nvPr/>
        </p:nvPicPr>
        <p:blipFill>
          <a:blip r:embed="rId2" cstate="print"/>
          <a:srcRect/>
          <a:stretch>
            <a:fillRect/>
          </a:stretch>
        </p:blipFill>
        <p:spPr bwMode="auto">
          <a:xfrm>
            <a:off x="6553200" y="2895600"/>
            <a:ext cx="1985963" cy="2782888"/>
          </a:xfrm>
          <a:prstGeom prst="rect">
            <a:avLst/>
          </a:prstGeom>
          <a:noFill/>
          <a:ln w="9525">
            <a:noFill/>
            <a:miter lim="800000"/>
            <a:headEnd/>
            <a:tailEnd/>
          </a:ln>
        </p:spPr>
      </p:pic>
      <p:pic>
        <p:nvPicPr>
          <p:cNvPr id="28676" name="Picture 2" descr="C:\Documents and Settings\utp8437\Local Settings\Temporary Internet Files\Content.IE5\33C61Y03\MC900078627[1].wmf"/>
          <p:cNvPicPr>
            <a:picLocks noChangeAspect="1" noChangeArrowheads="1"/>
          </p:cNvPicPr>
          <p:nvPr/>
        </p:nvPicPr>
        <p:blipFill>
          <a:blip r:embed="rId3" cstate="print"/>
          <a:srcRect/>
          <a:stretch>
            <a:fillRect/>
          </a:stretch>
        </p:blipFill>
        <p:spPr bwMode="auto">
          <a:xfrm>
            <a:off x="2622550" y="2684463"/>
            <a:ext cx="3473450" cy="3411537"/>
          </a:xfrm>
          <a:prstGeom prst="rect">
            <a:avLst/>
          </a:prstGeom>
          <a:noFill/>
          <a:ln w="9525">
            <a:noFill/>
            <a:miter lim="800000"/>
            <a:headEnd/>
            <a:tailEnd/>
          </a:ln>
        </p:spPr>
      </p:pic>
      <p:pic>
        <p:nvPicPr>
          <p:cNvPr id="28677" name="Picture 3" descr="C:\Documents and Settings\utp8437\Local Settings\Temporary Internet Files\Content.IE5\WEKYET25\MM900282747[1].gif"/>
          <p:cNvPicPr>
            <a:picLocks noChangeAspect="1" noChangeArrowheads="1" noCrop="1"/>
          </p:cNvPicPr>
          <p:nvPr/>
        </p:nvPicPr>
        <p:blipFill>
          <a:blip r:embed="rId4" cstate="print"/>
          <a:srcRect/>
          <a:stretch>
            <a:fillRect/>
          </a:stretch>
        </p:blipFill>
        <p:spPr bwMode="auto">
          <a:xfrm>
            <a:off x="5932283" y="1295400"/>
            <a:ext cx="1600200" cy="1600200"/>
          </a:xfrm>
          <a:prstGeom prst="rect">
            <a:avLst/>
          </a:prstGeom>
          <a:noFill/>
          <a:ln w="9525">
            <a:noFill/>
            <a:miter lim="800000"/>
            <a:headEnd/>
            <a:tailEnd/>
          </a:ln>
        </p:spPr>
      </p:pic>
      <p:pic>
        <p:nvPicPr>
          <p:cNvPr id="28678" name="Picture 4" descr="C:\Documents and Settings\utp8437\Local Settings\Temporary Internet Files\Content.IE5\WEKYET25\MC900441523[1].wmf"/>
          <p:cNvPicPr>
            <a:picLocks noChangeAspect="1" noChangeArrowheads="1"/>
          </p:cNvPicPr>
          <p:nvPr/>
        </p:nvPicPr>
        <p:blipFill>
          <a:blip r:embed="rId5" cstate="print"/>
          <a:srcRect/>
          <a:stretch>
            <a:fillRect/>
          </a:stretch>
        </p:blipFill>
        <p:spPr bwMode="auto">
          <a:xfrm>
            <a:off x="304800" y="1752600"/>
            <a:ext cx="1873250" cy="2667000"/>
          </a:xfrm>
          <a:prstGeom prst="rect">
            <a:avLst/>
          </a:prstGeom>
          <a:noFill/>
          <a:ln w="9525">
            <a:noFill/>
            <a:miter lim="800000"/>
            <a:headEnd/>
            <a:tailEnd/>
          </a:ln>
        </p:spPr>
      </p:pic>
      <p:pic>
        <p:nvPicPr>
          <p:cNvPr id="28679" name="Picture 5" descr="C:\Documents and Settings\utp8437\Local Settings\Temporary Internet Files\Content.IE5\33C61Y03\MC900434411[1].wmf"/>
          <p:cNvPicPr>
            <a:picLocks noChangeAspect="1" noChangeArrowheads="1"/>
          </p:cNvPicPr>
          <p:nvPr/>
        </p:nvPicPr>
        <p:blipFill>
          <a:blip r:embed="rId6" cstate="print"/>
          <a:srcRect/>
          <a:stretch>
            <a:fillRect/>
          </a:stretch>
        </p:blipFill>
        <p:spPr bwMode="auto">
          <a:xfrm>
            <a:off x="2590800" y="1295400"/>
            <a:ext cx="1625600" cy="1828800"/>
          </a:xfrm>
          <a:prstGeom prst="rect">
            <a:avLst/>
          </a:prstGeom>
          <a:noFill/>
          <a:ln w="9525">
            <a:noFill/>
            <a:miter lim="800000"/>
            <a:headEnd/>
            <a:tailEnd/>
          </a:ln>
        </p:spPr>
      </p:pic>
      <p:sp>
        <p:nvSpPr>
          <p:cNvPr id="28680" name="TextBox 7"/>
          <p:cNvSpPr txBox="1">
            <a:spLocks noChangeArrowheads="1"/>
          </p:cNvSpPr>
          <p:nvPr/>
        </p:nvSpPr>
        <p:spPr bwMode="auto">
          <a:xfrm>
            <a:off x="3810000" y="6172200"/>
            <a:ext cx="4683125" cy="461963"/>
          </a:xfrm>
          <a:prstGeom prst="rect">
            <a:avLst/>
          </a:prstGeom>
          <a:noFill/>
          <a:ln w="9525">
            <a:noFill/>
            <a:miter lim="800000"/>
            <a:headEnd/>
            <a:tailEnd/>
          </a:ln>
        </p:spPr>
        <p:txBody>
          <a:bodyPr wrap="none">
            <a:spAutoFit/>
          </a:bodyPr>
          <a:lstStyle/>
          <a:p>
            <a:r>
              <a:rPr lang="en-US" sz="2400" dirty="0">
                <a:solidFill>
                  <a:srgbClr val="0000FF"/>
                </a:solidFill>
                <a:latin typeface="Rockwell Extra Bold" pitchFamily="18" charset="0"/>
              </a:rPr>
              <a:t>Thank you for your time.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0" y="228600"/>
            <a:ext cx="9144000" cy="6324600"/>
          </a:xfrm>
          <a:prstGeom prst="rect">
            <a:avLst/>
          </a:prstGeom>
          <a:solidFill>
            <a:schemeClr val="accent1">
              <a:lumMod val="60000"/>
              <a:lumOff val="40000"/>
            </a:schemeClr>
          </a:solid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33400" y="533400"/>
            <a:ext cx="4572000" cy="894224"/>
          </a:xfrm>
          <a:prstGeom prst="rect">
            <a:avLst/>
          </a:prstGeom>
        </p:spPr>
        <p:txBody>
          <a:bodyPr vert="horz" lIns="91440" tIns="45720" rIns="91440" bIns="45720" rtlCol="0" anchor="t">
            <a:normAutofit fontScale="92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sng" strike="noStrike" kern="1200" spc="0" normalizeH="0" baseline="0" noProof="0" dirty="0" smtClean="0">
                <a:ln>
                  <a:noFill/>
                </a:ln>
                <a:effectLst>
                  <a:outerShdw blurRad="38100" dist="38100" dir="2700000" algn="tl">
                    <a:srgbClr val="000000">
                      <a:alpha val="43137"/>
                    </a:srgbClr>
                  </a:outerShdw>
                </a:effectLst>
                <a:uLnTx/>
                <a:uFillTx/>
                <a:latin typeface="+mj-lt"/>
                <a:ea typeface="+mj-ea"/>
                <a:cs typeface="+mj-cs"/>
              </a:rPr>
              <a:t>Perdue’s Private</a:t>
            </a:r>
            <a:r>
              <a:rPr kumimoji="0" lang="en-US" sz="4000" b="1" i="0" u="sng" strike="noStrike" kern="1200" spc="0" normalizeH="0" noProof="0" dirty="0" smtClean="0">
                <a:ln>
                  <a:noFill/>
                </a:ln>
                <a:effectLst>
                  <a:outerShdw blurRad="38100" dist="38100" dir="2700000" algn="tl">
                    <a:srgbClr val="000000">
                      <a:alpha val="43137"/>
                    </a:srgbClr>
                  </a:outerShdw>
                </a:effectLst>
                <a:uLnTx/>
                <a:uFillTx/>
                <a:latin typeface="+mj-lt"/>
                <a:ea typeface="+mj-ea"/>
                <a:cs typeface="+mj-cs"/>
              </a:rPr>
              <a:t> F</a:t>
            </a:r>
            <a:r>
              <a:rPr kumimoji="0" lang="en-US" sz="4000" b="1" i="0" u="sng" strike="noStrike" kern="1200" spc="0" normalizeH="0" baseline="0" noProof="0" dirty="0" smtClean="0">
                <a:ln>
                  <a:noFill/>
                </a:ln>
                <a:effectLst>
                  <a:outerShdw blurRad="38100" dist="38100" dir="2700000" algn="tl">
                    <a:srgbClr val="000000">
                      <a:alpha val="43137"/>
                    </a:srgbClr>
                  </a:outerShdw>
                </a:effectLst>
                <a:uLnTx/>
                <a:uFillTx/>
                <a:latin typeface="+mj-lt"/>
                <a:ea typeface="+mj-ea"/>
                <a:cs typeface="+mj-cs"/>
              </a:rPr>
              <a:t>leet</a:t>
            </a:r>
            <a:endParaRPr kumimoji="0" lang="en-US" sz="4000" b="1" i="0" u="sng" strike="noStrike" kern="1200" cap="all"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sp>
        <p:nvSpPr>
          <p:cNvPr id="9" name="Content Placeholder 2"/>
          <p:cNvSpPr txBox="1">
            <a:spLocks/>
          </p:cNvSpPr>
          <p:nvPr/>
        </p:nvSpPr>
        <p:spPr>
          <a:xfrm>
            <a:off x="504825" y="1447800"/>
            <a:ext cx="8334375" cy="2209800"/>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800" b="1" i="0" u="none" strike="noStrike" kern="1200" cap="none" spc="0" normalizeH="0" baseline="0" noProof="0" dirty="0" smtClean="0">
              <a:ln>
                <a:noFill/>
              </a:ln>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2800" b="1" dirty="0" smtClean="0"/>
          </a:p>
          <a:p>
            <a:pPr marL="0" marR="0" lvl="0" indent="0" algn="l" defTabSz="4572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1" i="0" u="none" strike="noStrike" kern="1200" cap="none" spc="0" normalizeH="0" baseline="0" noProof="0" dirty="0" smtClean="0">
                <a:ln>
                  <a:noFill/>
                </a:ln>
                <a:effectLst/>
                <a:uLnTx/>
                <a:uFillTx/>
                <a:latin typeface="+mn-lt"/>
                <a:ea typeface="+mn-ea"/>
                <a:cs typeface="+mn-cs"/>
              </a:rPr>
              <a:t>680 Power Units, 70 Straight Trucks , 1900 Trailers</a:t>
            </a:r>
          </a:p>
          <a:p>
            <a:pPr>
              <a:spcBef>
                <a:spcPct val="20000"/>
              </a:spcBef>
              <a:buFont typeface="Wingdings" pitchFamily="2" charset="2"/>
              <a:buChar char="Ø"/>
            </a:pPr>
            <a:r>
              <a:rPr lang="en-US" sz="2800" b="1" dirty="0" smtClean="0"/>
              <a:t>650 drivers</a:t>
            </a:r>
          </a:p>
          <a:p>
            <a:pPr marL="0" marR="0" lvl="0" indent="0" algn="l" defTabSz="4572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1" i="0" u="none" strike="noStrike" kern="1200" cap="none" spc="0" normalizeH="0" baseline="0" noProof="0" dirty="0" smtClean="0">
                <a:ln>
                  <a:noFill/>
                </a:ln>
                <a:effectLst/>
                <a:uLnTx/>
                <a:uFillTx/>
                <a:latin typeface="+mn-lt"/>
                <a:ea typeface="+mn-ea"/>
                <a:cs typeface="+mn-cs"/>
              </a:rPr>
              <a:t>615 Non-Commercial vehicles, </a:t>
            </a:r>
          </a:p>
          <a:p>
            <a:pPr marL="0" marR="0" lvl="0" indent="0" algn="l" defTabSz="4572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800" b="1" i="0" u="none" strike="noStrike" kern="1200" cap="none" spc="0" normalizeH="0" baseline="0" noProof="0" dirty="0" smtClean="0">
                <a:ln>
                  <a:noFill/>
                </a:ln>
                <a:effectLst/>
                <a:uLnTx/>
                <a:uFillTx/>
                <a:latin typeface="+mn-lt"/>
                <a:ea typeface="+mn-ea"/>
                <a:cs typeface="+mn-cs"/>
              </a:rPr>
              <a:t>VMT, 37 MM Commercial / 11MM Non-Commercial.   </a:t>
            </a:r>
            <a:endParaRPr kumimoji="0" lang="en-US" sz="2800" b="1" i="0" u="none" strike="noStrike" kern="1200" cap="none" spc="0" normalizeH="0" baseline="0" noProof="0" dirty="0">
              <a:ln>
                <a:noFill/>
              </a:ln>
              <a:effectLst/>
              <a:uLnTx/>
              <a:uFillTx/>
              <a:latin typeface="+mn-lt"/>
              <a:ea typeface="+mn-ea"/>
              <a:cs typeface="+mn-cs"/>
            </a:endParaRPr>
          </a:p>
        </p:txBody>
      </p:sp>
      <p:sp>
        <p:nvSpPr>
          <p:cNvPr id="7" name="TextBox 6"/>
          <p:cNvSpPr txBox="1"/>
          <p:nvPr/>
        </p:nvSpPr>
        <p:spPr>
          <a:xfrm>
            <a:off x="5752356" y="5334000"/>
            <a:ext cx="278204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400" dirty="0" smtClean="0">
                <a:solidFill>
                  <a:srgbClr val="FF0000"/>
                </a:solidFill>
                <a:hlinkClick r:id="rId2" action="ppaction://hlinkfile"/>
              </a:rPr>
              <a:t>Videos for PPT\EWT21067 ACC .</a:t>
            </a:r>
            <a:r>
              <a:rPr lang="en-US" sz="1400" dirty="0" err="1" smtClean="0">
                <a:solidFill>
                  <a:srgbClr val="FF0000"/>
                </a:solidFill>
                <a:hlinkClick r:id="rId2" action="ppaction://hlinkfile"/>
              </a:rPr>
              <a:t>dce</a:t>
            </a:r>
            <a:endParaRPr lang="en-US" sz="1400" dirty="0">
              <a:solidFill>
                <a:srgbClr val="FF0000"/>
              </a:solidFill>
            </a:endParaRPr>
          </a:p>
        </p:txBody>
      </p:sp>
      <p:sp>
        <p:nvSpPr>
          <p:cNvPr id="6" name="TextBox 5"/>
          <p:cNvSpPr txBox="1"/>
          <p:nvPr/>
        </p:nvSpPr>
        <p:spPr>
          <a:xfrm>
            <a:off x="571603" y="4267200"/>
            <a:ext cx="7962244" cy="70788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2000" b="1" dirty="0" smtClean="0"/>
              <a:t>Our entire commercial fleet has “Vehicle Based Video Technology”. </a:t>
            </a:r>
          </a:p>
          <a:p>
            <a:pPr algn="ctr"/>
            <a:r>
              <a:rPr lang="en-US" sz="2000" b="1" dirty="0" smtClean="0"/>
              <a:t>We also strategically use a host of other vehicle based safety technology. </a:t>
            </a:r>
            <a:endParaRPr lang="en-US" sz="2000" b="1" dirty="0"/>
          </a:p>
        </p:txBody>
      </p:sp>
    </p:spTree>
    <p:extLst>
      <p:ext uri="{BB962C8B-B14F-4D97-AF65-F5344CB8AC3E}">
        <p14:creationId xmlns="" xmlns:p14="http://schemas.microsoft.com/office/powerpoint/2010/main" val="3039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3514" y="5689937"/>
            <a:ext cx="5896486" cy="1015663"/>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6000" b="1" u="sng" dirty="0" smtClean="0">
                <a:effectLst>
                  <a:outerShdw blurRad="38100" dist="38100" dir="2700000" algn="tl">
                    <a:srgbClr val="000000">
                      <a:alpha val="43137"/>
                    </a:srgbClr>
                  </a:outerShdw>
                </a:effectLst>
              </a:rPr>
              <a:t>Distracted Driving</a:t>
            </a:r>
            <a:endParaRPr lang="en-US" sz="6000" b="1" u="sng" dirty="0">
              <a:effectLst>
                <a:outerShdw blurRad="38100" dist="38100" dir="2700000" algn="tl">
                  <a:srgbClr val="000000">
                    <a:alpha val="43137"/>
                  </a:srgbClr>
                </a:outerShdw>
              </a:effectLst>
            </a:endParaRPr>
          </a:p>
        </p:txBody>
      </p:sp>
      <p:pic>
        <p:nvPicPr>
          <p:cNvPr id="4" name="Picture 3" descr="Hierarchy-Contorls..png"/>
          <p:cNvPicPr>
            <a:picLocks noChangeAspect="1"/>
          </p:cNvPicPr>
          <p:nvPr/>
        </p:nvPicPr>
        <p:blipFill>
          <a:blip r:embed="rId2" cstate="print"/>
          <a:stretch>
            <a:fillRect/>
          </a:stretch>
        </p:blipFill>
        <p:spPr>
          <a:xfrm>
            <a:off x="436595" y="304800"/>
            <a:ext cx="8402605" cy="5638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3657600" cy="685800"/>
          </a:xfrm>
        </p:spPr>
        <p:txBody>
          <a:bodyPr>
            <a:noAutofit/>
          </a:bodyPr>
          <a:lstStyle/>
          <a:p>
            <a:r>
              <a:rPr lang="en-US" sz="4000" b="1" u="sng" dirty="0" smtClean="0">
                <a:effectLst>
                  <a:outerShdw blurRad="38100" dist="38100" dir="2700000" algn="tl">
                    <a:srgbClr val="000000">
                      <a:alpha val="43137"/>
                    </a:srgbClr>
                  </a:outerShdw>
                </a:effectLst>
              </a:rPr>
              <a:t>ELIMATION</a:t>
            </a:r>
          </a:p>
        </p:txBody>
      </p:sp>
      <p:sp>
        <p:nvSpPr>
          <p:cNvPr id="6" name="Content Placeholder 5"/>
          <p:cNvSpPr>
            <a:spLocks noGrp="1"/>
          </p:cNvSpPr>
          <p:nvPr>
            <p:ph idx="1"/>
          </p:nvPr>
        </p:nvSpPr>
        <p:spPr>
          <a:xfrm>
            <a:off x="304800" y="1143001"/>
            <a:ext cx="8534400" cy="2666999"/>
          </a:xfrm>
        </p:spPr>
        <p:txBody>
          <a:bodyPr>
            <a:normAutofit fontScale="92500" lnSpcReduction="10000"/>
          </a:bodyPr>
          <a:lstStyle/>
          <a:p>
            <a:r>
              <a:rPr lang="en-US" sz="4400" b="1" dirty="0" smtClean="0">
                <a:solidFill>
                  <a:srgbClr val="0000CC"/>
                </a:solidFill>
              </a:rPr>
              <a:t>Fleet Utilization</a:t>
            </a:r>
          </a:p>
          <a:p>
            <a:pPr lvl="1"/>
            <a:r>
              <a:rPr lang="en-US" sz="4000" dirty="0" smtClean="0"/>
              <a:t>Increase payload</a:t>
            </a:r>
          </a:p>
          <a:p>
            <a:pPr lvl="1"/>
            <a:r>
              <a:rPr lang="en-US" sz="4000" dirty="0" smtClean="0"/>
              <a:t>Equipment specification</a:t>
            </a:r>
          </a:p>
          <a:p>
            <a:pPr lvl="1"/>
            <a:r>
              <a:rPr lang="en-US" sz="4000" dirty="0" smtClean="0"/>
              <a:t>State Legislating Agencies</a:t>
            </a:r>
          </a:p>
          <a:p>
            <a:pPr lvl="1">
              <a:buNone/>
            </a:pPr>
            <a:endParaRPr lang="en-US" sz="4000" dirty="0" smtClean="0"/>
          </a:p>
          <a:p>
            <a:endParaRPr lang="en-US" sz="2000" dirty="0" smtClean="0"/>
          </a:p>
          <a:p>
            <a:endParaRPr lang="en-US" sz="4400" dirty="0" smtClean="0"/>
          </a:p>
          <a:p>
            <a:endParaRPr lang="en-US" sz="4400" dirty="0"/>
          </a:p>
        </p:txBody>
      </p:sp>
      <p:pic>
        <p:nvPicPr>
          <p:cNvPr id="44034" name="Picture 2" descr="C:\Users\UTP8437\Desktop\LG Foods Fleet Monthly\IMG_2420.JPG"/>
          <p:cNvPicPr>
            <a:picLocks noChangeAspect="1" noChangeArrowheads="1"/>
          </p:cNvPicPr>
          <p:nvPr/>
        </p:nvPicPr>
        <p:blipFill>
          <a:blip r:embed="rId3" cstate="print">
            <a:lum bright="33000"/>
          </a:blip>
          <a:srcRect/>
          <a:stretch>
            <a:fillRect/>
          </a:stretch>
        </p:blipFill>
        <p:spPr bwMode="auto">
          <a:xfrm>
            <a:off x="6019800" y="838200"/>
            <a:ext cx="2692400" cy="2019300"/>
          </a:xfrm>
          <a:prstGeom prst="rect">
            <a:avLst/>
          </a:prstGeom>
          <a:noFill/>
        </p:spPr>
      </p:pic>
      <p:pic>
        <p:nvPicPr>
          <p:cNvPr id="44035" name="Picture 3" descr="C:\Users\UTP8437\AppData\Local\Microsoft\Windows\Temporary Internet Files\Content.Outlook\R4DDCOJC\NC Flag logo.jpg"/>
          <p:cNvPicPr>
            <a:picLocks noChangeAspect="1" noChangeArrowheads="1"/>
          </p:cNvPicPr>
          <p:nvPr/>
        </p:nvPicPr>
        <p:blipFill>
          <a:blip r:embed="rId4" cstate="print"/>
          <a:srcRect/>
          <a:stretch>
            <a:fillRect/>
          </a:stretch>
        </p:blipFill>
        <p:spPr bwMode="auto">
          <a:xfrm>
            <a:off x="894907" y="4876800"/>
            <a:ext cx="1848293" cy="1302895"/>
          </a:xfrm>
          <a:prstGeom prst="rect">
            <a:avLst/>
          </a:prstGeom>
          <a:noFill/>
        </p:spPr>
      </p:pic>
      <p:pic>
        <p:nvPicPr>
          <p:cNvPr id="44036" name="Picture 4" descr="C:\Users\UTP8437\AppData\Local\Microsoft\Windows\Temporary Internet Files\Content.Outlook\R4DDCOJC\DE State Flag.jpg"/>
          <p:cNvPicPr>
            <a:picLocks noChangeAspect="1" noChangeArrowheads="1"/>
          </p:cNvPicPr>
          <p:nvPr/>
        </p:nvPicPr>
        <p:blipFill>
          <a:blip r:embed="rId5" cstate="print"/>
          <a:srcRect/>
          <a:stretch>
            <a:fillRect/>
          </a:stretch>
        </p:blipFill>
        <p:spPr bwMode="auto">
          <a:xfrm>
            <a:off x="431800" y="3657600"/>
            <a:ext cx="1778000" cy="1066800"/>
          </a:xfrm>
          <a:prstGeom prst="rect">
            <a:avLst/>
          </a:prstGeom>
          <a:noFill/>
        </p:spPr>
      </p:pic>
      <p:sp>
        <p:nvSpPr>
          <p:cNvPr id="9" name="Title 4"/>
          <p:cNvSpPr txBox="1">
            <a:spLocks/>
          </p:cNvSpPr>
          <p:nvPr/>
        </p:nvSpPr>
        <p:spPr>
          <a:xfrm>
            <a:off x="5029200" y="152400"/>
            <a:ext cx="38862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j-lt"/>
                <a:ea typeface="+mj-ea"/>
                <a:cs typeface="+mj-cs"/>
              </a:rPr>
              <a:t>Hierarchy of Controls of Distracted Driving</a:t>
            </a: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11" descr="332.JPG"/>
          <p:cNvPicPr>
            <a:picLocks noChangeAspect="1"/>
          </p:cNvPicPr>
          <p:nvPr/>
        </p:nvPicPr>
        <p:blipFill>
          <a:blip r:embed="rId6" cstate="print"/>
          <a:stretch>
            <a:fillRect/>
          </a:stretch>
        </p:blipFill>
        <p:spPr>
          <a:xfrm>
            <a:off x="3048000" y="3771900"/>
            <a:ext cx="3200400" cy="2400300"/>
          </a:xfrm>
          <a:prstGeom prst="rect">
            <a:avLst/>
          </a:prstGeom>
        </p:spPr>
      </p:pic>
      <p:sp>
        <p:nvSpPr>
          <p:cNvPr id="19458" name="AutoShape 2" descr="Image result for virginia state flag"/>
          <p:cNvSpPr>
            <a:spLocks noChangeAspect="1" noChangeArrowheads="1"/>
          </p:cNvSpPr>
          <p:nvPr/>
        </p:nvSpPr>
        <p:spPr bwMode="auto">
          <a:xfrm>
            <a:off x="0" y="-136525"/>
            <a:ext cx="2028825" cy="13049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5" name="Picture 14" descr="GA Flag .png"/>
          <p:cNvPicPr>
            <a:picLocks noChangeAspect="1"/>
          </p:cNvPicPr>
          <p:nvPr/>
        </p:nvPicPr>
        <p:blipFill>
          <a:blip r:embed="rId7" cstate="print"/>
          <a:stretch>
            <a:fillRect/>
          </a:stretch>
        </p:blipFill>
        <p:spPr>
          <a:xfrm>
            <a:off x="6858000" y="4803820"/>
            <a:ext cx="1828800" cy="1139780"/>
          </a:xfrm>
          <a:prstGeom prst="rect">
            <a:avLst/>
          </a:prstGeom>
        </p:spPr>
      </p:pic>
      <p:pic>
        <p:nvPicPr>
          <p:cNvPr id="16" name="Picture 15" descr="VA .png"/>
          <p:cNvPicPr>
            <a:picLocks noChangeAspect="1"/>
          </p:cNvPicPr>
          <p:nvPr/>
        </p:nvPicPr>
        <p:blipFill>
          <a:blip r:embed="rId8" cstate="print"/>
          <a:stretch>
            <a:fillRect/>
          </a:stretch>
        </p:blipFill>
        <p:spPr>
          <a:xfrm>
            <a:off x="6571072" y="3381375"/>
            <a:ext cx="1734728" cy="11906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effectLst>
                  <a:outerShdw blurRad="38100" dist="38100" dir="2700000" algn="tl">
                    <a:srgbClr val="000000">
                      <a:alpha val="43137"/>
                    </a:srgbClr>
                  </a:outerShdw>
                </a:effectLst>
              </a:rPr>
              <a:t>SUBSTITUTION</a:t>
            </a:r>
            <a:br>
              <a:rPr lang="en-US" b="1" u="sng" dirty="0" smtClean="0">
                <a:effectLst>
                  <a:outerShdw blurRad="38100" dist="38100" dir="2700000" algn="tl">
                    <a:srgbClr val="000000">
                      <a:alpha val="43137"/>
                    </a:srgbClr>
                  </a:outerShdw>
                </a:effectLst>
              </a:rPr>
            </a:b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12837"/>
            <a:ext cx="8229600" cy="1477963"/>
          </a:xfrm>
        </p:spPr>
        <p:txBody>
          <a:bodyPr>
            <a:normAutofit/>
          </a:bodyPr>
          <a:lstStyle/>
          <a:p>
            <a:pPr marL="342900" lvl="1" indent="-342900">
              <a:buFont typeface="Arial" pitchFamily="34" charset="0"/>
              <a:buChar char="•"/>
            </a:pPr>
            <a:r>
              <a:rPr lang="en-US" sz="3500" b="1" dirty="0" smtClean="0">
                <a:solidFill>
                  <a:srgbClr val="0000CC"/>
                </a:solidFill>
              </a:rPr>
              <a:t>Mobile Device Cradles / Docking Stations</a:t>
            </a:r>
          </a:p>
          <a:p>
            <a:pPr marL="742950" lvl="2" indent="-342900"/>
            <a:r>
              <a:rPr lang="en-US" sz="3200" dirty="0" smtClean="0"/>
              <a:t>Intervention for repeated offenders</a:t>
            </a:r>
            <a:endParaRPr lang="en-US" dirty="0"/>
          </a:p>
        </p:txBody>
      </p:sp>
      <p:sp>
        <p:nvSpPr>
          <p:cNvPr id="4" name="Title 4"/>
          <p:cNvSpPr txBox="1">
            <a:spLocks/>
          </p:cNvSpPr>
          <p:nvPr/>
        </p:nvSpPr>
        <p:spPr>
          <a:xfrm>
            <a:off x="5029200" y="6172200"/>
            <a:ext cx="38862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j-lt"/>
                <a:ea typeface="+mj-ea"/>
                <a:cs typeface="+mj-cs"/>
              </a:rPr>
              <a:t>Hierarchy of Controls of Distracted Driving</a:t>
            </a: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6100693" y="5635823"/>
            <a:ext cx="2738507"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400" dirty="0" smtClean="0">
                <a:hlinkClick r:id="rId2" action="ppaction://hlinkfile"/>
              </a:rPr>
              <a:t>Videos for PPT\168728 Cell Ph .</a:t>
            </a:r>
            <a:r>
              <a:rPr lang="en-US" sz="1400" dirty="0" err="1" smtClean="0">
                <a:hlinkClick r:id="rId2" action="ppaction://hlinkfile"/>
              </a:rPr>
              <a:t>dce</a:t>
            </a:r>
            <a:endParaRPr lang="en-US" sz="1400" dirty="0"/>
          </a:p>
        </p:txBody>
      </p:sp>
      <p:sp>
        <p:nvSpPr>
          <p:cNvPr id="6" name="TextBox 5"/>
          <p:cNvSpPr txBox="1"/>
          <p:nvPr/>
        </p:nvSpPr>
        <p:spPr>
          <a:xfrm>
            <a:off x="838200" y="2895600"/>
            <a:ext cx="575696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t>You’ll Need to Plug-in Your Smartphone To Start the Truck</a:t>
            </a:r>
            <a:endParaRPr lang="en-US" dirty="0"/>
          </a:p>
        </p:txBody>
      </p:sp>
      <p:pic>
        <p:nvPicPr>
          <p:cNvPr id="7" name="Picture 6" descr="Origo Safe .png"/>
          <p:cNvPicPr>
            <a:picLocks noChangeAspect="1"/>
          </p:cNvPicPr>
          <p:nvPr/>
        </p:nvPicPr>
        <p:blipFill>
          <a:blip r:embed="rId3" cstate="print"/>
          <a:stretch>
            <a:fillRect/>
          </a:stretch>
        </p:blipFill>
        <p:spPr>
          <a:xfrm>
            <a:off x="838200" y="3505200"/>
            <a:ext cx="3893279" cy="2590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u="sng" dirty="0" smtClean="0">
                <a:effectLst>
                  <a:outerShdw blurRad="38100" dist="38100" dir="2700000" algn="tl">
                    <a:srgbClr val="000000">
                      <a:alpha val="43137"/>
                    </a:srgbClr>
                  </a:outerShdw>
                </a:effectLst>
              </a:rPr>
              <a:t>Engineering Controls</a:t>
            </a:r>
            <a:endParaRPr lang="en-US" u="sng" dirty="0"/>
          </a:p>
        </p:txBody>
      </p:sp>
      <p:sp>
        <p:nvSpPr>
          <p:cNvPr id="3" name="Content Placeholder 2"/>
          <p:cNvSpPr>
            <a:spLocks noGrp="1"/>
          </p:cNvSpPr>
          <p:nvPr>
            <p:ph idx="1"/>
          </p:nvPr>
        </p:nvSpPr>
        <p:spPr>
          <a:xfrm>
            <a:off x="457200" y="1447800"/>
            <a:ext cx="8229600" cy="4678363"/>
          </a:xfrm>
        </p:spPr>
        <p:txBody>
          <a:bodyPr>
            <a:normAutofit fontScale="92500" lnSpcReduction="10000"/>
          </a:bodyPr>
          <a:lstStyle/>
          <a:p>
            <a:pPr lvl="1"/>
            <a:r>
              <a:rPr lang="en-US" sz="3600" b="1" dirty="0" smtClean="0">
                <a:solidFill>
                  <a:srgbClr val="0000CC"/>
                </a:solidFill>
              </a:rPr>
              <a:t>Speed Governance / Speed Limiting</a:t>
            </a:r>
          </a:p>
          <a:p>
            <a:pPr lvl="2"/>
            <a:r>
              <a:rPr lang="en-US" sz="3200" dirty="0" smtClean="0"/>
              <a:t>Short haul fleet = 58 MPH</a:t>
            </a:r>
          </a:p>
          <a:p>
            <a:pPr lvl="2"/>
            <a:r>
              <a:rPr lang="en-US" sz="3200" dirty="0" smtClean="0"/>
              <a:t>Over the road fleet = 62 MPH</a:t>
            </a:r>
          </a:p>
          <a:p>
            <a:pPr lvl="1"/>
            <a:r>
              <a:rPr lang="en-US" sz="3600" b="1" dirty="0" smtClean="0">
                <a:solidFill>
                  <a:srgbClr val="0000CC"/>
                </a:solidFill>
              </a:rPr>
              <a:t>Vehicle Stability Controls</a:t>
            </a:r>
          </a:p>
          <a:p>
            <a:pPr lvl="2"/>
            <a:r>
              <a:rPr lang="en-US" sz="3200" dirty="0" smtClean="0"/>
              <a:t>Roll stability truck and trailer</a:t>
            </a:r>
          </a:p>
          <a:p>
            <a:pPr lvl="1"/>
            <a:r>
              <a:rPr lang="en-US" sz="3600" b="1" dirty="0" smtClean="0">
                <a:solidFill>
                  <a:srgbClr val="0000CC"/>
                </a:solidFill>
              </a:rPr>
              <a:t>Auto-Shift</a:t>
            </a:r>
          </a:p>
          <a:p>
            <a:pPr lvl="2"/>
            <a:r>
              <a:rPr lang="en-US" sz="3200" dirty="0" smtClean="0"/>
              <a:t>Hands on wheel</a:t>
            </a:r>
          </a:p>
          <a:p>
            <a:pPr lvl="2"/>
            <a:r>
              <a:rPr lang="en-US" sz="3200" dirty="0" smtClean="0"/>
              <a:t>Less cognitive process</a:t>
            </a:r>
          </a:p>
          <a:p>
            <a:pPr lvl="2"/>
            <a:r>
              <a:rPr lang="en-US" sz="3200" dirty="0" smtClean="0"/>
              <a:t>Less fatigue</a:t>
            </a:r>
          </a:p>
          <a:p>
            <a:endParaRPr lang="en-US" dirty="0"/>
          </a:p>
        </p:txBody>
      </p:sp>
      <p:sp>
        <p:nvSpPr>
          <p:cNvPr id="4" name="Title 4"/>
          <p:cNvSpPr txBox="1">
            <a:spLocks/>
          </p:cNvSpPr>
          <p:nvPr/>
        </p:nvSpPr>
        <p:spPr>
          <a:xfrm>
            <a:off x="5029200" y="6096000"/>
            <a:ext cx="38862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j-lt"/>
                <a:ea typeface="+mj-ea"/>
                <a:cs typeface="+mj-cs"/>
              </a:rPr>
              <a:t>Hierarchy of Controls of Distracted Driving</a:t>
            </a: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4724400" cy="685800"/>
          </a:xfrm>
        </p:spPr>
        <p:txBody>
          <a:bodyPr>
            <a:noAutofit/>
          </a:bodyPr>
          <a:lstStyle/>
          <a:p>
            <a:r>
              <a:rPr lang="en-US" sz="4000" b="1" u="sng" dirty="0" smtClean="0">
                <a:effectLst>
                  <a:outerShdw blurRad="38100" dist="38100" dir="2700000" algn="tl">
                    <a:srgbClr val="000000">
                      <a:alpha val="43137"/>
                    </a:srgbClr>
                  </a:outerShdw>
                </a:effectLst>
              </a:rPr>
              <a:t>Engineering Controls</a:t>
            </a:r>
          </a:p>
        </p:txBody>
      </p:sp>
      <p:sp>
        <p:nvSpPr>
          <p:cNvPr id="6" name="Content Placeholder 5"/>
          <p:cNvSpPr>
            <a:spLocks noGrp="1"/>
          </p:cNvSpPr>
          <p:nvPr>
            <p:ph idx="1"/>
          </p:nvPr>
        </p:nvSpPr>
        <p:spPr>
          <a:xfrm>
            <a:off x="76200" y="990600"/>
            <a:ext cx="8534400" cy="990600"/>
          </a:xfrm>
        </p:spPr>
        <p:txBody>
          <a:bodyPr>
            <a:normAutofit fontScale="77500" lnSpcReduction="20000"/>
          </a:bodyPr>
          <a:lstStyle/>
          <a:p>
            <a:r>
              <a:rPr lang="en-US" sz="4000" b="1" dirty="0" smtClean="0">
                <a:solidFill>
                  <a:srgbClr val="0000CC"/>
                </a:solidFill>
              </a:rPr>
              <a:t>Low Center of Gravity</a:t>
            </a:r>
          </a:p>
          <a:p>
            <a:r>
              <a:rPr lang="en-US" sz="4000" b="1" dirty="0" smtClean="0">
                <a:solidFill>
                  <a:srgbClr val="0000CC"/>
                </a:solidFill>
              </a:rPr>
              <a:t>Vehicle visibility &amp; lighting</a:t>
            </a:r>
            <a:endParaRPr lang="en-US" sz="4400" b="1" dirty="0">
              <a:solidFill>
                <a:srgbClr val="0000CC"/>
              </a:solidFill>
            </a:endParaRPr>
          </a:p>
        </p:txBody>
      </p:sp>
      <p:pic>
        <p:nvPicPr>
          <p:cNvPr id="10" name="Picture 9" descr="567.JPG"/>
          <p:cNvPicPr>
            <a:picLocks noChangeAspect="1"/>
          </p:cNvPicPr>
          <p:nvPr/>
        </p:nvPicPr>
        <p:blipFill>
          <a:blip r:embed="rId2" cstate="print"/>
          <a:stretch>
            <a:fillRect/>
          </a:stretch>
        </p:blipFill>
        <p:spPr>
          <a:xfrm>
            <a:off x="7086600" y="4343400"/>
            <a:ext cx="1600200" cy="2133600"/>
          </a:xfrm>
          <a:prstGeom prst="rect">
            <a:avLst/>
          </a:prstGeom>
        </p:spPr>
      </p:pic>
      <p:pic>
        <p:nvPicPr>
          <p:cNvPr id="16385" name="Picture 1" descr="Rear Lighting (modified) "/>
          <p:cNvPicPr>
            <a:picLocks noChangeAspect="1" noChangeArrowheads="1"/>
          </p:cNvPicPr>
          <p:nvPr/>
        </p:nvPicPr>
        <p:blipFill>
          <a:blip r:embed="rId3" cstate="print"/>
          <a:srcRect/>
          <a:stretch>
            <a:fillRect/>
          </a:stretch>
        </p:blipFill>
        <p:spPr bwMode="auto">
          <a:xfrm>
            <a:off x="5127398" y="1600200"/>
            <a:ext cx="3771749" cy="2057400"/>
          </a:xfrm>
          <a:prstGeom prst="rect">
            <a:avLst/>
          </a:prstGeom>
          <a:noFill/>
          <a:ln w="9525">
            <a:noFill/>
            <a:miter lim="800000"/>
            <a:headEnd/>
            <a:tailEnd/>
          </a:ln>
        </p:spPr>
      </p:pic>
      <p:pic>
        <p:nvPicPr>
          <p:cNvPr id="16386" name="Picture 2" descr="LIVEHAUL TAIL ADDED LIGHTING &amp; NEW COLOR SCHEME"/>
          <p:cNvPicPr>
            <a:picLocks noChangeAspect="1" noChangeArrowheads="1"/>
          </p:cNvPicPr>
          <p:nvPr/>
        </p:nvPicPr>
        <p:blipFill>
          <a:blip r:embed="rId4" cstate="print"/>
          <a:srcRect/>
          <a:stretch>
            <a:fillRect/>
          </a:stretch>
        </p:blipFill>
        <p:spPr bwMode="auto">
          <a:xfrm>
            <a:off x="733425" y="4419600"/>
            <a:ext cx="3381375" cy="2113141"/>
          </a:xfrm>
          <a:prstGeom prst="rect">
            <a:avLst/>
          </a:prstGeom>
          <a:noFill/>
          <a:ln w="9525">
            <a:noFill/>
            <a:miter lim="800000"/>
            <a:headEnd/>
            <a:tailEnd/>
          </a:ln>
        </p:spPr>
      </p:pic>
      <p:pic>
        <p:nvPicPr>
          <p:cNvPr id="16387" name="Picture 3" descr="F:\zcr_safety\Tommy Import\All CS&amp;S Working\Projects\Project History Files\Vehicle visibility\08480188 007.jpg"/>
          <p:cNvPicPr>
            <a:picLocks noChangeAspect="1" noChangeArrowheads="1"/>
          </p:cNvPicPr>
          <p:nvPr/>
        </p:nvPicPr>
        <p:blipFill>
          <a:blip r:embed="rId5" cstate="print"/>
          <a:srcRect/>
          <a:stretch>
            <a:fillRect/>
          </a:stretch>
        </p:blipFill>
        <p:spPr bwMode="auto">
          <a:xfrm>
            <a:off x="1885950" y="2053604"/>
            <a:ext cx="3829050" cy="2518396"/>
          </a:xfrm>
          <a:prstGeom prst="rect">
            <a:avLst/>
          </a:prstGeom>
          <a:noFill/>
        </p:spPr>
      </p:pic>
      <p:pic>
        <p:nvPicPr>
          <p:cNvPr id="8" name="Picture 7" descr="540.JPG"/>
          <p:cNvPicPr>
            <a:picLocks noChangeAspect="1"/>
          </p:cNvPicPr>
          <p:nvPr/>
        </p:nvPicPr>
        <p:blipFill>
          <a:blip r:embed="rId6" cstate="print"/>
          <a:stretch>
            <a:fillRect/>
          </a:stretch>
        </p:blipFill>
        <p:spPr>
          <a:xfrm>
            <a:off x="4038600" y="3810000"/>
            <a:ext cx="3124200" cy="2343150"/>
          </a:xfrm>
          <a:prstGeom prst="rect">
            <a:avLst/>
          </a:prstGeom>
        </p:spPr>
      </p:pic>
      <p:sp>
        <p:nvSpPr>
          <p:cNvPr id="15" name="Title 4"/>
          <p:cNvSpPr txBox="1">
            <a:spLocks/>
          </p:cNvSpPr>
          <p:nvPr/>
        </p:nvSpPr>
        <p:spPr>
          <a:xfrm>
            <a:off x="5029200" y="152400"/>
            <a:ext cx="38862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j-lt"/>
                <a:ea typeface="+mj-ea"/>
                <a:cs typeface="+mj-cs"/>
              </a:rPr>
              <a:t>Hierarchy of Controls of Distracted Driving</a:t>
            </a:r>
            <a:endParaRPr kumimoji="0" lang="en-US" sz="1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TotalTime>
  <Words>972</Words>
  <Application>Microsoft Office PowerPoint</Application>
  <PresentationFormat>On-screen Show (4:3)</PresentationFormat>
  <Paragraphs>232</Paragraphs>
  <Slides>26</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Worksheet</vt:lpstr>
      <vt:lpstr>Slide 1</vt:lpstr>
      <vt:lpstr>Slide 2</vt:lpstr>
      <vt:lpstr>Slide 3</vt:lpstr>
      <vt:lpstr>Slide 4</vt:lpstr>
      <vt:lpstr>Slide 5</vt:lpstr>
      <vt:lpstr>ELIMATION</vt:lpstr>
      <vt:lpstr>SUBSTITUTION </vt:lpstr>
      <vt:lpstr>Engineering Controls</vt:lpstr>
      <vt:lpstr>Engineering Controls</vt:lpstr>
      <vt:lpstr>Engineering Controls</vt:lpstr>
      <vt:lpstr>ADMINSTRATIVE CONTROLS</vt:lpstr>
      <vt:lpstr>PPE</vt:lpstr>
      <vt:lpstr>Vehicle Based  Behavioral  Safety </vt:lpstr>
      <vt:lpstr> Distracted Driving  Vehicle Based Safety Systems  </vt:lpstr>
      <vt:lpstr>Slide 15</vt:lpstr>
      <vt:lpstr>Does it Bring Value?</vt:lpstr>
      <vt:lpstr>Slide 17</vt:lpstr>
      <vt:lpstr>Does it reduce management time?</vt:lpstr>
      <vt:lpstr>Slide 19</vt:lpstr>
      <vt:lpstr>Truck Mounted Event Recorder  Continuous Improvement</vt:lpstr>
      <vt:lpstr>The Journey to a New Beginning</vt:lpstr>
      <vt:lpstr>Driver Acceptance</vt:lpstr>
      <vt:lpstr>Manager Acceptance  Coaching &amp; Intervention will influence driver improvement.</vt:lpstr>
      <vt:lpstr>Adding Value to your,  “Case Management Process”</vt:lpstr>
      <vt:lpstr>Lessons Learned </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Pollard, Tommy</dc:creator>
  <cp:lastModifiedBy>ufc5692</cp:lastModifiedBy>
  <cp:revision>147</cp:revision>
  <dcterms:created xsi:type="dcterms:W3CDTF">2006-08-16T00:00:00Z</dcterms:created>
  <dcterms:modified xsi:type="dcterms:W3CDTF">2016-09-23T18:55:30Z</dcterms:modified>
</cp:coreProperties>
</file>