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2"/>
  </p:notesMasterIdLst>
  <p:sldIdLst>
    <p:sldId id="256" r:id="rId2"/>
    <p:sldId id="482" r:id="rId3"/>
    <p:sldId id="483" r:id="rId4"/>
    <p:sldId id="481" r:id="rId5"/>
    <p:sldId id="421" r:id="rId6"/>
    <p:sldId id="486" r:id="rId7"/>
    <p:sldId id="487" r:id="rId8"/>
    <p:sldId id="488" r:id="rId9"/>
    <p:sldId id="489" r:id="rId10"/>
    <p:sldId id="490" r:id="rId11"/>
    <p:sldId id="491" r:id="rId12"/>
    <p:sldId id="492" r:id="rId13"/>
    <p:sldId id="493" r:id="rId14"/>
    <p:sldId id="494" r:id="rId15"/>
    <p:sldId id="495" r:id="rId16"/>
    <p:sldId id="496" r:id="rId17"/>
    <p:sldId id="424" r:id="rId18"/>
    <p:sldId id="497" r:id="rId19"/>
    <p:sldId id="503" r:id="rId20"/>
    <p:sldId id="506" r:id="rId21"/>
    <p:sldId id="507" r:id="rId22"/>
    <p:sldId id="498" r:id="rId23"/>
    <p:sldId id="500" r:id="rId24"/>
    <p:sldId id="499" r:id="rId25"/>
    <p:sldId id="501" r:id="rId26"/>
    <p:sldId id="505" r:id="rId27"/>
    <p:sldId id="504" r:id="rId28"/>
    <p:sldId id="430" r:id="rId29"/>
    <p:sldId id="408" r:id="rId30"/>
    <p:sldId id="409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Sheet1!$B$20</c:f>
              <c:strCache>
                <c:ptCount val="1"/>
                <c:pt idx="0">
                  <c:v>UAB</c:v>
                </c:pt>
              </c:strCache>
            </c:strRef>
          </c:tx>
          <c:invertIfNegative val="0"/>
          <c:cat>
            <c:strRef>
              <c:f>Sheet1!$A$21:$A$26</c:f>
              <c:strCache>
                <c:ptCount val="6"/>
                <c:pt idx="0">
                  <c:v>Any Distraction</c:v>
                </c:pt>
                <c:pt idx="1">
                  <c:v>Talking on Phone</c:v>
                </c:pt>
                <c:pt idx="2">
                  <c:v>Texting</c:v>
                </c:pt>
                <c:pt idx="3">
                  <c:v>Headphones</c:v>
                </c:pt>
                <c:pt idx="4">
                  <c:v>Eating/Drinking</c:v>
                </c:pt>
                <c:pt idx="5">
                  <c:v>   Multiple Distractions</c:v>
                </c:pt>
              </c:strCache>
            </c:strRef>
          </c:cat>
          <c:val>
            <c:numRef>
              <c:f>Sheet1!$B$21:$B$26</c:f>
              <c:numCache>
                <c:formatCode>General</c:formatCode>
                <c:ptCount val="6"/>
                <c:pt idx="0">
                  <c:v>0.373</c:v>
                </c:pt>
                <c:pt idx="1">
                  <c:v>5.8000000000000003E-2</c:v>
                </c:pt>
                <c:pt idx="2">
                  <c:v>8.6999999999999994E-2</c:v>
                </c:pt>
                <c:pt idx="3">
                  <c:v>0.16300000000000001</c:v>
                </c:pt>
                <c:pt idx="4">
                  <c:v>1.2999999999999999E-2</c:v>
                </c:pt>
                <c:pt idx="5">
                  <c:v>3.6999999999999998E-2</c:v>
                </c:pt>
              </c:numCache>
            </c:numRef>
          </c:val>
        </c:ser>
        <c:ser>
          <c:idx val="1"/>
          <c:order val="1"/>
          <c:tx>
            <c:strRef>
              <c:f>Sheet1!$C$20</c:f>
              <c:strCache>
                <c:ptCount val="1"/>
                <c:pt idx="0">
                  <c:v>ODU</c:v>
                </c:pt>
              </c:strCache>
            </c:strRef>
          </c:tx>
          <c:invertIfNegative val="0"/>
          <c:cat>
            <c:strRef>
              <c:f>Sheet1!$A$21:$A$26</c:f>
              <c:strCache>
                <c:ptCount val="6"/>
                <c:pt idx="0">
                  <c:v>Any Distraction</c:v>
                </c:pt>
                <c:pt idx="1">
                  <c:v>Talking on Phone</c:v>
                </c:pt>
                <c:pt idx="2">
                  <c:v>Texting</c:v>
                </c:pt>
                <c:pt idx="3">
                  <c:v>Headphones</c:v>
                </c:pt>
                <c:pt idx="4">
                  <c:v>Eating/Drinking</c:v>
                </c:pt>
                <c:pt idx="5">
                  <c:v>   Multiple Distractions</c:v>
                </c:pt>
              </c:strCache>
            </c:strRef>
          </c:cat>
          <c:val>
            <c:numRef>
              <c:f>Sheet1!$C$21:$C$26</c:f>
              <c:numCache>
                <c:formatCode>General</c:formatCode>
                <c:ptCount val="6"/>
                <c:pt idx="0">
                  <c:v>0.436</c:v>
                </c:pt>
                <c:pt idx="1">
                  <c:v>0.04</c:v>
                </c:pt>
                <c:pt idx="2">
                  <c:v>6.8000000000000005E-2</c:v>
                </c:pt>
                <c:pt idx="3">
                  <c:v>0.20599999999999999</c:v>
                </c:pt>
                <c:pt idx="4">
                  <c:v>3.4000000000000002E-2</c:v>
                </c:pt>
                <c:pt idx="5">
                  <c:v>8.1000000000000003E-2</c:v>
                </c:pt>
              </c:numCache>
            </c:numRef>
          </c:val>
        </c:ser>
        <c:ser>
          <c:idx val="2"/>
          <c:order val="2"/>
          <c:tx>
            <c:strRef>
              <c:f>Sheet1!$D$20</c:f>
              <c:strCache>
                <c:ptCount val="1"/>
                <c:pt idx="0">
                  <c:v>Overall</c:v>
                </c:pt>
              </c:strCache>
            </c:strRef>
          </c:tx>
          <c:invertIfNegative val="0"/>
          <c:cat>
            <c:strRef>
              <c:f>Sheet1!$A$21:$A$26</c:f>
              <c:strCache>
                <c:ptCount val="6"/>
                <c:pt idx="0">
                  <c:v>Any Distraction</c:v>
                </c:pt>
                <c:pt idx="1">
                  <c:v>Talking on Phone</c:v>
                </c:pt>
                <c:pt idx="2">
                  <c:v>Texting</c:v>
                </c:pt>
                <c:pt idx="3">
                  <c:v>Headphones</c:v>
                </c:pt>
                <c:pt idx="4">
                  <c:v>Eating/Drinking</c:v>
                </c:pt>
                <c:pt idx="5">
                  <c:v>   Multiple Distractions</c:v>
                </c:pt>
              </c:strCache>
            </c:strRef>
          </c:cat>
          <c:val>
            <c:numRef>
              <c:f>Sheet1!$D$21:$D$26</c:f>
              <c:numCache>
                <c:formatCode>General</c:formatCode>
                <c:ptCount val="6"/>
                <c:pt idx="0">
                  <c:v>0.41199999999999998</c:v>
                </c:pt>
                <c:pt idx="1">
                  <c:v>4.7E-2</c:v>
                </c:pt>
                <c:pt idx="2">
                  <c:v>7.4999999999999997E-2</c:v>
                </c:pt>
                <c:pt idx="3">
                  <c:v>0.19</c:v>
                </c:pt>
                <c:pt idx="4">
                  <c:v>2.5999999999999999E-2</c:v>
                </c:pt>
                <c:pt idx="5">
                  <c:v>6.4000000000000001E-2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01056"/>
        <c:axId val="107399424"/>
      </c:barChart>
      <c:catAx>
        <c:axId val="35501056"/>
        <c:scaling>
          <c:orientation val="minMax"/>
        </c:scaling>
        <c:delete val="0"/>
        <c:axPos val="b"/>
        <c:majorTickMark val="out"/>
        <c:minorTickMark val="none"/>
        <c:tickLblPos val="nextTo"/>
        <c:crossAx val="107399424"/>
        <c:crosses val="autoZero"/>
        <c:auto val="1"/>
        <c:lblAlgn val="ctr"/>
        <c:lblOffset val="100"/>
        <c:noMultiLvlLbl val="0"/>
      </c:catAx>
      <c:valAx>
        <c:axId val="10739942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5501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fld id="{543E0782-3ADB-4D80-BF3C-75249560F1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640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9C17E88-4E89-49BF-B940-484D661C3D01}" type="slidenum">
              <a:rPr lang="en-US" altLang="en-US" b="0">
                <a:latin typeface="Arial" charset="0"/>
              </a:rPr>
              <a:pPr/>
              <a:t>1</a:t>
            </a:fld>
            <a:endParaRPr lang="en-US" altLang="en-US" b="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60B05-7544-4EBE-87FD-F7F27E20A32B}" type="slidenum">
              <a:rPr lang="en-US"/>
              <a:pPr/>
              <a:t>10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60B05-7544-4EBE-87FD-F7F27E20A32B}" type="slidenum">
              <a:rPr lang="en-US"/>
              <a:pPr/>
              <a:t>11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60B05-7544-4EBE-87FD-F7F27E20A32B}" type="slidenum">
              <a:rPr lang="en-US"/>
              <a:pPr/>
              <a:t>12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60B05-7544-4EBE-87FD-F7F27E20A32B}" type="slidenum">
              <a:rPr lang="en-US"/>
              <a:pPr/>
              <a:t>13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60B05-7544-4EBE-87FD-F7F27E20A32B}" type="slidenum">
              <a:rPr lang="en-US"/>
              <a:pPr/>
              <a:t>14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60B05-7544-4EBE-87FD-F7F27E20A32B}" type="slidenum">
              <a:rPr lang="en-US"/>
              <a:pPr/>
              <a:t>15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60B05-7544-4EBE-87FD-F7F27E20A32B}" type="slidenum">
              <a:rPr lang="en-US"/>
              <a:pPr/>
              <a:t>16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C7B68A-0E6E-49BB-9983-EDBBEAFBCE67}" type="slidenum">
              <a:rPr lang="en-US"/>
              <a:pPr/>
              <a:t>17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C7B68A-0E6E-49BB-9983-EDBBEAFBCE67}" type="slidenum">
              <a:rPr lang="en-US"/>
              <a:pPr/>
              <a:t>18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C7B68A-0E6E-49BB-9983-EDBBEAFBCE67}" type="slidenum">
              <a:rPr lang="en-US"/>
              <a:pPr/>
              <a:t>19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30FEA5C-749A-4133-8848-9CC9A37E4CE6}" type="slidenum">
              <a:rPr lang="en-US" altLang="en-US" b="0">
                <a:latin typeface="Arial" charset="0"/>
              </a:rPr>
              <a:pPr/>
              <a:t>2</a:t>
            </a:fld>
            <a:endParaRPr lang="en-US" altLang="en-US" b="0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BA9C27D-C433-4A80-A564-1936B9F79FE8}" type="slidenum">
              <a:rPr lang="en-US" altLang="en-US" b="0">
                <a:latin typeface="Arial" charset="0"/>
              </a:rPr>
              <a:pPr/>
              <a:t>20</a:t>
            </a:fld>
            <a:endParaRPr lang="en-US" altLang="en-US" b="0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C7B68A-0E6E-49BB-9983-EDBBEAFBCE67}" type="slidenum">
              <a:rPr lang="en-US"/>
              <a:pPr/>
              <a:t>22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C7B68A-0E6E-49BB-9983-EDBBEAFBCE67}" type="slidenum">
              <a:rPr lang="en-US"/>
              <a:pPr/>
              <a:t>23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C7B68A-0E6E-49BB-9983-EDBBEAFBCE67}" type="slidenum">
              <a:rPr lang="en-US"/>
              <a:pPr/>
              <a:t>24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4552D-770B-40A9-B5B0-9F227BFB8F32}" type="slidenum">
              <a:rPr lang="en-US"/>
              <a:pPr/>
              <a:t>28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950E8-2950-4CC3-BBE5-8EEED43A0B7E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A4687F-BFE6-450E-BE91-47DBC20FE827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30FEA5C-749A-4133-8848-9CC9A37E4CE6}" type="slidenum">
              <a:rPr lang="en-US" altLang="en-US" b="0">
                <a:latin typeface="Arial" charset="0"/>
              </a:rPr>
              <a:pPr/>
              <a:t>3</a:t>
            </a:fld>
            <a:endParaRPr lang="en-US" altLang="en-US" b="0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30FEA5C-749A-4133-8848-9CC9A37E4CE6}" type="slidenum">
              <a:rPr lang="en-US" altLang="en-US" b="0">
                <a:latin typeface="Arial" charset="0"/>
              </a:rPr>
              <a:pPr/>
              <a:t>4</a:t>
            </a:fld>
            <a:endParaRPr lang="en-US" altLang="en-US" b="0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60B05-7544-4EBE-87FD-F7F27E20A32B}" type="slidenum">
              <a:rPr lang="en-US"/>
              <a:pPr/>
              <a:t>5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60B05-7544-4EBE-87FD-F7F27E20A32B}" type="slidenum">
              <a:rPr lang="en-US"/>
              <a:pPr/>
              <a:t>6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60B05-7544-4EBE-87FD-F7F27E20A32B}" type="slidenum">
              <a:rPr lang="en-US"/>
              <a:pPr/>
              <a:t>7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60B05-7544-4EBE-87FD-F7F27E20A32B}" type="slidenum">
              <a:rPr lang="en-US"/>
              <a:pPr/>
              <a:t>8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60B05-7544-4EBE-87FD-F7F27E20A32B}" type="slidenum">
              <a:rPr lang="en-US"/>
              <a:pPr/>
              <a:t>9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1587 w 64000"/>
                <a:gd name="T1" fmla="*/ -1067 h 64000"/>
                <a:gd name="T2" fmla="*/ 2304 w 64000"/>
                <a:gd name="T3" fmla="*/ 0 h 64000"/>
                <a:gd name="T4" fmla="*/ 1587 w 64000"/>
                <a:gd name="T5" fmla="*/ 1067 h 64000"/>
                <a:gd name="T6" fmla="*/ 1587 w 64000"/>
                <a:gd name="T7" fmla="*/ 1067 h 64000"/>
                <a:gd name="T8" fmla="*/ 1587 w 64000"/>
                <a:gd name="T9" fmla="*/ 1067 h 64000"/>
                <a:gd name="T10" fmla="*/ 1587 w 64000"/>
                <a:gd name="T11" fmla="*/ 1067 h 64000"/>
                <a:gd name="T12" fmla="*/ 1587 w 64000"/>
                <a:gd name="T13" fmla="*/ -1067 h 64000"/>
                <a:gd name="T14" fmla="*/ 1587 w 64000"/>
                <a:gd name="T15" fmla="*/ -1067 h 64000"/>
                <a:gd name="T16" fmla="*/ 1587 w 64000"/>
                <a:gd name="T17" fmla="*/ -1067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2027 w 64000"/>
                <a:gd name="T1" fmla="*/ -1024 h 64000"/>
                <a:gd name="T2" fmla="*/ 2544 w 64000"/>
                <a:gd name="T3" fmla="*/ 0 h 64000"/>
                <a:gd name="T4" fmla="*/ 2027 w 64000"/>
                <a:gd name="T5" fmla="*/ 1024 h 64000"/>
                <a:gd name="T6" fmla="*/ 2027 w 64000"/>
                <a:gd name="T7" fmla="*/ 1024 h 64000"/>
                <a:gd name="T8" fmla="*/ 2027 w 64000"/>
                <a:gd name="T9" fmla="*/ 1024 h 64000"/>
                <a:gd name="T10" fmla="*/ 2027 w 64000"/>
                <a:gd name="T11" fmla="*/ 1024 h 64000"/>
                <a:gd name="T12" fmla="*/ 2027 w 64000"/>
                <a:gd name="T13" fmla="*/ -1024 h 64000"/>
                <a:gd name="T14" fmla="*/ 2027 w 64000"/>
                <a:gd name="T15" fmla="*/ -1024 h 64000"/>
                <a:gd name="T16" fmla="*/ 2027 w 64000"/>
                <a:gd name="T17" fmla="*/ -1024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5BB88B-A77B-4735-AEE1-97F56EE304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2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11230-6AEA-434B-8F0D-F6A8E76430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8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A89E6-F1EE-4C05-970F-51E9653533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353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CC870-0528-4016-B656-9DAA0E60C6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273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E60E8-4C05-4967-B1A6-F7ECD1AA5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19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6242F-E1C7-46F1-BB70-94DF2152CD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69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15C05-04FD-47B0-9FBE-CFA30F47F4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554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17811-6227-4AD3-A434-99C2DD31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485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96A3D-8286-44C0-8C95-FD67748978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92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DB764-74B9-46EB-B5C5-949F57ED5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5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2DAFB-99BA-42A2-944C-D759D2B0F8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04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DA9CE-D10E-48ED-9DC9-AB90264555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30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B1948-3C00-4191-9C4D-097EB18BA8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22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2037 w 64000"/>
                <a:gd name="T1" fmla="*/ -807 h 64000"/>
                <a:gd name="T2" fmla="*/ 2592 w 64000"/>
                <a:gd name="T3" fmla="*/ 0 h 64000"/>
                <a:gd name="T4" fmla="*/ 2037 w 64000"/>
                <a:gd name="T5" fmla="*/ 807 h 64000"/>
                <a:gd name="T6" fmla="*/ 2037 w 64000"/>
                <a:gd name="T7" fmla="*/ 807 h 64000"/>
                <a:gd name="T8" fmla="*/ 2037 w 64000"/>
                <a:gd name="T9" fmla="*/ 807 h 64000"/>
                <a:gd name="T10" fmla="*/ 2037 w 64000"/>
                <a:gd name="T11" fmla="*/ 807 h 64000"/>
                <a:gd name="T12" fmla="*/ 2037 w 64000"/>
                <a:gd name="T13" fmla="*/ -807 h 64000"/>
                <a:gd name="T14" fmla="*/ 2037 w 64000"/>
                <a:gd name="T15" fmla="*/ -807 h 64000"/>
                <a:gd name="T16" fmla="*/ 2037 w 64000"/>
                <a:gd name="T17" fmla="*/ -807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1525 w 64000"/>
                <a:gd name="T1" fmla="*/ -820 h 64000"/>
                <a:gd name="T2" fmla="*/ 1949 w 64000"/>
                <a:gd name="T3" fmla="*/ 0 h 64000"/>
                <a:gd name="T4" fmla="*/ 1525 w 64000"/>
                <a:gd name="T5" fmla="*/ 820 h 64000"/>
                <a:gd name="T6" fmla="*/ 1525 w 64000"/>
                <a:gd name="T7" fmla="*/ 820 h 64000"/>
                <a:gd name="T8" fmla="*/ 1525 w 64000"/>
                <a:gd name="T9" fmla="*/ 820 h 64000"/>
                <a:gd name="T10" fmla="*/ 1525 w 64000"/>
                <a:gd name="T11" fmla="*/ 820 h 64000"/>
                <a:gd name="T12" fmla="*/ 1525 w 64000"/>
                <a:gd name="T13" fmla="*/ -820 h 64000"/>
                <a:gd name="T14" fmla="*/ 1525 w 64000"/>
                <a:gd name="T15" fmla="*/ -820 h 64000"/>
                <a:gd name="T16" fmla="*/ 1525 w 64000"/>
                <a:gd name="T17" fmla="*/ -82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82C923E6-457D-4AC3-9A2F-84806ADE96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cid:108D4E5E-851C-4349-8777-E1A00C3ABD9B@uab.edu" TargetMode="Externa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985838"/>
            <a:ext cx="7696200" cy="1444625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The Distracted Pedestrian: Using Virtual Reality to Reduce Walking while Texting</a:t>
            </a:r>
            <a:endParaRPr lang="en-US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048000"/>
            <a:ext cx="7239000" cy="21336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/>
              <a:t>David C. Schwebel, PhD</a:t>
            </a:r>
          </a:p>
          <a:p>
            <a:pPr eaLnBrk="1" hangingPunct="1"/>
            <a:r>
              <a:rPr lang="en-US" altLang="en-US" sz="2800" b="1" dirty="0" smtClean="0"/>
              <a:t>University of Alabama at Birmingham</a:t>
            </a:r>
          </a:p>
          <a:p>
            <a:pPr eaLnBrk="1" hangingPunct="1"/>
            <a:endParaRPr lang="en-US" altLang="en-US" sz="1000" b="1" dirty="0" smtClean="0"/>
          </a:p>
          <a:p>
            <a:pPr eaLnBrk="1" hangingPunct="1"/>
            <a:r>
              <a:rPr lang="en-US" altLang="en-US" sz="2800" b="1" dirty="0" smtClean="0"/>
              <a:t>Co-author collaborators: Leslie A. McClure, Bryan Porter</a:t>
            </a:r>
          </a:p>
        </p:txBody>
      </p:sp>
      <p:pic>
        <p:nvPicPr>
          <p:cNvPr id="3076" name="Picture 6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Baseline Results</a:t>
            </a:r>
            <a:r>
              <a:rPr lang="en-US" dirty="0" smtClean="0">
                <a:solidFill>
                  <a:schemeClr val="tx1"/>
                </a:solidFill>
              </a:rPr>
              <a:t>: Individualized Pedestrian Distraction (N=1,020)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676400"/>
            <a:ext cx="7313612" cy="4265613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500" dirty="0" smtClean="0"/>
              <a:t> </a:t>
            </a:r>
          </a:p>
        </p:txBody>
      </p:sp>
      <p:pic>
        <p:nvPicPr>
          <p:cNvPr id="5" name="Picture 6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2286000" y="2257425"/>
          <a:ext cx="4572000" cy="234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755272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78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Baseline Results: Individualized Pedestrian Safety (N=1,020)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676400"/>
            <a:ext cx="7313612" cy="4265613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500" dirty="0" smtClean="0"/>
              <a:t> </a:t>
            </a:r>
          </a:p>
        </p:txBody>
      </p:sp>
      <p:pic>
        <p:nvPicPr>
          <p:cNvPr id="5" name="Picture 6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41738"/>
            <a:ext cx="6387101" cy="384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6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Results: Individualized Pedestrian Gender Differences (N=1,020)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500" dirty="0" smtClean="0"/>
              <a:t> </a:t>
            </a:r>
            <a:r>
              <a:rPr lang="en-US" sz="2600" dirty="0" smtClean="0">
                <a:latin typeface="+mj-lt"/>
              </a:rPr>
              <a:t>Distraction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600" dirty="0" smtClean="0">
                <a:latin typeface="+mj-lt"/>
              </a:rPr>
              <a:t>Women more likely to be distracted from talking on the phone, texting, and multiple distractions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600" dirty="0" smtClean="0">
                <a:latin typeface="+mj-lt"/>
              </a:rPr>
              <a:t>Men more likely to be distracted from headphones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600" dirty="0" smtClean="0">
                <a:latin typeface="+mj-lt"/>
              </a:rPr>
              <a:t>Safety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600" dirty="0" smtClean="0">
                <a:latin typeface="+mj-lt"/>
              </a:rPr>
              <a:t>Women more likely to exit within the crosswalk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600" dirty="0" smtClean="0">
                <a:latin typeface="+mj-lt"/>
              </a:rPr>
              <a:t>Men more likely to look right at median</a:t>
            </a:r>
          </a:p>
        </p:txBody>
      </p:sp>
      <p:pic>
        <p:nvPicPr>
          <p:cNvPr id="5" name="Picture 6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59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chemeClr val="tx1"/>
                </a:solidFill>
              </a:rPr>
              <a:t>Baseline Results: Distracted Pedestrians Engaging in Safe Behaviors (N=1,020)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676400"/>
            <a:ext cx="7313612" cy="4265613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500" dirty="0" smtClean="0"/>
              <a:t> </a:t>
            </a:r>
          </a:p>
        </p:txBody>
      </p:sp>
      <p:pic>
        <p:nvPicPr>
          <p:cNvPr id="5" name="Picture 6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781628"/>
            <a:ext cx="6163237" cy="37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01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chemeClr val="tx1"/>
                </a:solidFill>
              </a:rPr>
              <a:t>Baseline Results: 33% of </a:t>
            </a:r>
            <a:r>
              <a:rPr lang="en-US" sz="3000" b="1" u="sng" dirty="0" smtClean="0">
                <a:solidFill>
                  <a:schemeClr val="tx1"/>
                </a:solidFill>
              </a:rPr>
              <a:t>All</a:t>
            </a:r>
            <a:r>
              <a:rPr lang="en-US" sz="3000" dirty="0" smtClean="0">
                <a:solidFill>
                  <a:schemeClr val="tx1"/>
                </a:solidFill>
              </a:rPr>
              <a:t> Pedestrians were Distracted (N=9,523)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676400"/>
            <a:ext cx="7313612" cy="4265613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500" dirty="0" smtClean="0"/>
              <a:t> </a:t>
            </a:r>
          </a:p>
        </p:txBody>
      </p:sp>
      <p:pic>
        <p:nvPicPr>
          <p:cNvPr id="5" name="Picture 6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35824"/>
            <a:ext cx="6112672" cy="367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77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Scope of the problem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500" dirty="0" smtClean="0"/>
              <a:t>Data show there is a problem - pedestrians are distracted on urban college campuses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500" dirty="0" smtClean="0"/>
              <a:t>How do we create change???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500" dirty="0" smtClean="0"/>
              <a:t>Health behavior theory – change is difficult</a:t>
            </a:r>
            <a:endParaRPr lang="en-US" sz="2100" dirty="0"/>
          </a:p>
          <a:p>
            <a:pPr>
              <a:lnSpc>
                <a:spcPct val="80000"/>
              </a:lnSpc>
            </a:pPr>
            <a:endParaRPr lang="en-US" sz="2500" dirty="0"/>
          </a:p>
        </p:txBody>
      </p:sp>
      <p:pic>
        <p:nvPicPr>
          <p:cNvPr id="5" name="Picture 6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69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Health Behavior Change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500" dirty="0" smtClean="0"/>
              <a:t>Distracted driving interventions show mixed results – distracted pedestrian interventions are few in number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500" dirty="0" smtClean="0"/>
              <a:t>Distracted driving policy change has some efficacy – distracted pedestrian policy is extremely sparse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500" dirty="0" smtClean="0"/>
              <a:t>Theory suggests we should: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100" dirty="0" smtClean="0"/>
              <a:t>Increase perceived vulnerability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100" dirty="0" smtClean="0"/>
              <a:t>Persuade individual that change is possible, worthwhile, and of personal benefit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100" dirty="0" smtClean="0"/>
              <a:t>Change perceived/actual norms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endParaRPr lang="en-US" sz="2100" dirty="0" smtClean="0"/>
          </a:p>
          <a:p>
            <a:pPr>
              <a:lnSpc>
                <a:spcPct val="80000"/>
              </a:lnSpc>
            </a:pPr>
            <a:endParaRPr lang="en-US" sz="2500" dirty="0"/>
          </a:p>
        </p:txBody>
      </p:sp>
      <p:pic>
        <p:nvPicPr>
          <p:cNvPr id="5" name="Picture 6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7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Our approach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2" y="1676400"/>
            <a:ext cx="7469187" cy="4265613"/>
          </a:xfrm>
        </p:spPr>
        <p:txBody>
          <a:bodyPr/>
          <a:lstStyle/>
          <a:p>
            <a:pPr>
              <a:buClrTx/>
            </a:pPr>
            <a:r>
              <a:rPr lang="en-US" sz="2700" dirty="0" smtClean="0"/>
              <a:t>Quasi-experimental pre-post design with control group</a:t>
            </a:r>
          </a:p>
          <a:p>
            <a:pPr lvl="1">
              <a:buClrTx/>
            </a:pPr>
            <a:r>
              <a:rPr lang="en-US" sz="2400" dirty="0" smtClean="0"/>
              <a:t>Baseline data collected at two campuses, ODU and UAB</a:t>
            </a:r>
          </a:p>
          <a:p>
            <a:pPr lvl="1">
              <a:buClrTx/>
            </a:pPr>
            <a:r>
              <a:rPr lang="en-US" sz="2400" dirty="0" smtClean="0"/>
              <a:t>Intervention at UAB – exposure to distracted pedestrian risk in virtual reality</a:t>
            </a:r>
          </a:p>
          <a:p>
            <a:pPr lvl="1">
              <a:buClrTx/>
            </a:pPr>
            <a:r>
              <a:rPr lang="en-US" sz="2400" dirty="0" smtClean="0"/>
              <a:t>Post-intervention and 2-month and 6-month follow-up observation at both campuses</a:t>
            </a:r>
          </a:p>
          <a:p>
            <a:pPr lvl="1">
              <a:buClrTx/>
            </a:pPr>
            <a:r>
              <a:rPr lang="en-US" sz="2400" dirty="0" smtClean="0"/>
              <a:t>Survey data collected at UAB at baseline, post-intervention, and 5 months</a:t>
            </a:r>
            <a:endParaRPr lang="en-US" sz="2400" dirty="0"/>
          </a:p>
        </p:txBody>
      </p:sp>
      <p:pic>
        <p:nvPicPr>
          <p:cNvPr id="5" name="Picture 6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13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The intervention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2" y="1676400"/>
            <a:ext cx="7469187" cy="4265613"/>
          </a:xfrm>
        </p:spPr>
        <p:txBody>
          <a:bodyPr/>
          <a:lstStyle/>
          <a:p>
            <a:pPr>
              <a:buClrTx/>
            </a:pPr>
            <a:r>
              <a:rPr lang="en-US" sz="2200" dirty="0" smtClean="0"/>
              <a:t>Exposure to crossing the street while texting in a virtual pedestrian environment (</a:t>
            </a:r>
            <a:r>
              <a:rPr lang="en-US" sz="2200" i="1" dirty="0" smtClean="0"/>
              <a:t>goal: increase perceived vulnerability</a:t>
            </a:r>
            <a:r>
              <a:rPr lang="en-US" sz="2200" dirty="0" smtClean="0"/>
              <a:t>)</a:t>
            </a:r>
          </a:p>
          <a:p>
            <a:pPr>
              <a:buClrTx/>
            </a:pPr>
            <a:r>
              <a:rPr lang="en-US" sz="2200" dirty="0" smtClean="0"/>
              <a:t>Significant media and advertising on campus during “Distracted Pedestrian Week” (</a:t>
            </a:r>
            <a:r>
              <a:rPr lang="en-US" sz="2200" i="1" dirty="0" smtClean="0"/>
              <a:t>goal: change norms, persuade change is possible</a:t>
            </a:r>
            <a:r>
              <a:rPr lang="en-US" sz="2200" dirty="0" smtClean="0"/>
              <a:t>)</a:t>
            </a:r>
          </a:p>
          <a:p>
            <a:pPr lvl="1">
              <a:buClrTx/>
            </a:pPr>
            <a:r>
              <a:rPr lang="en-US" sz="2000" dirty="0" smtClean="0"/>
              <a:t>Local television coverage</a:t>
            </a:r>
          </a:p>
          <a:p>
            <a:pPr lvl="1">
              <a:buClrTx/>
            </a:pPr>
            <a:r>
              <a:rPr lang="en-US" sz="2000" dirty="0" smtClean="0"/>
              <a:t>Posters and signs around campus</a:t>
            </a:r>
          </a:p>
          <a:p>
            <a:pPr lvl="1">
              <a:buClrTx/>
            </a:pPr>
            <a:r>
              <a:rPr lang="en-US" sz="2000" dirty="0" smtClean="0"/>
              <a:t>“Buzz” of discussion on topic created</a:t>
            </a:r>
          </a:p>
          <a:p>
            <a:pPr lvl="1">
              <a:buClrTx/>
            </a:pPr>
            <a:r>
              <a:rPr lang="en-US" sz="2000" dirty="0" smtClean="0"/>
              <a:t>Virtual pedestrian environments open to public in two classroom buildings, M-F, 9-6, for “walking and texting” attempts</a:t>
            </a:r>
          </a:p>
        </p:txBody>
      </p:sp>
      <p:pic>
        <p:nvPicPr>
          <p:cNvPr id="5" name="Picture 6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18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The virtual reality environment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676400"/>
            <a:ext cx="7313612" cy="4265613"/>
          </a:xfrm>
        </p:spPr>
        <p:txBody>
          <a:bodyPr/>
          <a:lstStyle/>
          <a:p>
            <a:pPr>
              <a:buClrTx/>
            </a:pPr>
            <a:r>
              <a:rPr lang="en-US" sz="2400" dirty="0" smtClean="0"/>
              <a:t>Short film to give you a sense of what it looks like, from a study we conducted in a local school using it:</a:t>
            </a:r>
          </a:p>
          <a:p>
            <a:pPr>
              <a:buClrTx/>
            </a:pPr>
            <a:endParaRPr lang="en-US" sz="2400" dirty="0"/>
          </a:p>
          <a:p>
            <a:pPr marL="0" indent="0">
              <a:buClrTx/>
              <a:buNone/>
            </a:pPr>
            <a:r>
              <a:rPr lang="en-US" sz="2400" dirty="0"/>
              <a:t>http://www.uab.edu/cas/safetylab/</a:t>
            </a:r>
            <a:endParaRPr lang="en-US" sz="2300" dirty="0" smtClean="0"/>
          </a:p>
        </p:txBody>
      </p:sp>
      <p:pic>
        <p:nvPicPr>
          <p:cNvPr id="5" name="Picture 6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7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Pedestrian Injuries - Background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2450" indent="-552450" eaLnBrk="1" hangingPunct="1"/>
            <a:endParaRPr lang="en-US" altLang="en-US" sz="2500" dirty="0" smtClean="0"/>
          </a:p>
          <a:p>
            <a:pPr marL="552450" indent="-552450" eaLnBrk="1" hangingPunct="1"/>
            <a:endParaRPr lang="en-US" altLang="en-US" sz="2500" dirty="0" smtClean="0"/>
          </a:p>
          <a:p>
            <a:pPr marL="552450" indent="-552450" eaLnBrk="1" hangingPunct="1"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altLang="en-US" sz="2500" b="1" dirty="0" smtClean="0"/>
          </a:p>
          <a:p>
            <a:pPr marL="552450" indent="-55245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endParaRPr lang="en-US" altLang="en-US" sz="2500" b="1" dirty="0" smtClean="0"/>
          </a:p>
          <a:p>
            <a:pPr marL="552450" indent="-552450" eaLnBrk="1" hangingPunct="1"/>
            <a:endParaRPr lang="en-US" altLang="en-US" sz="2500" dirty="0" smtClean="0"/>
          </a:p>
          <a:p>
            <a:pPr marL="552450" indent="-552450" eaLnBrk="1" hangingPunct="1"/>
            <a:endParaRPr lang="en-US" altLang="en-US" sz="2500" dirty="0" smtClean="0"/>
          </a:p>
        </p:txBody>
      </p:sp>
      <p:pic>
        <p:nvPicPr>
          <p:cNvPr id="5124" name="Picture 7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43" y="1676400"/>
            <a:ext cx="6591826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173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Community-Based VR</a:t>
            </a:r>
          </a:p>
        </p:txBody>
      </p:sp>
      <p:pic>
        <p:nvPicPr>
          <p:cNvPr id="9223" name="Picture 9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4" name="Picture 2" descr="W:\My Documents\stride proposal mar 13\photos\IMG_10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34993"/>
            <a:ext cx="2971082" cy="44580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5" name="Picture 3" descr="W:\My Documents\stride proposal mar 13\photos\bluff park 2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4572000" cy="304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673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Community VR Screenshot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0"/>
            <a:ext cx="6631483" cy="4419600"/>
          </a:xfrm>
        </p:spPr>
      </p:pic>
    </p:spTree>
    <p:extLst>
      <p:ext uri="{BB962C8B-B14F-4D97-AF65-F5344CB8AC3E}">
        <p14:creationId xmlns:p14="http://schemas.microsoft.com/office/powerpoint/2010/main" val="25419584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The intervention – yard signs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599" y="1676400"/>
            <a:ext cx="5788025" cy="4265613"/>
          </a:xfrm>
        </p:spPr>
        <p:txBody>
          <a:bodyPr/>
          <a:lstStyle/>
          <a:p>
            <a:pPr>
              <a:buClrTx/>
            </a:pPr>
            <a:r>
              <a:rPr lang="en-US" sz="2300" dirty="0" smtClean="0"/>
              <a:t> </a:t>
            </a:r>
          </a:p>
        </p:txBody>
      </p:sp>
      <p:pic>
        <p:nvPicPr>
          <p:cNvPr id="5" name="Picture 6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UAB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714125"/>
            <a:ext cx="5410200" cy="405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4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The intervention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1" y="1676400"/>
            <a:ext cx="7235824" cy="4265613"/>
          </a:xfrm>
        </p:spPr>
        <p:txBody>
          <a:bodyPr/>
          <a:lstStyle/>
          <a:p>
            <a:pPr>
              <a:buClrTx/>
            </a:pPr>
            <a:r>
              <a:rPr lang="en-US" sz="2300" dirty="0" smtClean="0"/>
              <a:t>Social media</a:t>
            </a:r>
          </a:p>
          <a:p>
            <a:pPr lvl="1">
              <a:buClrTx/>
            </a:pPr>
            <a:r>
              <a:rPr lang="en-US" sz="1900" dirty="0" smtClean="0"/>
              <a:t>18,000+ distributed</a:t>
            </a:r>
          </a:p>
          <a:p>
            <a:pPr lvl="1">
              <a:buClrTx/>
            </a:pPr>
            <a:r>
              <a:rPr lang="en-US" sz="1900" dirty="0" smtClean="0"/>
              <a:t>7000+ video views</a:t>
            </a:r>
          </a:p>
          <a:p>
            <a:pPr marL="0" indent="0">
              <a:buClrTx/>
              <a:buNone/>
            </a:pPr>
            <a:endParaRPr lang="en-US" sz="2300" dirty="0" smtClean="0"/>
          </a:p>
          <a:p>
            <a:pPr marL="0" indent="0">
              <a:buClrTx/>
              <a:buNone/>
            </a:pPr>
            <a:r>
              <a:rPr lang="en-US" sz="2300" dirty="0" smtClean="0"/>
              <a:t>See:</a:t>
            </a:r>
            <a:endParaRPr lang="en-US" sz="2300" dirty="0"/>
          </a:p>
          <a:p>
            <a:pPr marL="0" indent="0">
              <a:buClrTx/>
              <a:buNone/>
            </a:pPr>
            <a:r>
              <a:rPr lang="en-US" sz="2000" dirty="0" smtClean="0"/>
              <a:t>https</a:t>
            </a:r>
            <a:r>
              <a:rPr lang="en-US" sz="2000" dirty="0"/>
              <a:t>://www.youtube.com/watch?v=VF9s2Y-k0AY</a:t>
            </a:r>
            <a:endParaRPr lang="en-US" sz="2000" dirty="0" smtClean="0"/>
          </a:p>
        </p:txBody>
      </p:sp>
      <p:pic>
        <p:nvPicPr>
          <p:cNvPr id="5" name="Picture 6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26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The intervention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599" y="1676400"/>
            <a:ext cx="5788025" cy="4265613"/>
          </a:xfrm>
        </p:spPr>
        <p:txBody>
          <a:bodyPr/>
          <a:lstStyle/>
          <a:p>
            <a:pPr>
              <a:buClrTx/>
            </a:pPr>
            <a:r>
              <a:rPr lang="en-US" sz="2300" dirty="0" smtClean="0"/>
              <a:t> </a:t>
            </a:r>
          </a:p>
        </p:txBody>
      </p:sp>
      <p:pic>
        <p:nvPicPr>
          <p:cNvPr id="5" name="Picture 6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P:\My Documents\vr interv grant\art and media\photo w blaze sept 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58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Self-Report Survey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600200"/>
            <a:ext cx="7313612" cy="4341813"/>
          </a:xfrm>
        </p:spPr>
        <p:txBody>
          <a:bodyPr/>
          <a:lstStyle/>
          <a:p>
            <a:pPr>
              <a:buClrTx/>
            </a:pPr>
            <a:r>
              <a:rPr lang="en-US" sz="2400" dirty="0" smtClean="0"/>
              <a:t>78% received flyer/brochure on pedestrian safety</a:t>
            </a:r>
          </a:p>
          <a:p>
            <a:pPr>
              <a:buClrTx/>
            </a:pPr>
            <a:r>
              <a:rPr lang="en-US" sz="2400" dirty="0" smtClean="0"/>
              <a:t>83% feel VR experience made them think more carefully about distracted pedestrian behavior</a:t>
            </a:r>
          </a:p>
          <a:p>
            <a:pPr>
              <a:buClrTx/>
            </a:pPr>
            <a:r>
              <a:rPr lang="en-US" sz="2400" dirty="0" smtClean="0"/>
              <a:t>61% self-report changed behavior since engaging in the VR</a:t>
            </a:r>
          </a:p>
          <a:p>
            <a:pPr>
              <a:buClrTx/>
            </a:pPr>
            <a:r>
              <a:rPr lang="en-US" sz="2400" dirty="0" smtClean="0"/>
              <a:t>84% feel VR experience was worthwhile to improve their health/safety</a:t>
            </a:r>
          </a:p>
          <a:p>
            <a:pPr>
              <a:buClrTx/>
            </a:pPr>
            <a:r>
              <a:rPr lang="en-US" sz="2400" dirty="0" smtClean="0"/>
              <a:t>95% would recommend others try the VR experience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5205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Self-Report Survey Results: Distracted Walking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9" y="2971800"/>
            <a:ext cx="4492625" cy="2970213"/>
          </a:xfrm>
        </p:spPr>
        <p:txBody>
          <a:bodyPr/>
          <a:lstStyle/>
          <a:p>
            <a:pPr>
              <a:buClrTx/>
            </a:pP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828800"/>
            <a:ext cx="6465061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303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Preliminary Results: Individualized Pedestrians Observed Distracted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dirty="0" smtClean="0"/>
              <a:t>Note: Differences between campuses significant. Change over time not significant. Interaction not significant.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90020"/>
            <a:ext cx="6188872" cy="372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505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3659187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 dirty="0" smtClean="0"/>
              <a:t>Distracted pedestrian behavior is common on urban college campuses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000" dirty="0"/>
              <a:t>A</a:t>
            </a:r>
            <a:r>
              <a:rPr lang="en-US" sz="2000" dirty="0" smtClean="0"/>
              <a:t>bout 33% of observed pedestrians crossing a major street were distracted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 dirty="0" smtClean="0"/>
              <a:t>Creating a “buzz” on campus, plus allowing pedestrians to try crossing a virtual street while distracted yielded: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/>
              <a:t>Self-reported decrease in risky pedestrian behavior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/>
              <a:t>Small change in observed distracted pedestrian behavior (non-significant in preliminary analyses)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endParaRPr lang="en-US" sz="2000" dirty="0"/>
          </a:p>
        </p:txBody>
      </p:sp>
      <p:pic>
        <p:nvPicPr>
          <p:cNvPr id="4" name="Picture 7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5441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Acknowledgements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524000"/>
            <a:ext cx="7696200" cy="4724401"/>
          </a:xfrm>
        </p:spPr>
        <p:txBody>
          <a:bodyPr/>
          <a:lstStyle/>
          <a:p>
            <a:pPr marL="346075" indent="-346075">
              <a:lnSpc>
                <a:spcPct val="80000"/>
              </a:lnSpc>
              <a:buClrTx/>
            </a:pPr>
            <a:r>
              <a:rPr lang="en-US" altLang="en-US" sz="2000" dirty="0" smtClean="0"/>
              <a:t>Bryan Porter &amp; Old Dominion University team</a:t>
            </a:r>
          </a:p>
          <a:p>
            <a:pPr marL="346075" indent="-346075">
              <a:lnSpc>
                <a:spcPct val="80000"/>
              </a:lnSpc>
              <a:buClrTx/>
            </a:pPr>
            <a:r>
              <a:rPr lang="en-US" altLang="en-US" sz="2000" dirty="0" smtClean="0"/>
              <a:t>Leslie McClure, Drexel University</a:t>
            </a:r>
          </a:p>
          <a:p>
            <a:pPr marL="346075" indent="-346075">
              <a:lnSpc>
                <a:spcPct val="80000"/>
              </a:lnSpc>
              <a:buClrTx/>
            </a:pPr>
            <a:r>
              <a:rPr lang="en-US" altLang="en-US" sz="2000" dirty="0" smtClean="0"/>
              <a:t>Anna Johnston &amp; UAB Youth Safety Lab team</a:t>
            </a:r>
          </a:p>
          <a:p>
            <a:pPr marL="346075" indent="-346075">
              <a:lnSpc>
                <a:spcPct val="80000"/>
              </a:lnSpc>
              <a:buClrTx/>
            </a:pPr>
            <a:r>
              <a:rPr lang="en-US" altLang="en-US" sz="2000" dirty="0" smtClean="0"/>
              <a:t>Joan Severson, </a:t>
            </a:r>
            <a:r>
              <a:rPr lang="en-US" altLang="en-US" sz="2000" dirty="0" err="1" smtClean="0"/>
              <a:t>Yefei</a:t>
            </a:r>
            <a:r>
              <a:rPr lang="en-US" altLang="en-US" sz="2000" dirty="0" smtClean="0"/>
              <a:t> He, and Digital Artefacts team</a:t>
            </a:r>
          </a:p>
          <a:p>
            <a:pPr marL="346075" indent="-346075">
              <a:lnSpc>
                <a:spcPct val="80000"/>
              </a:lnSpc>
              <a:buClrTx/>
            </a:pPr>
            <a:r>
              <a:rPr lang="en-US" altLang="en-US" sz="2000" dirty="0" smtClean="0"/>
              <a:t>Funding: Award Number </a:t>
            </a:r>
            <a:r>
              <a:rPr lang="en-US" sz="2000" dirty="0" smtClean="0"/>
              <a:t>R21HD078371 </a:t>
            </a:r>
            <a:r>
              <a:rPr lang="en-US" altLang="en-US" sz="2000" dirty="0" smtClean="0"/>
              <a:t>from the Eunice Kennedy Shriver National Institute of Child Health &amp; Human Development. The content is solely the responsibility of the authors and does not necessarily represent the official views of the Eunice Kennedy Shriver National Institute of Child Health &amp; Human Development or the National Institutes of Health</a:t>
            </a:r>
          </a:p>
          <a:p>
            <a:pPr marL="168275" indent="-168275">
              <a:lnSpc>
                <a:spcPct val="80000"/>
              </a:lnSpc>
              <a:buClrTx/>
            </a:pPr>
            <a:endParaRPr lang="en-US" altLang="en-US" sz="1100" dirty="0" smtClean="0"/>
          </a:p>
          <a:p>
            <a:pPr marL="168275" indent="-168275">
              <a:lnSpc>
                <a:spcPct val="80000"/>
              </a:lnSpc>
              <a:buClrTx/>
            </a:pPr>
            <a:endParaRPr lang="en-US" alt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313658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Why the increase???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3659187" cy="4114800"/>
          </a:xfrm>
        </p:spPr>
        <p:txBody>
          <a:bodyPr/>
          <a:lstStyle/>
          <a:p>
            <a:pPr marL="552450" indent="-552450" eaLnBrk="1" hangingPunct="1"/>
            <a:r>
              <a:rPr lang="en-US" altLang="en-US" sz="2500" dirty="0" smtClean="0"/>
              <a:t>More driving – lower cost gas</a:t>
            </a:r>
          </a:p>
          <a:p>
            <a:pPr marL="552450" indent="-552450" eaLnBrk="1" hangingPunct="1"/>
            <a:r>
              <a:rPr lang="en-US" altLang="en-US" sz="2500" dirty="0" smtClean="0"/>
              <a:t>More walking – health </a:t>
            </a:r>
            <a:r>
              <a:rPr lang="en-US" altLang="en-US" sz="2500" dirty="0" smtClean="0"/>
              <a:t>promotion</a:t>
            </a:r>
            <a:endParaRPr lang="en-US" altLang="en-US" sz="2500" dirty="0" smtClean="0"/>
          </a:p>
          <a:p>
            <a:pPr marL="552450" indent="-552450" eaLnBrk="1" hangingPunct="1"/>
            <a:r>
              <a:rPr lang="en-US" altLang="en-US" sz="2500" b="1" dirty="0" smtClean="0"/>
              <a:t>More distraction – both drivers and pedestrians</a:t>
            </a:r>
          </a:p>
          <a:p>
            <a:pPr marL="552450" indent="-552450" eaLnBrk="1" hangingPunct="1"/>
            <a:endParaRPr lang="en-US" altLang="en-US" sz="2500" dirty="0" smtClean="0"/>
          </a:p>
          <a:p>
            <a:pPr marL="552450" indent="-552450" eaLnBrk="1" hangingPunct="1"/>
            <a:endParaRPr lang="en-US" altLang="en-US" sz="2500" dirty="0" smtClean="0"/>
          </a:p>
          <a:p>
            <a:pPr marL="552450" indent="-552450" eaLnBrk="1" hangingPunct="1"/>
            <a:endParaRPr lang="en-US" altLang="en-US" sz="2500" dirty="0" smtClean="0"/>
          </a:p>
          <a:p>
            <a:pPr marL="552450" indent="-552450" eaLnBrk="1" hangingPunct="1"/>
            <a:endParaRPr lang="en-US" altLang="en-US" sz="2500" dirty="0" smtClean="0"/>
          </a:p>
          <a:p>
            <a:pPr marL="552450" indent="-552450" eaLnBrk="1" hangingPunct="1"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altLang="en-US" sz="2500" b="1" dirty="0" smtClean="0"/>
          </a:p>
          <a:p>
            <a:pPr marL="552450" indent="-55245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endParaRPr lang="en-US" altLang="en-US" sz="2500" b="1" dirty="0" smtClean="0"/>
          </a:p>
          <a:p>
            <a:pPr marL="552450" indent="-552450" eaLnBrk="1" hangingPunct="1"/>
            <a:endParaRPr lang="en-US" altLang="en-US" sz="2500" dirty="0" smtClean="0"/>
          </a:p>
          <a:p>
            <a:pPr marL="552450" indent="-552450" eaLnBrk="1" hangingPunct="1"/>
            <a:endParaRPr lang="en-US" altLang="en-US" sz="2500" dirty="0" smtClean="0"/>
          </a:p>
        </p:txBody>
      </p:sp>
      <p:pic>
        <p:nvPicPr>
          <p:cNvPr id="5124" name="Picture 7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3319096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628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Questions???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30388" y="1676400"/>
            <a:ext cx="7313612" cy="42656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/>
              <a:t> 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1454458" y="1676400"/>
            <a:ext cx="7315200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 dirty="0" smtClean="0"/>
              <a:t>David C. Schwebel, Ph.D.</a:t>
            </a:r>
            <a:br>
              <a:rPr lang="en-US" altLang="en-US" b="0" dirty="0" smtClean="0"/>
            </a:br>
            <a:r>
              <a:rPr lang="en-US" altLang="en-US" b="0" dirty="0" smtClean="0"/>
              <a:t>Professor of Psychology</a:t>
            </a:r>
            <a:br>
              <a:rPr lang="en-US" altLang="en-US" b="0" dirty="0" smtClean="0"/>
            </a:br>
            <a:r>
              <a:rPr lang="en-US" altLang="en-US" b="0" dirty="0" smtClean="0"/>
              <a:t>Associate Dean for Research in the Sciences</a:t>
            </a:r>
            <a:br>
              <a:rPr lang="en-US" altLang="en-US" b="0" dirty="0" smtClean="0"/>
            </a:br>
            <a:r>
              <a:rPr lang="en-US" altLang="en-US" b="0" dirty="0" smtClean="0"/>
              <a:t>University of Alabama at Birmingham</a:t>
            </a:r>
            <a:br>
              <a:rPr lang="en-US" altLang="en-US" b="0" dirty="0" smtClean="0"/>
            </a:br>
            <a:r>
              <a:rPr lang="en-US" altLang="en-US" b="0" dirty="0" smtClean="0"/>
              <a:t>1300 University Blvd., HHB 571</a:t>
            </a:r>
            <a:br>
              <a:rPr lang="en-US" altLang="en-US" b="0" dirty="0" smtClean="0"/>
            </a:br>
            <a:r>
              <a:rPr lang="en-US" altLang="en-US" b="0" dirty="0" smtClean="0"/>
              <a:t>Birmingham, AL 35294  USA</a:t>
            </a:r>
          </a:p>
          <a:p>
            <a:pPr>
              <a:spcBef>
                <a:spcPct val="50000"/>
              </a:spcBef>
            </a:pPr>
            <a:r>
              <a:rPr lang="en-US" altLang="en-US" sz="600" b="0" dirty="0" smtClean="0"/>
              <a:t/>
            </a:r>
            <a:br>
              <a:rPr lang="en-US" altLang="en-US" sz="600" b="0" dirty="0" smtClean="0"/>
            </a:br>
            <a:r>
              <a:rPr lang="en-US" altLang="en-US" b="0" dirty="0" smtClean="0"/>
              <a:t>Phone: (205) 934-8745</a:t>
            </a:r>
            <a:br>
              <a:rPr lang="en-US" altLang="en-US" b="0" dirty="0" smtClean="0"/>
            </a:br>
            <a:r>
              <a:rPr lang="en-US" altLang="en-US" b="0" dirty="0" smtClean="0"/>
              <a:t>Email: schwebel@uab.edu</a:t>
            </a:r>
          </a:p>
          <a:p>
            <a:pPr>
              <a:spcBef>
                <a:spcPct val="50000"/>
              </a:spcBef>
            </a:pPr>
            <a:endParaRPr lang="en-US" altLang="en-US" dirty="0" smtClean="0"/>
          </a:p>
          <a:p>
            <a:pPr>
              <a:spcBef>
                <a:spcPct val="50000"/>
              </a:spcBef>
            </a:pPr>
            <a:endParaRPr lang="en-US" altLang="en-US" dirty="0"/>
          </a:p>
        </p:txBody>
      </p:sp>
      <p:pic>
        <p:nvPicPr>
          <p:cNvPr id="8" name="Picture 6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id:108D4E5E-851C-4349-8777-E1A00C3ABD9B@uab.edu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775" y="4191000"/>
            <a:ext cx="6705600" cy="172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30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Background of Our Study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2450" indent="-552450" eaLnBrk="1" hangingPunct="1"/>
            <a:r>
              <a:rPr lang="en-US" altLang="en-US" sz="2500" dirty="0" smtClean="0"/>
              <a:t>Goal: reduce distracted pedestrian behavior on urban college campuses</a:t>
            </a:r>
          </a:p>
          <a:p>
            <a:pPr marL="552450" indent="-552450" eaLnBrk="1" hangingPunct="1"/>
            <a:r>
              <a:rPr lang="en-US" altLang="en-US" sz="2500" dirty="0" smtClean="0"/>
              <a:t>Young adults have high rate of smartphone and technology use</a:t>
            </a:r>
          </a:p>
          <a:p>
            <a:pPr marL="552450" indent="-552450" eaLnBrk="1" hangingPunct="1"/>
            <a:r>
              <a:rPr lang="en-US" altLang="en-US" sz="2500" dirty="0" smtClean="0"/>
              <a:t>Urban college campuses have high rates of pedestrian activity</a:t>
            </a:r>
          </a:p>
          <a:p>
            <a:pPr marL="552450" indent="-552450" eaLnBrk="1" hangingPunct="1"/>
            <a:endParaRPr lang="en-US" altLang="en-US" sz="2500" dirty="0" smtClean="0"/>
          </a:p>
          <a:p>
            <a:pPr marL="552450" indent="-552450" eaLnBrk="1" hangingPunct="1"/>
            <a:endParaRPr lang="en-US" altLang="en-US" sz="2500" dirty="0" smtClean="0"/>
          </a:p>
          <a:p>
            <a:pPr marL="552450" indent="-552450" eaLnBrk="1" hangingPunct="1"/>
            <a:endParaRPr lang="en-US" altLang="en-US" sz="2500" dirty="0" smtClean="0"/>
          </a:p>
          <a:p>
            <a:pPr marL="552450" indent="-552450" eaLnBrk="1" hangingPunct="1"/>
            <a:endParaRPr lang="en-US" altLang="en-US" sz="2500" dirty="0" smtClean="0"/>
          </a:p>
          <a:p>
            <a:pPr marL="552450" indent="-552450" eaLnBrk="1" hangingPunct="1"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altLang="en-US" sz="2500" b="1" dirty="0" smtClean="0"/>
          </a:p>
          <a:p>
            <a:pPr marL="552450" indent="-55245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endParaRPr lang="en-US" altLang="en-US" sz="2500" b="1" dirty="0" smtClean="0"/>
          </a:p>
          <a:p>
            <a:pPr marL="552450" indent="-552450" eaLnBrk="1" hangingPunct="1"/>
            <a:endParaRPr lang="en-US" altLang="en-US" sz="2500" dirty="0" smtClean="0"/>
          </a:p>
          <a:p>
            <a:pPr marL="552450" indent="-552450" eaLnBrk="1" hangingPunct="1"/>
            <a:endParaRPr lang="en-US" altLang="en-US" sz="2500" dirty="0" smtClean="0"/>
          </a:p>
        </p:txBody>
      </p:sp>
      <p:pic>
        <p:nvPicPr>
          <p:cNvPr id="5124" name="Picture 7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293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Scope of the problem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600200"/>
            <a:ext cx="7313612" cy="4341813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500" dirty="0" smtClean="0"/>
              <a:t>Before describing details of intervention, how bad is the distracted pedestrian </a:t>
            </a:r>
            <a:r>
              <a:rPr lang="en-US" sz="2500" dirty="0" smtClean="0"/>
              <a:t>problem?  Our </a:t>
            </a:r>
            <a:r>
              <a:rPr lang="en-US" sz="2500" dirty="0" smtClean="0"/>
              <a:t>baseline </a:t>
            </a:r>
            <a:r>
              <a:rPr lang="en-US" sz="2500" dirty="0" smtClean="0"/>
              <a:t>data explains.</a:t>
            </a:r>
            <a:endParaRPr lang="en-US" sz="2500" dirty="0" smtClean="0"/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500" dirty="0" smtClean="0"/>
              <a:t>Two campuses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100" dirty="0" smtClean="0"/>
              <a:t>Old Dominion University, Norfolk, VA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100" dirty="0" smtClean="0"/>
              <a:t>University of Alabama at Birmingham, Birmingham, AL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500" dirty="0"/>
              <a:t>Two target intersections – major boulevard with median and minor cross-street, signaled with traffic </a:t>
            </a:r>
            <a:r>
              <a:rPr lang="en-US" sz="2500" dirty="0" smtClean="0"/>
              <a:t>light</a:t>
            </a:r>
            <a:endParaRPr lang="en-US" sz="2500" dirty="0"/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100" dirty="0"/>
              <a:t>Hampton Blvd &amp; 45</a:t>
            </a:r>
            <a:r>
              <a:rPr lang="en-US" sz="2100" baseline="30000" dirty="0"/>
              <a:t>th</a:t>
            </a:r>
            <a:r>
              <a:rPr lang="en-US" sz="2100" dirty="0"/>
              <a:t> St in Norfolk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100" dirty="0"/>
              <a:t>University Blvd &amp; 14</a:t>
            </a:r>
            <a:r>
              <a:rPr lang="en-US" sz="2100" baseline="30000" dirty="0"/>
              <a:t>th</a:t>
            </a:r>
            <a:r>
              <a:rPr lang="en-US" sz="2100" dirty="0"/>
              <a:t> St in Birmingham</a:t>
            </a:r>
          </a:p>
          <a:p>
            <a:pPr>
              <a:lnSpc>
                <a:spcPct val="80000"/>
              </a:lnSpc>
            </a:pPr>
            <a:endParaRPr lang="en-US" sz="2500" dirty="0"/>
          </a:p>
        </p:txBody>
      </p:sp>
      <p:pic>
        <p:nvPicPr>
          <p:cNvPr id="5" name="Picture 6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47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Observational Data Collection - Methods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676400"/>
            <a:ext cx="7313612" cy="4265613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500" dirty="0" smtClean="0"/>
              <a:t>Behavior coded continuously, weekdays 7:45 AM-5:45 PM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500" dirty="0" smtClean="0"/>
              <a:t>30 minute coding blocks from rotating single corner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500" dirty="0" smtClean="0"/>
              <a:t>3 sets of observations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100" dirty="0" smtClean="0"/>
              <a:t>5 minutes, traffic count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100" dirty="0" smtClean="0"/>
              <a:t>5 minutes, random selection of approaching pedestrian with observation for full crossing and detailed coding on individual differences, crossing behavior, and distraction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100" dirty="0" smtClean="0"/>
              <a:t>15 minutes, coding of all approaching pedestrians as distracted or not distracted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100" dirty="0" smtClean="0"/>
              <a:t>(5 minutes rest/rotate)</a:t>
            </a:r>
            <a:endParaRPr lang="en-US" sz="1000" dirty="0" smtClean="0"/>
          </a:p>
        </p:txBody>
      </p:sp>
      <p:pic>
        <p:nvPicPr>
          <p:cNvPr id="5" name="Picture 6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31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Observational Data Collection - Outcomes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676400"/>
            <a:ext cx="7313612" cy="4265613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500" dirty="0" smtClean="0"/>
              <a:t>Traffic count (vehicles/hour)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500" dirty="0" smtClean="0"/>
              <a:t>5-minute individualized coding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100" dirty="0" smtClean="0"/>
              <a:t>Apparent gender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100" dirty="0" smtClean="0"/>
              <a:t>Estimated age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100" dirty="0" smtClean="0"/>
              <a:t>Enter with walk sign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100" dirty="0" smtClean="0"/>
              <a:t>Look left before entering road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100" dirty="0" smtClean="0"/>
              <a:t>Enter within crosswalk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100" dirty="0" smtClean="0"/>
              <a:t>Look right while leaving median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100" dirty="0" smtClean="0"/>
              <a:t>Exit within crosswalk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100" dirty="0" smtClean="0"/>
              <a:t>Distraction and type (phone, text, headphones, etc.)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100" dirty="0" smtClean="0"/>
              <a:t>Multiple distractions</a:t>
            </a:r>
          </a:p>
        </p:txBody>
      </p:sp>
      <p:pic>
        <p:nvPicPr>
          <p:cNvPr id="5" name="Picture 6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91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Observational Data Collection - Outcomes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676400"/>
            <a:ext cx="7313612" cy="4265613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500" dirty="0" smtClean="0"/>
              <a:t>15-minute coding of all pedestrians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100" dirty="0" smtClean="0"/>
              <a:t>Distracted vs. not distracted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100" dirty="0" smtClean="0"/>
              <a:t>If distracted, </a:t>
            </a:r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en-US" sz="1800" dirty="0" smtClean="0"/>
              <a:t>Talking on phone</a:t>
            </a:r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en-US" sz="1800" dirty="0" smtClean="0"/>
              <a:t>Texting/looking down at phone</a:t>
            </a:r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en-US" sz="1800" dirty="0" smtClean="0"/>
              <a:t>Wearing headphones</a:t>
            </a:r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en-US" sz="1800" dirty="0" smtClean="0"/>
              <a:t>Reading</a:t>
            </a:r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en-US" sz="1800" dirty="0" smtClean="0"/>
              <a:t>Eating</a:t>
            </a:r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en-US" sz="1800" dirty="0" smtClean="0"/>
              <a:t>Other distractions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100" dirty="0" smtClean="0"/>
              <a:t>Multiple distractions</a:t>
            </a:r>
          </a:p>
        </p:txBody>
      </p:sp>
      <p:pic>
        <p:nvPicPr>
          <p:cNvPr id="5" name="Picture 6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14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Results: Baseline Scope of Problem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676400"/>
            <a:ext cx="7313612" cy="4265613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500" dirty="0" smtClean="0"/>
              <a:t>1,020 individualized observations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500" dirty="0" smtClean="0"/>
              <a:t>89% young adults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500" dirty="0" smtClean="0"/>
              <a:t>51% female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500" dirty="0" smtClean="0"/>
              <a:t>No major demographic differences across campuses</a:t>
            </a:r>
            <a:endParaRPr lang="en-US" sz="2100" dirty="0" smtClean="0"/>
          </a:p>
        </p:txBody>
      </p:sp>
      <p:pic>
        <p:nvPicPr>
          <p:cNvPr id="5" name="Picture 6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45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1738</TotalTime>
  <Words>998</Words>
  <Application>Microsoft Office PowerPoint</Application>
  <PresentationFormat>On-screen Show (4:3)</PresentationFormat>
  <Paragraphs>190</Paragraphs>
  <Slides>30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Eclipse</vt:lpstr>
      <vt:lpstr>The Distracted Pedestrian: Using Virtual Reality to Reduce Walking while Texting</vt:lpstr>
      <vt:lpstr>Pedestrian Injuries - Background</vt:lpstr>
      <vt:lpstr>Why the increase???</vt:lpstr>
      <vt:lpstr>Background of Our Study</vt:lpstr>
      <vt:lpstr>Scope of the problem</vt:lpstr>
      <vt:lpstr>Observational Data Collection - Methods</vt:lpstr>
      <vt:lpstr>Observational Data Collection - Outcomes</vt:lpstr>
      <vt:lpstr>Observational Data Collection - Outcomes</vt:lpstr>
      <vt:lpstr>Results: Baseline Scope of Problem</vt:lpstr>
      <vt:lpstr>Baseline Results: Individualized Pedestrian Distraction (N=1,020)</vt:lpstr>
      <vt:lpstr>Baseline Results: Individualized Pedestrian Safety (N=1,020)</vt:lpstr>
      <vt:lpstr>Results: Individualized Pedestrian Gender Differences (N=1,020)</vt:lpstr>
      <vt:lpstr>Baseline Results: Distracted Pedestrians Engaging in Safe Behaviors (N=1,020)</vt:lpstr>
      <vt:lpstr>Baseline Results: 33% of All Pedestrians were Distracted (N=9,523)</vt:lpstr>
      <vt:lpstr>Scope of the problem</vt:lpstr>
      <vt:lpstr>Health Behavior Change</vt:lpstr>
      <vt:lpstr>Our approach</vt:lpstr>
      <vt:lpstr>The intervention</vt:lpstr>
      <vt:lpstr>The virtual reality environment</vt:lpstr>
      <vt:lpstr>Community-Based VR</vt:lpstr>
      <vt:lpstr>Community VR Screenshot</vt:lpstr>
      <vt:lpstr>The intervention – yard signs</vt:lpstr>
      <vt:lpstr>The intervention</vt:lpstr>
      <vt:lpstr>The intervention</vt:lpstr>
      <vt:lpstr>Self-Report Survey Results</vt:lpstr>
      <vt:lpstr>Self-Report Survey Results: Distracted Walking Behavior</vt:lpstr>
      <vt:lpstr>Preliminary Results: Individualized Pedestrians Observed Distracted</vt:lpstr>
      <vt:lpstr>Summary</vt:lpstr>
      <vt:lpstr>Acknowledgements</vt:lpstr>
      <vt:lpstr>Questions???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C. Schwebel</dc:creator>
  <cp:lastModifiedBy>David C Schwebel</cp:lastModifiedBy>
  <cp:revision>105</cp:revision>
  <dcterms:created xsi:type="dcterms:W3CDTF">2009-01-06T20:43:43Z</dcterms:created>
  <dcterms:modified xsi:type="dcterms:W3CDTF">2016-09-13T22:04:16Z</dcterms:modified>
</cp:coreProperties>
</file>