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8"/>
  </p:notesMasterIdLst>
  <p:sldIdLst>
    <p:sldId id="314" r:id="rId3"/>
    <p:sldId id="363" r:id="rId4"/>
    <p:sldId id="351" r:id="rId5"/>
    <p:sldId id="352" r:id="rId6"/>
    <p:sldId id="353" r:id="rId7"/>
    <p:sldId id="354" r:id="rId8"/>
    <p:sldId id="355" r:id="rId9"/>
    <p:sldId id="356" r:id="rId10"/>
    <p:sldId id="358" r:id="rId11"/>
    <p:sldId id="361" r:id="rId12"/>
    <p:sldId id="360" r:id="rId13"/>
    <p:sldId id="362" r:id="rId14"/>
    <p:sldId id="364" r:id="rId15"/>
    <p:sldId id="350" r:id="rId16"/>
    <p:sldId id="273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Benson" initials="AB" lastIdx="1" clrIdx="0">
    <p:extLst>
      <p:ext uri="{19B8F6BF-5375-455C-9EA6-DF929625EA0E}">
        <p15:presenceInfo xmlns:p15="http://schemas.microsoft.com/office/powerpoint/2012/main" userId="S-1-5-21-2866773404-3051787031-540412948-6631" providerId="AD"/>
      </p:ext>
    </p:extLst>
  </p:cmAuthor>
  <p:cmAuthor id="2" name="David Yang" initials="DY" lastIdx="1" clrIdx="1">
    <p:extLst>
      <p:ext uri="{19B8F6BF-5375-455C-9EA6-DF929625EA0E}">
        <p15:presenceInfo xmlns:p15="http://schemas.microsoft.com/office/powerpoint/2012/main" userId="David Y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F2F2F2"/>
    <a:srgbClr val="1B6A5B"/>
    <a:srgbClr val="2F2F2E"/>
    <a:srgbClr val="E24C16"/>
    <a:srgbClr val="E040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7504" autoAdjust="0"/>
  </p:normalViewPr>
  <p:slideViewPr>
    <p:cSldViewPr snapToGrid="0">
      <p:cViewPr varScale="1">
        <p:scale>
          <a:sx n="87" d="100"/>
          <a:sy n="87" d="100"/>
        </p:scale>
        <p:origin x="6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5FB310F-3688-4512-9E4D-0636F2BAE21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8928C25-D64C-4751-A12F-A2E170C2F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7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8C25-D64C-4751-A12F-A2E170C2F0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EA80-D09B-48D1-8C07-8398D83C64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8C25-D64C-4751-A12F-A2E170C2F0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8C25-D64C-4751-A12F-A2E170C2F0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2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176" cy="6865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029" y="2247587"/>
            <a:ext cx="9144000" cy="19404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940" y="4392558"/>
            <a:ext cx="8259598" cy="8336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-1" y="-52488"/>
            <a:ext cx="4657061" cy="2658140"/>
          </a:xfrm>
          <a:custGeom>
            <a:avLst/>
            <a:gdLst>
              <a:gd name="connsiteX0" fmla="*/ 4657061 w 4657061"/>
              <a:gd name="connsiteY0" fmla="*/ 10633 h 2658140"/>
              <a:gd name="connsiteX1" fmla="*/ 0 w 4657061"/>
              <a:gd name="connsiteY1" fmla="*/ 2658140 h 2658140"/>
              <a:gd name="connsiteX2" fmla="*/ 0 w 4657061"/>
              <a:gd name="connsiteY2" fmla="*/ 0 h 2658140"/>
              <a:gd name="connsiteX3" fmla="*/ 4657061 w 4657061"/>
              <a:gd name="connsiteY3" fmla="*/ 10633 h 26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7061" h="2658140">
                <a:moveTo>
                  <a:pt x="4657061" y="10633"/>
                </a:moveTo>
                <a:lnTo>
                  <a:pt x="0" y="2658140"/>
                </a:lnTo>
                <a:lnTo>
                  <a:pt x="0" y="0"/>
                </a:lnTo>
                <a:lnTo>
                  <a:pt x="4657061" y="106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5497033" y="3072809"/>
            <a:ext cx="6709143" cy="3795824"/>
          </a:xfrm>
          <a:custGeom>
            <a:avLst/>
            <a:gdLst>
              <a:gd name="connsiteX0" fmla="*/ 0 w 6677246"/>
              <a:gd name="connsiteY0" fmla="*/ 3795824 h 3795824"/>
              <a:gd name="connsiteX1" fmla="*/ 6677246 w 6677246"/>
              <a:gd name="connsiteY1" fmla="*/ 0 h 3795824"/>
              <a:gd name="connsiteX2" fmla="*/ 6677246 w 6677246"/>
              <a:gd name="connsiteY2" fmla="*/ 3795824 h 3795824"/>
              <a:gd name="connsiteX3" fmla="*/ 0 w 6677246"/>
              <a:gd name="connsiteY3" fmla="*/ 3795824 h 3795824"/>
              <a:gd name="connsiteX0" fmla="*/ 0 w 6709143"/>
              <a:gd name="connsiteY0" fmla="*/ 3795824 h 3795824"/>
              <a:gd name="connsiteX1" fmla="*/ 6709143 w 6709143"/>
              <a:gd name="connsiteY1" fmla="*/ 0 h 3795824"/>
              <a:gd name="connsiteX2" fmla="*/ 6709143 w 6709143"/>
              <a:gd name="connsiteY2" fmla="*/ 3795824 h 3795824"/>
              <a:gd name="connsiteX3" fmla="*/ 0 w 6709143"/>
              <a:gd name="connsiteY3" fmla="*/ 3795824 h 379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9143" h="3795824">
                <a:moveTo>
                  <a:pt x="0" y="3795824"/>
                </a:moveTo>
                <a:lnTo>
                  <a:pt x="6709143" y="0"/>
                </a:lnTo>
                <a:lnTo>
                  <a:pt x="6709143" y="3795824"/>
                </a:lnTo>
                <a:lnTo>
                  <a:pt x="0" y="3795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9764029" y="3062177"/>
            <a:ext cx="2442147" cy="1860697"/>
          </a:xfrm>
          <a:custGeom>
            <a:avLst/>
            <a:gdLst>
              <a:gd name="connsiteX0" fmla="*/ 0 w 2402958"/>
              <a:gd name="connsiteY0" fmla="*/ 1371600 h 1860697"/>
              <a:gd name="connsiteX1" fmla="*/ 2402958 w 2402958"/>
              <a:gd name="connsiteY1" fmla="*/ 1860697 h 1860697"/>
              <a:gd name="connsiteX2" fmla="*/ 2402958 w 2402958"/>
              <a:gd name="connsiteY2" fmla="*/ 0 h 1860697"/>
              <a:gd name="connsiteX3" fmla="*/ 0 w 2402958"/>
              <a:gd name="connsiteY3" fmla="*/ 1371600 h 1860697"/>
              <a:gd name="connsiteX0" fmla="*/ 0 w 2442147"/>
              <a:gd name="connsiteY0" fmla="*/ 1391195 h 1860697"/>
              <a:gd name="connsiteX1" fmla="*/ 2442147 w 2442147"/>
              <a:gd name="connsiteY1" fmla="*/ 1860697 h 1860697"/>
              <a:gd name="connsiteX2" fmla="*/ 2442147 w 2442147"/>
              <a:gd name="connsiteY2" fmla="*/ 0 h 1860697"/>
              <a:gd name="connsiteX3" fmla="*/ 0 w 2442147"/>
              <a:gd name="connsiteY3" fmla="*/ 1391195 h 186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147" h="1860697">
                <a:moveTo>
                  <a:pt x="0" y="1391195"/>
                </a:moveTo>
                <a:lnTo>
                  <a:pt x="2442147" y="1860697"/>
                </a:lnTo>
                <a:lnTo>
                  <a:pt x="2442147" y="0"/>
                </a:lnTo>
                <a:lnTo>
                  <a:pt x="0" y="13911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8" y="421935"/>
            <a:ext cx="1871980" cy="9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9480784" y="5326912"/>
            <a:ext cx="2711216" cy="1531088"/>
          </a:xfrm>
          <a:custGeom>
            <a:avLst/>
            <a:gdLst>
              <a:gd name="connsiteX0" fmla="*/ 2711216 w 2711216"/>
              <a:gd name="connsiteY0" fmla="*/ 0 h 1531088"/>
              <a:gd name="connsiteX1" fmla="*/ 2711216 w 2711216"/>
              <a:gd name="connsiteY1" fmla="*/ 1531088 h 1531088"/>
              <a:gd name="connsiteX2" fmla="*/ 0 w 2711216"/>
              <a:gd name="connsiteY2" fmla="*/ 1531088 h 1531088"/>
              <a:gd name="connsiteX3" fmla="*/ 2711216 w 2711216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16" h="1531088">
                <a:moveTo>
                  <a:pt x="2711216" y="0"/>
                </a:moveTo>
                <a:lnTo>
                  <a:pt x="2711216" y="1531088"/>
                </a:lnTo>
                <a:lnTo>
                  <a:pt x="0" y="1531088"/>
                </a:lnTo>
                <a:lnTo>
                  <a:pt x="27112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9260958" y="-1"/>
            <a:ext cx="2931042" cy="1665584"/>
          </a:xfrm>
          <a:custGeom>
            <a:avLst/>
            <a:gdLst>
              <a:gd name="connsiteX0" fmla="*/ 0 w 2931042"/>
              <a:gd name="connsiteY0" fmla="*/ 1144589 h 1144589"/>
              <a:gd name="connsiteX1" fmla="*/ 0 w 2931042"/>
              <a:gd name="connsiteY1" fmla="*/ 0 h 1144589"/>
              <a:gd name="connsiteX2" fmla="*/ 2931042 w 2931042"/>
              <a:gd name="connsiteY2" fmla="*/ 1144589 h 1144589"/>
              <a:gd name="connsiteX3" fmla="*/ 0 w 2931042"/>
              <a:gd name="connsiteY3" fmla="*/ 1144589 h 1144589"/>
              <a:gd name="connsiteX0" fmla="*/ 0 w 2931042"/>
              <a:gd name="connsiteY0" fmla="*/ 1665584 h 1665584"/>
              <a:gd name="connsiteX1" fmla="*/ 10633 w 2931042"/>
              <a:gd name="connsiteY1" fmla="*/ 0 h 1665584"/>
              <a:gd name="connsiteX2" fmla="*/ 2931042 w 2931042"/>
              <a:gd name="connsiteY2" fmla="*/ 1665584 h 1665584"/>
              <a:gd name="connsiteX3" fmla="*/ 0 w 2931042"/>
              <a:gd name="connsiteY3" fmla="*/ 1665584 h 16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042" h="1665584">
                <a:moveTo>
                  <a:pt x="0" y="1665584"/>
                </a:moveTo>
                <a:cubicBezTo>
                  <a:pt x="3544" y="1110389"/>
                  <a:pt x="7089" y="555195"/>
                  <a:pt x="10633" y="0"/>
                </a:cubicBezTo>
                <a:lnTo>
                  <a:pt x="2931042" y="1665584"/>
                </a:lnTo>
                <a:lnTo>
                  <a:pt x="0" y="1665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47" y="6035673"/>
            <a:ext cx="1103986" cy="55245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B32D-0913-F34B-AA2D-7D846232D665}" type="datetime1">
              <a:rPr lang="en-US" smtClean="0"/>
              <a:t>9/12/2018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AAA Confidential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33647" cy="365125"/>
          </a:xfrm>
        </p:spPr>
        <p:txBody>
          <a:bodyPr/>
          <a:lstStyle/>
          <a:p>
            <a:fld id="{8515027B-3F3B-0B48-B577-43A7259A7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9480784" y="5326912"/>
            <a:ext cx="2711216" cy="1531088"/>
          </a:xfrm>
          <a:custGeom>
            <a:avLst/>
            <a:gdLst>
              <a:gd name="connsiteX0" fmla="*/ 2711216 w 2711216"/>
              <a:gd name="connsiteY0" fmla="*/ 0 h 1531088"/>
              <a:gd name="connsiteX1" fmla="*/ 2711216 w 2711216"/>
              <a:gd name="connsiteY1" fmla="*/ 1531088 h 1531088"/>
              <a:gd name="connsiteX2" fmla="*/ 0 w 2711216"/>
              <a:gd name="connsiteY2" fmla="*/ 1531088 h 1531088"/>
              <a:gd name="connsiteX3" fmla="*/ 2711216 w 2711216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16" h="1531088">
                <a:moveTo>
                  <a:pt x="2711216" y="0"/>
                </a:moveTo>
                <a:lnTo>
                  <a:pt x="2711216" y="1531088"/>
                </a:lnTo>
                <a:lnTo>
                  <a:pt x="0" y="1531088"/>
                </a:lnTo>
                <a:lnTo>
                  <a:pt x="27112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9260958" y="-1"/>
            <a:ext cx="2931042" cy="1665584"/>
          </a:xfrm>
          <a:custGeom>
            <a:avLst/>
            <a:gdLst>
              <a:gd name="connsiteX0" fmla="*/ 0 w 2931042"/>
              <a:gd name="connsiteY0" fmla="*/ 1144589 h 1144589"/>
              <a:gd name="connsiteX1" fmla="*/ 0 w 2931042"/>
              <a:gd name="connsiteY1" fmla="*/ 0 h 1144589"/>
              <a:gd name="connsiteX2" fmla="*/ 2931042 w 2931042"/>
              <a:gd name="connsiteY2" fmla="*/ 1144589 h 1144589"/>
              <a:gd name="connsiteX3" fmla="*/ 0 w 2931042"/>
              <a:gd name="connsiteY3" fmla="*/ 1144589 h 1144589"/>
              <a:gd name="connsiteX0" fmla="*/ 0 w 2931042"/>
              <a:gd name="connsiteY0" fmla="*/ 1665584 h 1665584"/>
              <a:gd name="connsiteX1" fmla="*/ 10633 w 2931042"/>
              <a:gd name="connsiteY1" fmla="*/ 0 h 1665584"/>
              <a:gd name="connsiteX2" fmla="*/ 2931042 w 2931042"/>
              <a:gd name="connsiteY2" fmla="*/ 1665584 h 1665584"/>
              <a:gd name="connsiteX3" fmla="*/ 0 w 2931042"/>
              <a:gd name="connsiteY3" fmla="*/ 1665584 h 16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042" h="1665584">
                <a:moveTo>
                  <a:pt x="0" y="1665584"/>
                </a:moveTo>
                <a:cubicBezTo>
                  <a:pt x="3544" y="1110389"/>
                  <a:pt x="7089" y="555195"/>
                  <a:pt x="10633" y="0"/>
                </a:cubicBezTo>
                <a:lnTo>
                  <a:pt x="2931042" y="1665584"/>
                </a:lnTo>
                <a:lnTo>
                  <a:pt x="0" y="1665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47" y="6035673"/>
            <a:ext cx="1103986" cy="55245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B32D-0913-F34B-AA2D-7D846232D665}" type="datetime1">
              <a:rPr lang="en-US" smtClean="0"/>
              <a:t>9/12/2018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AAA Confidential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33647" cy="365125"/>
          </a:xfrm>
        </p:spPr>
        <p:txBody>
          <a:bodyPr/>
          <a:lstStyle/>
          <a:p>
            <a:fld id="{8515027B-3F3B-0B48-B577-43A7259A73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8200" y="2468235"/>
            <a:ext cx="2743200" cy="306611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9480784" y="5326912"/>
            <a:ext cx="2711216" cy="1531088"/>
          </a:xfrm>
          <a:custGeom>
            <a:avLst/>
            <a:gdLst>
              <a:gd name="connsiteX0" fmla="*/ 2711216 w 2711216"/>
              <a:gd name="connsiteY0" fmla="*/ 0 h 1531088"/>
              <a:gd name="connsiteX1" fmla="*/ 2711216 w 2711216"/>
              <a:gd name="connsiteY1" fmla="*/ 1531088 h 1531088"/>
              <a:gd name="connsiteX2" fmla="*/ 0 w 2711216"/>
              <a:gd name="connsiteY2" fmla="*/ 1531088 h 1531088"/>
              <a:gd name="connsiteX3" fmla="*/ 2711216 w 2711216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16" h="1531088">
                <a:moveTo>
                  <a:pt x="2711216" y="0"/>
                </a:moveTo>
                <a:lnTo>
                  <a:pt x="2711216" y="1531088"/>
                </a:lnTo>
                <a:lnTo>
                  <a:pt x="0" y="1531088"/>
                </a:lnTo>
                <a:lnTo>
                  <a:pt x="27112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6"/>
          <p:cNvSpPr/>
          <p:nvPr userDrawn="1"/>
        </p:nvSpPr>
        <p:spPr>
          <a:xfrm flipH="1" flipV="1">
            <a:off x="9260958" y="-1"/>
            <a:ext cx="2931042" cy="1665584"/>
          </a:xfrm>
          <a:custGeom>
            <a:avLst/>
            <a:gdLst>
              <a:gd name="connsiteX0" fmla="*/ 0 w 2931042"/>
              <a:gd name="connsiteY0" fmla="*/ 1144589 h 1144589"/>
              <a:gd name="connsiteX1" fmla="*/ 0 w 2931042"/>
              <a:gd name="connsiteY1" fmla="*/ 0 h 1144589"/>
              <a:gd name="connsiteX2" fmla="*/ 2931042 w 2931042"/>
              <a:gd name="connsiteY2" fmla="*/ 1144589 h 1144589"/>
              <a:gd name="connsiteX3" fmla="*/ 0 w 2931042"/>
              <a:gd name="connsiteY3" fmla="*/ 1144589 h 1144589"/>
              <a:gd name="connsiteX0" fmla="*/ 0 w 2931042"/>
              <a:gd name="connsiteY0" fmla="*/ 1665584 h 1665584"/>
              <a:gd name="connsiteX1" fmla="*/ 10633 w 2931042"/>
              <a:gd name="connsiteY1" fmla="*/ 0 h 1665584"/>
              <a:gd name="connsiteX2" fmla="*/ 2931042 w 2931042"/>
              <a:gd name="connsiteY2" fmla="*/ 1665584 h 1665584"/>
              <a:gd name="connsiteX3" fmla="*/ 0 w 2931042"/>
              <a:gd name="connsiteY3" fmla="*/ 1665584 h 16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042" h="1665584">
                <a:moveTo>
                  <a:pt x="0" y="1665584"/>
                </a:moveTo>
                <a:cubicBezTo>
                  <a:pt x="3544" y="1110389"/>
                  <a:pt x="7089" y="555195"/>
                  <a:pt x="10633" y="0"/>
                </a:cubicBezTo>
                <a:lnTo>
                  <a:pt x="2931042" y="1665584"/>
                </a:lnTo>
                <a:lnTo>
                  <a:pt x="0" y="1665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47" y="6035673"/>
            <a:ext cx="1103986" cy="552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B32D-0913-F34B-AA2D-7D846232D665}" type="datetime1">
              <a:rPr lang="en-US" smtClean="0"/>
              <a:t>9/12/2018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AAA Confidential</a:t>
            </a:r>
            <a:endParaRPr lang="en-US"/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33647" cy="365125"/>
          </a:xfrm>
        </p:spPr>
        <p:txBody>
          <a:bodyPr/>
          <a:lstStyle/>
          <a:p>
            <a:fld id="{8515027B-3F3B-0B48-B577-43A7259A7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9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9480784" y="5326912"/>
            <a:ext cx="2711216" cy="1531088"/>
          </a:xfrm>
          <a:custGeom>
            <a:avLst/>
            <a:gdLst>
              <a:gd name="connsiteX0" fmla="*/ 2711216 w 2711216"/>
              <a:gd name="connsiteY0" fmla="*/ 0 h 1531088"/>
              <a:gd name="connsiteX1" fmla="*/ 2711216 w 2711216"/>
              <a:gd name="connsiteY1" fmla="*/ 1531088 h 1531088"/>
              <a:gd name="connsiteX2" fmla="*/ 0 w 2711216"/>
              <a:gd name="connsiteY2" fmla="*/ 1531088 h 1531088"/>
              <a:gd name="connsiteX3" fmla="*/ 2711216 w 2711216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16" h="1531088">
                <a:moveTo>
                  <a:pt x="2711216" y="0"/>
                </a:moveTo>
                <a:lnTo>
                  <a:pt x="2711216" y="1531088"/>
                </a:lnTo>
                <a:lnTo>
                  <a:pt x="0" y="1531088"/>
                </a:lnTo>
                <a:lnTo>
                  <a:pt x="27112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/>
          <p:cNvSpPr/>
          <p:nvPr userDrawn="1"/>
        </p:nvSpPr>
        <p:spPr>
          <a:xfrm flipH="1" flipV="1">
            <a:off x="9260958" y="-1"/>
            <a:ext cx="2931042" cy="1665584"/>
          </a:xfrm>
          <a:custGeom>
            <a:avLst/>
            <a:gdLst>
              <a:gd name="connsiteX0" fmla="*/ 0 w 2931042"/>
              <a:gd name="connsiteY0" fmla="*/ 1144589 h 1144589"/>
              <a:gd name="connsiteX1" fmla="*/ 0 w 2931042"/>
              <a:gd name="connsiteY1" fmla="*/ 0 h 1144589"/>
              <a:gd name="connsiteX2" fmla="*/ 2931042 w 2931042"/>
              <a:gd name="connsiteY2" fmla="*/ 1144589 h 1144589"/>
              <a:gd name="connsiteX3" fmla="*/ 0 w 2931042"/>
              <a:gd name="connsiteY3" fmla="*/ 1144589 h 1144589"/>
              <a:gd name="connsiteX0" fmla="*/ 0 w 2931042"/>
              <a:gd name="connsiteY0" fmla="*/ 1665584 h 1665584"/>
              <a:gd name="connsiteX1" fmla="*/ 10633 w 2931042"/>
              <a:gd name="connsiteY1" fmla="*/ 0 h 1665584"/>
              <a:gd name="connsiteX2" fmla="*/ 2931042 w 2931042"/>
              <a:gd name="connsiteY2" fmla="*/ 1665584 h 1665584"/>
              <a:gd name="connsiteX3" fmla="*/ 0 w 2931042"/>
              <a:gd name="connsiteY3" fmla="*/ 1665584 h 16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042" h="1665584">
                <a:moveTo>
                  <a:pt x="0" y="1665584"/>
                </a:moveTo>
                <a:cubicBezTo>
                  <a:pt x="3544" y="1110389"/>
                  <a:pt x="7089" y="555195"/>
                  <a:pt x="10633" y="0"/>
                </a:cubicBezTo>
                <a:lnTo>
                  <a:pt x="2931042" y="1665584"/>
                </a:lnTo>
                <a:lnTo>
                  <a:pt x="0" y="1665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47" y="6035673"/>
            <a:ext cx="1103986" cy="5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7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9480784" y="5326912"/>
            <a:ext cx="2711216" cy="1531088"/>
          </a:xfrm>
          <a:custGeom>
            <a:avLst/>
            <a:gdLst>
              <a:gd name="connsiteX0" fmla="*/ 2711216 w 2711216"/>
              <a:gd name="connsiteY0" fmla="*/ 0 h 1531088"/>
              <a:gd name="connsiteX1" fmla="*/ 2711216 w 2711216"/>
              <a:gd name="connsiteY1" fmla="*/ 1531088 h 1531088"/>
              <a:gd name="connsiteX2" fmla="*/ 0 w 2711216"/>
              <a:gd name="connsiteY2" fmla="*/ 1531088 h 1531088"/>
              <a:gd name="connsiteX3" fmla="*/ 2711216 w 2711216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16" h="1531088">
                <a:moveTo>
                  <a:pt x="2711216" y="0"/>
                </a:moveTo>
                <a:lnTo>
                  <a:pt x="2711216" y="1531088"/>
                </a:lnTo>
                <a:lnTo>
                  <a:pt x="0" y="1531088"/>
                </a:lnTo>
                <a:lnTo>
                  <a:pt x="27112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/>
          <p:cNvSpPr/>
          <p:nvPr userDrawn="1"/>
        </p:nvSpPr>
        <p:spPr>
          <a:xfrm flipH="1" flipV="1">
            <a:off x="9260958" y="-1"/>
            <a:ext cx="2931042" cy="1665584"/>
          </a:xfrm>
          <a:custGeom>
            <a:avLst/>
            <a:gdLst>
              <a:gd name="connsiteX0" fmla="*/ 0 w 2931042"/>
              <a:gd name="connsiteY0" fmla="*/ 1144589 h 1144589"/>
              <a:gd name="connsiteX1" fmla="*/ 0 w 2931042"/>
              <a:gd name="connsiteY1" fmla="*/ 0 h 1144589"/>
              <a:gd name="connsiteX2" fmla="*/ 2931042 w 2931042"/>
              <a:gd name="connsiteY2" fmla="*/ 1144589 h 1144589"/>
              <a:gd name="connsiteX3" fmla="*/ 0 w 2931042"/>
              <a:gd name="connsiteY3" fmla="*/ 1144589 h 1144589"/>
              <a:gd name="connsiteX0" fmla="*/ 0 w 2931042"/>
              <a:gd name="connsiteY0" fmla="*/ 1665584 h 1665584"/>
              <a:gd name="connsiteX1" fmla="*/ 10633 w 2931042"/>
              <a:gd name="connsiteY1" fmla="*/ 0 h 1665584"/>
              <a:gd name="connsiteX2" fmla="*/ 2931042 w 2931042"/>
              <a:gd name="connsiteY2" fmla="*/ 1665584 h 1665584"/>
              <a:gd name="connsiteX3" fmla="*/ 0 w 2931042"/>
              <a:gd name="connsiteY3" fmla="*/ 1665584 h 16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042" h="1665584">
                <a:moveTo>
                  <a:pt x="0" y="1665584"/>
                </a:moveTo>
                <a:cubicBezTo>
                  <a:pt x="3544" y="1110389"/>
                  <a:pt x="7089" y="555195"/>
                  <a:pt x="10633" y="0"/>
                </a:cubicBezTo>
                <a:lnTo>
                  <a:pt x="2931042" y="1665584"/>
                </a:lnTo>
                <a:lnTo>
                  <a:pt x="0" y="1665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47" y="6035673"/>
            <a:ext cx="1103986" cy="5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1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-10633" y="0"/>
            <a:ext cx="5284382" cy="6262577"/>
          </a:xfrm>
          <a:custGeom>
            <a:avLst/>
            <a:gdLst>
              <a:gd name="connsiteX0" fmla="*/ 3434317 w 5284382"/>
              <a:gd name="connsiteY0" fmla="*/ 0 h 6262577"/>
              <a:gd name="connsiteX1" fmla="*/ 5284382 w 5284382"/>
              <a:gd name="connsiteY1" fmla="*/ 3455581 h 6262577"/>
              <a:gd name="connsiteX2" fmla="*/ 0 w 5284382"/>
              <a:gd name="connsiteY2" fmla="*/ 6262577 h 6262577"/>
              <a:gd name="connsiteX3" fmla="*/ 0 w 5284382"/>
              <a:gd name="connsiteY3" fmla="*/ 0 h 6262577"/>
              <a:gd name="connsiteX4" fmla="*/ 3434317 w 5284382"/>
              <a:gd name="connsiteY4" fmla="*/ 0 h 62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4382" h="6262577">
                <a:moveTo>
                  <a:pt x="3434317" y="0"/>
                </a:moveTo>
                <a:lnTo>
                  <a:pt x="5284382" y="3455581"/>
                </a:lnTo>
                <a:lnTo>
                  <a:pt x="0" y="6262577"/>
                </a:lnTo>
                <a:lnTo>
                  <a:pt x="0" y="0"/>
                </a:lnTo>
                <a:lnTo>
                  <a:pt x="34343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9480784" y="5326912"/>
            <a:ext cx="2711216" cy="1531088"/>
          </a:xfrm>
          <a:custGeom>
            <a:avLst/>
            <a:gdLst>
              <a:gd name="connsiteX0" fmla="*/ 2711216 w 2711216"/>
              <a:gd name="connsiteY0" fmla="*/ 0 h 1531088"/>
              <a:gd name="connsiteX1" fmla="*/ 2711216 w 2711216"/>
              <a:gd name="connsiteY1" fmla="*/ 1531088 h 1531088"/>
              <a:gd name="connsiteX2" fmla="*/ 0 w 2711216"/>
              <a:gd name="connsiteY2" fmla="*/ 1531088 h 1531088"/>
              <a:gd name="connsiteX3" fmla="*/ 2711216 w 2711216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16" h="1531088">
                <a:moveTo>
                  <a:pt x="2711216" y="0"/>
                </a:moveTo>
                <a:lnTo>
                  <a:pt x="2711216" y="1531088"/>
                </a:lnTo>
                <a:lnTo>
                  <a:pt x="0" y="1531088"/>
                </a:lnTo>
                <a:lnTo>
                  <a:pt x="27112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21149" cy="581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2" y="1825625"/>
            <a:ext cx="539956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47" y="6035673"/>
            <a:ext cx="1103986" cy="55245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B32D-0913-F34B-AA2D-7D846232D665}" type="datetime1">
              <a:rPr lang="en-US" smtClean="0"/>
              <a:t>9/12/2018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AAA Confidential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33647" cy="365125"/>
          </a:xfrm>
        </p:spPr>
        <p:txBody>
          <a:bodyPr/>
          <a:lstStyle/>
          <a:p>
            <a:fld id="{8515027B-3F3B-0B48-B577-43A7259A7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176" cy="686597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-3016" y="0"/>
            <a:ext cx="7828579" cy="4455042"/>
          </a:xfrm>
          <a:custGeom>
            <a:avLst/>
            <a:gdLst>
              <a:gd name="connsiteX0" fmla="*/ 0 w 7825563"/>
              <a:gd name="connsiteY0" fmla="*/ 4455042 h 4455042"/>
              <a:gd name="connsiteX1" fmla="*/ 7825563 w 7825563"/>
              <a:gd name="connsiteY1" fmla="*/ 0 h 4455042"/>
              <a:gd name="connsiteX2" fmla="*/ 10632 w 7825563"/>
              <a:gd name="connsiteY2" fmla="*/ 0 h 4455042"/>
              <a:gd name="connsiteX3" fmla="*/ 0 w 7825563"/>
              <a:gd name="connsiteY3" fmla="*/ 4455042 h 4455042"/>
              <a:gd name="connsiteX0" fmla="*/ 3016 w 7828579"/>
              <a:gd name="connsiteY0" fmla="*/ 4455042 h 4455042"/>
              <a:gd name="connsiteX1" fmla="*/ 7828579 w 7828579"/>
              <a:gd name="connsiteY1" fmla="*/ 0 h 4455042"/>
              <a:gd name="connsiteX2" fmla="*/ 0 w 7828579"/>
              <a:gd name="connsiteY2" fmla="*/ 0 h 4455042"/>
              <a:gd name="connsiteX3" fmla="*/ 3016 w 7828579"/>
              <a:gd name="connsiteY3" fmla="*/ 4455042 h 44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8579" h="4455042">
                <a:moveTo>
                  <a:pt x="3016" y="4455042"/>
                </a:moveTo>
                <a:lnTo>
                  <a:pt x="7828579" y="0"/>
                </a:lnTo>
                <a:lnTo>
                  <a:pt x="0" y="0"/>
                </a:lnTo>
                <a:cubicBezTo>
                  <a:pt x="1005" y="1485014"/>
                  <a:pt x="2011" y="2970028"/>
                  <a:pt x="3016" y="44550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2105247" y="1"/>
            <a:ext cx="5730948" cy="2110060"/>
          </a:xfrm>
          <a:custGeom>
            <a:avLst/>
            <a:gdLst>
              <a:gd name="connsiteX0" fmla="*/ 2009553 w 5730948"/>
              <a:gd name="connsiteY0" fmla="*/ 2105247 h 2105247"/>
              <a:gd name="connsiteX1" fmla="*/ 0 w 5730948"/>
              <a:gd name="connsiteY1" fmla="*/ 0 h 2105247"/>
              <a:gd name="connsiteX2" fmla="*/ 5730948 w 5730948"/>
              <a:gd name="connsiteY2" fmla="*/ 0 h 2105247"/>
              <a:gd name="connsiteX3" fmla="*/ 2009553 w 5730948"/>
              <a:gd name="connsiteY3" fmla="*/ 2105247 h 2105247"/>
              <a:gd name="connsiteX0" fmla="*/ 2019178 w 5730948"/>
              <a:gd name="connsiteY0" fmla="*/ 2110060 h 2110060"/>
              <a:gd name="connsiteX1" fmla="*/ 0 w 5730948"/>
              <a:gd name="connsiteY1" fmla="*/ 0 h 2110060"/>
              <a:gd name="connsiteX2" fmla="*/ 5730948 w 5730948"/>
              <a:gd name="connsiteY2" fmla="*/ 0 h 2110060"/>
              <a:gd name="connsiteX3" fmla="*/ 2019178 w 5730948"/>
              <a:gd name="connsiteY3" fmla="*/ 2110060 h 21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0948" h="2110060">
                <a:moveTo>
                  <a:pt x="2019178" y="2110060"/>
                </a:moveTo>
                <a:lnTo>
                  <a:pt x="0" y="0"/>
                </a:lnTo>
                <a:lnTo>
                  <a:pt x="5730948" y="0"/>
                </a:lnTo>
                <a:lnTo>
                  <a:pt x="2019178" y="21100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04008" y="2247587"/>
            <a:ext cx="7516974" cy="27127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096919" y="4960349"/>
            <a:ext cx="7524063" cy="8336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8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4455056 h 6858000"/>
              <a:gd name="connsiteX1" fmla="*/ 1627 w 12192000"/>
              <a:gd name="connsiteY1" fmla="*/ 6858000 h 6858000"/>
              <a:gd name="connsiteX2" fmla="*/ 0 w 12192000"/>
              <a:gd name="connsiteY2" fmla="*/ 6858000 h 6858000"/>
              <a:gd name="connsiteX3" fmla="*/ 12048137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1627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4455056"/>
                </a:moveTo>
                <a:lnTo>
                  <a:pt x="1627" y="6858000"/>
                </a:lnTo>
                <a:lnTo>
                  <a:pt x="0" y="6858000"/>
                </a:lnTo>
                <a:close/>
                <a:moveTo>
                  <a:pt x="1204813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627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-3016" y="0"/>
            <a:ext cx="12051153" cy="6858000"/>
          </a:xfrm>
          <a:custGeom>
            <a:avLst/>
            <a:gdLst>
              <a:gd name="connsiteX0" fmla="*/ 0 w 7825563"/>
              <a:gd name="connsiteY0" fmla="*/ 4455042 h 4455042"/>
              <a:gd name="connsiteX1" fmla="*/ 7825563 w 7825563"/>
              <a:gd name="connsiteY1" fmla="*/ 0 h 4455042"/>
              <a:gd name="connsiteX2" fmla="*/ 10632 w 7825563"/>
              <a:gd name="connsiteY2" fmla="*/ 0 h 4455042"/>
              <a:gd name="connsiteX3" fmla="*/ 0 w 7825563"/>
              <a:gd name="connsiteY3" fmla="*/ 4455042 h 4455042"/>
              <a:gd name="connsiteX0" fmla="*/ 3016 w 7828579"/>
              <a:gd name="connsiteY0" fmla="*/ 4455042 h 4455042"/>
              <a:gd name="connsiteX1" fmla="*/ 7828579 w 7828579"/>
              <a:gd name="connsiteY1" fmla="*/ 0 h 4455042"/>
              <a:gd name="connsiteX2" fmla="*/ 0 w 7828579"/>
              <a:gd name="connsiteY2" fmla="*/ 0 h 4455042"/>
              <a:gd name="connsiteX3" fmla="*/ 3016 w 7828579"/>
              <a:gd name="connsiteY3" fmla="*/ 4455042 h 44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8579" h="4455042">
                <a:moveTo>
                  <a:pt x="3016" y="4455042"/>
                </a:moveTo>
                <a:lnTo>
                  <a:pt x="7828579" y="0"/>
                </a:lnTo>
                <a:lnTo>
                  <a:pt x="0" y="0"/>
                </a:lnTo>
                <a:cubicBezTo>
                  <a:pt x="1005" y="1485014"/>
                  <a:pt x="2011" y="2970028"/>
                  <a:pt x="3016" y="44550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6746082" y="0"/>
            <a:ext cx="5302055" cy="1952147"/>
          </a:xfrm>
          <a:custGeom>
            <a:avLst/>
            <a:gdLst>
              <a:gd name="connsiteX0" fmla="*/ 2009553 w 5730948"/>
              <a:gd name="connsiteY0" fmla="*/ 2105247 h 2105247"/>
              <a:gd name="connsiteX1" fmla="*/ 0 w 5730948"/>
              <a:gd name="connsiteY1" fmla="*/ 0 h 2105247"/>
              <a:gd name="connsiteX2" fmla="*/ 5730948 w 5730948"/>
              <a:gd name="connsiteY2" fmla="*/ 0 h 2105247"/>
              <a:gd name="connsiteX3" fmla="*/ 2009553 w 5730948"/>
              <a:gd name="connsiteY3" fmla="*/ 2105247 h 2105247"/>
              <a:gd name="connsiteX0" fmla="*/ 2019178 w 5730948"/>
              <a:gd name="connsiteY0" fmla="*/ 2110060 h 2110060"/>
              <a:gd name="connsiteX1" fmla="*/ 0 w 5730948"/>
              <a:gd name="connsiteY1" fmla="*/ 0 h 2110060"/>
              <a:gd name="connsiteX2" fmla="*/ 5730948 w 5730948"/>
              <a:gd name="connsiteY2" fmla="*/ 0 h 2110060"/>
              <a:gd name="connsiteX3" fmla="*/ 2019178 w 5730948"/>
              <a:gd name="connsiteY3" fmla="*/ 2110060 h 21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0948" h="2110060">
                <a:moveTo>
                  <a:pt x="2019178" y="2110060"/>
                </a:moveTo>
                <a:lnTo>
                  <a:pt x="0" y="0"/>
                </a:lnTo>
                <a:lnTo>
                  <a:pt x="5730948" y="0"/>
                </a:lnTo>
                <a:lnTo>
                  <a:pt x="2019178" y="21100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66327" y="719729"/>
            <a:ext cx="5769197" cy="27127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59239" y="3432491"/>
            <a:ext cx="3611820" cy="8336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Slide w/Image1">
    <p:bg>
      <p:bgPr>
        <a:gradFill>
          <a:gsLst>
            <a:gs pos="1000">
              <a:schemeClr val="accent2"/>
            </a:gs>
            <a:gs pos="72000">
              <a:schemeClr val="accent5"/>
            </a:gs>
            <a:gs pos="99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0" y="0"/>
            <a:ext cx="8265757" cy="6858000"/>
          </a:xfrm>
          <a:custGeom>
            <a:avLst/>
            <a:gdLst>
              <a:gd name="connsiteX0" fmla="*/ 0 w 8265757"/>
              <a:gd name="connsiteY0" fmla="*/ 0 h 6858000"/>
              <a:gd name="connsiteX1" fmla="*/ 8265556 w 8265757"/>
              <a:gd name="connsiteY1" fmla="*/ 0 h 6858000"/>
              <a:gd name="connsiteX2" fmla="*/ 8265757 w 8265757"/>
              <a:gd name="connsiteY2" fmla="*/ 13368 h 6858000"/>
              <a:gd name="connsiteX3" fmla="*/ 4914299 w 8265757"/>
              <a:gd name="connsiteY3" fmla="*/ 6828910 h 6858000"/>
              <a:gd name="connsiteX4" fmla="*/ 4878077 w 8265757"/>
              <a:gd name="connsiteY4" fmla="*/ 6858000 h 6858000"/>
              <a:gd name="connsiteX5" fmla="*/ 0 w 8265757"/>
              <a:gd name="connsiteY5" fmla="*/ 6858000 h 6858000"/>
              <a:gd name="connsiteX6" fmla="*/ 0 w 826575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5757" h="6858000">
                <a:moveTo>
                  <a:pt x="0" y="0"/>
                </a:moveTo>
                <a:lnTo>
                  <a:pt x="8265556" y="0"/>
                </a:lnTo>
                <a:lnTo>
                  <a:pt x="8265757" y="13368"/>
                </a:lnTo>
                <a:cubicBezTo>
                  <a:pt x="8265757" y="2675003"/>
                  <a:pt x="6985001" y="5084661"/>
                  <a:pt x="4914299" y="6828910"/>
                </a:cubicBezTo>
                <a:lnTo>
                  <a:pt x="487807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 flipH="1">
            <a:off x="2" y="0"/>
            <a:ext cx="8263359" cy="6858000"/>
          </a:xfrm>
          <a:custGeom>
            <a:avLst/>
            <a:gdLst>
              <a:gd name="connsiteX0" fmla="*/ 8263358 w 8263358"/>
              <a:gd name="connsiteY0" fmla="*/ 0 h 6858000"/>
              <a:gd name="connsiteX1" fmla="*/ 7882 w 8263358"/>
              <a:gd name="connsiteY1" fmla="*/ 0 h 6858000"/>
              <a:gd name="connsiteX2" fmla="*/ 3737 w 8263358"/>
              <a:gd name="connsiteY2" fmla="*/ 76082 h 6858000"/>
              <a:gd name="connsiteX3" fmla="*/ 0 w 8263358"/>
              <a:gd name="connsiteY3" fmla="*/ 282074 h 6858000"/>
              <a:gd name="connsiteX4" fmla="*/ 4596307 w 8263358"/>
              <a:gd name="connsiteY4" fmla="*/ 6677490 h 6858000"/>
              <a:gd name="connsiteX5" fmla="*/ 4960249 w 8263358"/>
              <a:gd name="connsiteY5" fmla="*/ 6858000 h 6858000"/>
              <a:gd name="connsiteX6" fmla="*/ 8263358 w 826335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358" h="6858000">
                <a:moveTo>
                  <a:pt x="8263358" y="0"/>
                </a:moveTo>
                <a:lnTo>
                  <a:pt x="7882" y="0"/>
                </a:lnTo>
                <a:lnTo>
                  <a:pt x="3737" y="76082"/>
                </a:lnTo>
                <a:cubicBezTo>
                  <a:pt x="1251" y="144536"/>
                  <a:pt x="0" y="213203"/>
                  <a:pt x="0" y="282074"/>
                </a:cubicBezTo>
                <a:cubicBezTo>
                  <a:pt x="0" y="2899179"/>
                  <a:pt x="1806066" y="5222068"/>
                  <a:pt x="4596307" y="6677490"/>
                </a:cubicBezTo>
                <a:lnTo>
                  <a:pt x="4960249" y="6858000"/>
                </a:lnTo>
                <a:lnTo>
                  <a:pt x="8263358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ABFD23DB-6E8C-4763-B967-013757F549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26642" y="821805"/>
            <a:ext cx="5359365" cy="4994796"/>
          </a:xfrm>
        </p:spPr>
        <p:txBody>
          <a:bodyPr anchor="ctr" anchorCtr="0"/>
          <a:lstStyle>
            <a:lvl1pPr algn="l">
              <a:defRPr sz="3375" b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63361" y="738717"/>
            <a:ext cx="3520124" cy="507788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57168" indent="0">
              <a:buNone/>
              <a:defRPr>
                <a:solidFill>
                  <a:schemeClr val="bg1"/>
                </a:solidFill>
              </a:defRPr>
            </a:lvl2pPr>
            <a:lvl3pPr marL="514338" indent="0">
              <a:buNone/>
              <a:defRPr>
                <a:solidFill>
                  <a:schemeClr val="bg1"/>
                </a:solidFill>
              </a:defRPr>
            </a:lvl3pPr>
            <a:lvl4pPr marL="771506" indent="0">
              <a:buNone/>
              <a:defRPr>
                <a:solidFill>
                  <a:schemeClr val="bg1"/>
                </a:solidFill>
              </a:defRPr>
            </a:lvl4pPr>
            <a:lvl5pPr marL="102867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850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1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6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4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7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3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7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01C6-99EB-4CAA-BFB6-F61EE4C7AD4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2EB9-4A95-4ADD-83C7-350D70C58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1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027B-3F3B-0B48-B577-43A7259A73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B32D-0913-F34B-AA2D-7D846232D665}" type="datetime1">
              <a:rPr lang="en-US" smtClean="0"/>
              <a:t>9/12/2018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AAA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aafoundation.org/visual-cognitive-demands-using-vehicle-information-systems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a.biz/Conference/2018AAAFDN/forumreg.htm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foundation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aafoundation.org/visual-cognitive-demands-using-vehicle-information-system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328" y="4784046"/>
            <a:ext cx="5048558" cy="11299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C. Y. David Yang, Ph.D.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Executive Director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64347" y="5794862"/>
            <a:ext cx="4002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dirty="0" smtClean="0">
                <a:solidFill>
                  <a:srgbClr val="800000"/>
                </a:solidFill>
              </a:rPr>
              <a:t>6</a:t>
            </a:r>
            <a:r>
              <a:rPr lang="en-US" baseline="30000" dirty="0" smtClean="0">
                <a:solidFill>
                  <a:srgbClr val="800000"/>
                </a:solidFill>
              </a:rPr>
              <a:t>th</a:t>
            </a:r>
            <a:r>
              <a:rPr lang="en-US" dirty="0" smtClean="0">
                <a:solidFill>
                  <a:srgbClr val="800000"/>
                </a:solidFill>
              </a:rPr>
              <a:t> Annual Distracted Driving Summit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00000"/>
                </a:solidFill>
                <a:latin typeface="Arial" panose="020B0604020202020204"/>
              </a:rPr>
              <a:t>September 19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0617" y="1433208"/>
            <a:ext cx="9483767" cy="25810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i="1" dirty="0" smtClean="0"/>
              <a:t>Industry</a:t>
            </a:r>
            <a:r>
              <a:rPr lang="en-US" i="1" dirty="0"/>
              <a:t>, Regulation and Research: Coming Together for Safer Vehicles</a:t>
            </a:r>
            <a:endParaRPr lang="en-US" sz="4000" i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7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1351128"/>
          </a:xfrm>
        </p:spPr>
        <p:txBody>
          <a:bodyPr>
            <a:normAutofit/>
          </a:bodyPr>
          <a:lstStyle/>
          <a:p>
            <a:r>
              <a:rPr lang="en-US" sz="4400" dirty="0"/>
              <a:t>Key Findings &amp; Implications from </a:t>
            </a:r>
            <a:r>
              <a:rPr lang="en-US" sz="4400" dirty="0" smtClean="0"/>
              <a:t>2017 </a:t>
            </a:r>
            <a:r>
              <a:rPr lang="en-US" sz="4400" dirty="0"/>
              <a:t>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9978"/>
            <a:ext cx="10515600" cy="4689356"/>
          </a:xfrm>
        </p:spPr>
        <p:txBody>
          <a:bodyPr/>
          <a:lstStyle/>
          <a:p>
            <a:r>
              <a:rPr lang="en-US" dirty="0"/>
              <a:t>Of the 30 vehicles tested, 23 vehicles generated high or </a:t>
            </a:r>
            <a:r>
              <a:rPr lang="en-US" dirty="0" smtClean="0"/>
              <a:t>very high </a:t>
            </a:r>
            <a:r>
              <a:rPr lang="en-US" dirty="0"/>
              <a:t>levels of overall demand on </a:t>
            </a:r>
            <a:r>
              <a:rPr lang="en-US" dirty="0" smtClean="0"/>
              <a:t>drivers</a:t>
            </a:r>
          </a:p>
          <a:p>
            <a:r>
              <a:rPr lang="en-US" dirty="0"/>
              <a:t>Overall, navigation was found to be the most demanding </a:t>
            </a:r>
            <a:r>
              <a:rPr lang="en-US" dirty="0" smtClean="0"/>
              <a:t>task</a:t>
            </a:r>
          </a:p>
          <a:p>
            <a:r>
              <a:rPr lang="en-US" dirty="0" smtClean="0"/>
              <a:t>Text </a:t>
            </a:r>
            <a:r>
              <a:rPr lang="en-US" dirty="0"/>
              <a:t>messaging and navigation tasks led to </a:t>
            </a:r>
            <a:r>
              <a:rPr lang="en-US" dirty="0" smtClean="0"/>
              <a:t>significantly longer </a:t>
            </a:r>
            <a:r>
              <a:rPr lang="en-US" dirty="0"/>
              <a:t>task completion times </a:t>
            </a:r>
            <a:r>
              <a:rPr lang="en-US" dirty="0" smtClean="0"/>
              <a:t>vs. </a:t>
            </a:r>
            <a:r>
              <a:rPr lang="en-US" dirty="0"/>
              <a:t>tuning </a:t>
            </a:r>
            <a:r>
              <a:rPr lang="en-US" dirty="0" smtClean="0"/>
              <a:t>radio and calling/dialing tasks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Independent research funded by AAA Foundation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Continued </a:t>
            </a:r>
            <a:r>
              <a:rPr lang="en-US" dirty="0"/>
              <a:t>improvements should be made </a:t>
            </a:r>
            <a:r>
              <a:rPr lang="en-US" dirty="0" smtClean="0"/>
              <a:t>on system designs to minimize demands; educate drivers on proper use of in-vehicle technologies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1" y="356056"/>
            <a:ext cx="4503201" cy="5638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15" y="641456"/>
            <a:ext cx="4398264" cy="57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13511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Key Findings &amp; Implications from 2018 Release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163"/>
            <a:ext cx="10515600" cy="4692856"/>
          </a:xfrm>
        </p:spPr>
        <p:txBody>
          <a:bodyPr>
            <a:normAutofit/>
          </a:bodyPr>
          <a:lstStyle/>
          <a:p>
            <a:r>
              <a:rPr lang="en-US" dirty="0" err="1"/>
              <a:t>CarPlay</a:t>
            </a:r>
            <a:r>
              <a:rPr lang="en-US" dirty="0"/>
              <a:t> and Android Auto systems were less demanding than built-in (</a:t>
            </a:r>
            <a:r>
              <a:rPr lang="en-US" dirty="0" smtClean="0"/>
              <a:t>native) infotainment </a:t>
            </a:r>
            <a:r>
              <a:rPr lang="en-US" dirty="0"/>
              <a:t>systems for the tasks employed – moderate level of </a:t>
            </a:r>
            <a:r>
              <a:rPr lang="en-US" dirty="0" smtClean="0"/>
              <a:t>demand</a:t>
            </a:r>
          </a:p>
          <a:p>
            <a:r>
              <a:rPr lang="en-US" dirty="0"/>
              <a:t>Visual demand associated with </a:t>
            </a:r>
            <a:r>
              <a:rPr lang="en-US" dirty="0" err="1"/>
              <a:t>CarPlay</a:t>
            </a:r>
            <a:r>
              <a:rPr lang="en-US" dirty="0"/>
              <a:t> and Android Auto was lower for both auditory/vocal and center stack interactions </a:t>
            </a:r>
            <a:r>
              <a:rPr lang="en-US" dirty="0" smtClean="0"/>
              <a:t>vs. native systems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Independent research funded by AAA Foundation </a:t>
            </a:r>
            <a:r>
              <a:rPr lang="en-US" dirty="0" smtClean="0">
                <a:sym typeface="Wingdings" panose="05000000000000000000" pitchFamily="2" charset="2"/>
              </a:rPr>
              <a:t> Offer </a:t>
            </a:r>
            <a:r>
              <a:rPr lang="en-US" dirty="0">
                <a:sym typeface="Wingdings" panose="05000000000000000000" pitchFamily="2" charset="2"/>
              </a:rPr>
              <a:t>suggestions </a:t>
            </a:r>
            <a:r>
              <a:rPr lang="en-US" dirty="0" smtClean="0">
                <a:sym typeface="Wingdings" panose="05000000000000000000" pitchFamily="2" charset="2"/>
              </a:rPr>
              <a:t>to technology </a:t>
            </a:r>
            <a:r>
              <a:rPr lang="en-US" dirty="0">
                <a:sym typeface="Wingdings" panose="05000000000000000000" pitchFamily="2" charset="2"/>
              </a:rPr>
              <a:t>companies </a:t>
            </a:r>
            <a:r>
              <a:rPr lang="en-US" dirty="0" smtClean="0">
                <a:sym typeface="Wingdings" panose="05000000000000000000" pitchFamily="2" charset="2"/>
              </a:rPr>
              <a:t>&amp; automakers to </a:t>
            </a:r>
            <a:r>
              <a:rPr lang="en-US" dirty="0">
                <a:sym typeface="Wingdings" panose="05000000000000000000" pitchFamily="2" charset="2"/>
              </a:rPr>
              <a:t>enhance their </a:t>
            </a:r>
            <a:r>
              <a:rPr lang="en-US" dirty="0" smtClean="0">
                <a:sym typeface="Wingdings" panose="05000000000000000000" pitchFamily="2" charset="2"/>
              </a:rPr>
              <a:t>designs, minimize demands </a:t>
            </a:r>
            <a:r>
              <a:rPr lang="en-US" dirty="0">
                <a:sym typeface="Wingdings" panose="05000000000000000000" pitchFamily="2" charset="2"/>
              </a:rPr>
              <a:t>placed on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276"/>
            <a:ext cx="10515600" cy="1061598"/>
          </a:xfrm>
        </p:spPr>
        <p:txBody>
          <a:bodyPr/>
          <a:lstStyle/>
          <a:p>
            <a:r>
              <a:rPr lang="en-US" sz="4400" dirty="0"/>
              <a:t>2018 Forum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Theme:</a:t>
            </a:r>
          </a:p>
          <a:p>
            <a:pPr marL="0" lvl="0" indent="0">
              <a:buNone/>
            </a:pPr>
            <a:r>
              <a:rPr lang="en-US" sz="3600" i="1" dirty="0">
                <a:solidFill>
                  <a:srgbClr val="800000"/>
                </a:solidFill>
              </a:rPr>
              <a:t>Forum on the Impact of Vehicle Technologies and Automation on  …</a:t>
            </a:r>
          </a:p>
          <a:p>
            <a:pPr marL="457200" lvl="1" indent="0">
              <a:buNone/>
            </a:pPr>
            <a:r>
              <a:rPr lang="en-US" sz="3200" i="1" dirty="0">
                <a:solidFill>
                  <a:srgbClr val="800000"/>
                </a:solidFill>
              </a:rPr>
              <a:t>Vulnerable Road Users</a:t>
            </a:r>
          </a:p>
          <a:p>
            <a:pPr marL="457200" lvl="1" indent="0">
              <a:buNone/>
            </a:pPr>
            <a:r>
              <a:rPr lang="en-US" sz="3200" i="1" dirty="0">
                <a:solidFill>
                  <a:srgbClr val="800000"/>
                </a:solidFill>
              </a:rPr>
              <a:t>Driver Behavior &amp; Performance</a:t>
            </a:r>
          </a:p>
          <a:p>
            <a:pPr marL="0" lvl="1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Date: November 7-9, 2018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Location: University of </a:t>
            </a:r>
            <a:r>
              <a:rPr lang="en-US" sz="3600" dirty="0" smtClean="0">
                <a:solidFill>
                  <a:srgbClr val="000000"/>
                </a:solidFill>
              </a:rPr>
              <a:t>Iowa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Registration: </a:t>
            </a:r>
            <a:r>
              <a:rPr lang="en-US" sz="30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sz="3000" dirty="0" smtClean="0">
                <a:solidFill>
                  <a:srgbClr val="000000"/>
                </a:solidFill>
                <a:hlinkClick r:id="rId2"/>
              </a:rPr>
              <a:t>www.aaa.biz/Conference/2018AAAFDN/forumreg.htm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2" y="964071"/>
            <a:ext cx="10096500" cy="5033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372" y="5998034"/>
            <a:ext cx="89190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https://quotefancy.com/quote/844804/John-Wooden-Good-things-take-time-as-they-should-We-shouldn-t-expect-good-things-to</a:t>
            </a:r>
          </a:p>
        </p:txBody>
      </p:sp>
    </p:spTree>
    <p:extLst>
      <p:ext uri="{BB962C8B-B14F-4D97-AF65-F5344CB8AC3E}">
        <p14:creationId xmlns:p14="http://schemas.microsoft.com/office/powerpoint/2010/main" val="34900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4947137"/>
            <a:ext cx="10515600" cy="1512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3D3D3C"/>
                </a:solidFill>
                <a:latin typeface="Arial" panose="020B0604020202020204"/>
                <a:ea typeface="+mj-ea"/>
                <a:cs typeface="+mj-cs"/>
              </a:rPr>
              <a:t>Learn more about AAA </a:t>
            </a:r>
            <a:r>
              <a:rPr lang="en-US" sz="4400" dirty="0" smtClean="0">
                <a:solidFill>
                  <a:srgbClr val="3D3D3C"/>
                </a:solidFill>
                <a:latin typeface="Arial" panose="020B0604020202020204"/>
                <a:ea typeface="+mj-ea"/>
                <a:cs typeface="+mj-cs"/>
              </a:rPr>
              <a:t>Foundation</a:t>
            </a:r>
            <a:r>
              <a:rPr lang="en-US" sz="4400" dirty="0">
                <a:solidFill>
                  <a:srgbClr val="3D3D3C"/>
                </a:solidFill>
                <a:latin typeface="Arial" panose="020B0604020202020204"/>
                <a:ea typeface="+mj-ea"/>
                <a:cs typeface="+mj-cs"/>
              </a:rPr>
              <a:t/>
            </a:r>
            <a:br>
              <a:rPr lang="en-US" sz="4400" dirty="0">
                <a:solidFill>
                  <a:srgbClr val="3D3D3C"/>
                </a:solidFill>
                <a:latin typeface="Arial" panose="020B0604020202020204"/>
                <a:ea typeface="+mj-ea"/>
                <a:cs typeface="+mj-cs"/>
              </a:rPr>
            </a:br>
            <a:r>
              <a:rPr lang="en-US" sz="4800" dirty="0">
                <a:solidFill>
                  <a:srgbClr val="3D3D3C"/>
                </a:solidFill>
                <a:latin typeface="Arial" panose="020B0604020202020204"/>
                <a:ea typeface="+mj-ea"/>
                <a:cs typeface="+mj-cs"/>
                <a:hlinkClick r:id="rId3"/>
              </a:rPr>
              <a:t>https://</a:t>
            </a:r>
            <a:r>
              <a:rPr lang="en-US" sz="4800" dirty="0" smtClean="0">
                <a:solidFill>
                  <a:srgbClr val="3D3D3C"/>
                </a:solidFill>
                <a:latin typeface="Arial" panose="020B0604020202020204"/>
                <a:ea typeface="+mj-ea"/>
                <a:cs typeface="+mj-cs"/>
                <a:hlinkClick r:id="rId3"/>
              </a:rPr>
              <a:t>www.aaafoundation.org</a:t>
            </a:r>
            <a:endParaRPr lang="en-US" sz="4800" dirty="0">
              <a:solidFill>
                <a:srgbClr val="3D3D3C"/>
              </a:solidFill>
              <a:latin typeface="Arial" panose="020B060402020202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3D3D3C"/>
              </a:solidFill>
              <a:latin typeface="Arial" panose="020B060402020202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50628"/>
            <a:ext cx="10539367" cy="40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071571" y="2031964"/>
            <a:ext cx="2094716" cy="3164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Improve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design of vehicle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technologies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9468939" y="3271668"/>
            <a:ext cx="800100" cy="72609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 rot="10800000" flipH="1" flipV="1">
            <a:off x="6169446" y="2125829"/>
            <a:ext cx="3573931" cy="2952947"/>
          </a:xfrm>
          <a:prstGeom prst="ellipse">
            <a:avLst/>
          </a:prstGeom>
          <a:gradFill>
            <a:gsLst>
              <a:gs pos="0">
                <a:srgbClr val="009999">
                  <a:shade val="30000"/>
                  <a:satMod val="115000"/>
                </a:srgbClr>
              </a:gs>
              <a:gs pos="96907">
                <a:srgbClr val="00B895"/>
              </a:gs>
              <a:gs pos="48000">
                <a:srgbClr val="008167"/>
              </a:gs>
            </a:gsLst>
            <a:lin ang="2700000" scaled="1"/>
          </a:gradFill>
          <a:ln w="101600" cmpd="dbl">
            <a:solidFill>
              <a:srgbClr val="0099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findings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user’s perspective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81755" y="2540908"/>
            <a:ext cx="2738534" cy="2041340"/>
          </a:xfrm>
          <a:custGeom>
            <a:avLst/>
            <a:gdLst>
              <a:gd name="connsiteX0" fmla="*/ 0 w 2738534"/>
              <a:gd name="connsiteY0" fmla="*/ 0 h 2041340"/>
              <a:gd name="connsiteX1" fmla="*/ 1218206 w 2738534"/>
              <a:gd name="connsiteY1" fmla="*/ 0 h 2041340"/>
              <a:gd name="connsiteX2" fmla="*/ 1691729 w 2738534"/>
              <a:gd name="connsiteY2" fmla="*/ 0 h 2041340"/>
              <a:gd name="connsiteX3" fmla="*/ 1694859 w 2738534"/>
              <a:gd name="connsiteY3" fmla="*/ 0 h 2041340"/>
              <a:gd name="connsiteX4" fmla="*/ 1694859 w 2738534"/>
              <a:gd name="connsiteY4" fmla="*/ 823974 h 2041340"/>
              <a:gd name="connsiteX5" fmla="*/ 2358452 w 2738534"/>
              <a:gd name="connsiteY5" fmla="*/ 823974 h 2041340"/>
              <a:gd name="connsiteX6" fmla="*/ 2358452 w 2738534"/>
              <a:gd name="connsiteY6" fmla="*/ 633933 h 2041340"/>
              <a:gd name="connsiteX7" fmla="*/ 2738534 w 2738534"/>
              <a:gd name="connsiteY7" fmla="*/ 1014015 h 2041340"/>
              <a:gd name="connsiteX8" fmla="*/ 2358452 w 2738534"/>
              <a:gd name="connsiteY8" fmla="*/ 1394097 h 2041340"/>
              <a:gd name="connsiteX9" fmla="*/ 2358452 w 2738534"/>
              <a:gd name="connsiteY9" fmla="*/ 1204056 h 2041340"/>
              <a:gd name="connsiteX10" fmla="*/ 1694859 w 2738534"/>
              <a:gd name="connsiteY10" fmla="*/ 1204056 h 2041340"/>
              <a:gd name="connsiteX11" fmla="*/ 1694859 w 2738534"/>
              <a:gd name="connsiteY11" fmla="*/ 2028030 h 2041340"/>
              <a:gd name="connsiteX12" fmla="*/ 1691729 w 2738534"/>
              <a:gd name="connsiteY12" fmla="*/ 2028030 h 2041340"/>
              <a:gd name="connsiteX13" fmla="*/ 1691729 w 2738534"/>
              <a:gd name="connsiteY13" fmla="*/ 2041340 h 2041340"/>
              <a:gd name="connsiteX14" fmla="*/ 0 w 2738534"/>
              <a:gd name="connsiteY14" fmla="*/ 2041340 h 2041340"/>
              <a:gd name="connsiteX15" fmla="*/ 0 w 2738534"/>
              <a:gd name="connsiteY15" fmla="*/ 1611682 h 2041340"/>
              <a:gd name="connsiteX16" fmla="*/ 1218206 w 2738534"/>
              <a:gd name="connsiteY16" fmla="*/ 1611682 h 2041340"/>
              <a:gd name="connsiteX17" fmla="*/ 1218206 w 2738534"/>
              <a:gd name="connsiteY17" fmla="*/ 429658 h 2041340"/>
              <a:gd name="connsiteX18" fmla="*/ 0 w 2738534"/>
              <a:gd name="connsiteY18" fmla="*/ 429658 h 20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8534" h="2041340">
                <a:moveTo>
                  <a:pt x="0" y="0"/>
                </a:moveTo>
                <a:lnTo>
                  <a:pt x="1218206" y="0"/>
                </a:lnTo>
                <a:lnTo>
                  <a:pt x="1691729" y="0"/>
                </a:lnTo>
                <a:lnTo>
                  <a:pt x="1694859" y="0"/>
                </a:lnTo>
                <a:lnTo>
                  <a:pt x="1694859" y="823974"/>
                </a:lnTo>
                <a:lnTo>
                  <a:pt x="2358452" y="823974"/>
                </a:lnTo>
                <a:lnTo>
                  <a:pt x="2358452" y="633933"/>
                </a:lnTo>
                <a:lnTo>
                  <a:pt x="2738534" y="1014015"/>
                </a:lnTo>
                <a:lnTo>
                  <a:pt x="2358452" y="1394097"/>
                </a:lnTo>
                <a:lnTo>
                  <a:pt x="2358452" y="1204056"/>
                </a:lnTo>
                <a:lnTo>
                  <a:pt x="1694859" y="1204056"/>
                </a:lnTo>
                <a:lnTo>
                  <a:pt x="1694859" y="2028030"/>
                </a:lnTo>
                <a:lnTo>
                  <a:pt x="1691729" y="2028030"/>
                </a:lnTo>
                <a:lnTo>
                  <a:pt x="1691729" y="2041340"/>
                </a:lnTo>
                <a:lnTo>
                  <a:pt x="0" y="2041340"/>
                </a:lnTo>
                <a:lnTo>
                  <a:pt x="0" y="1611682"/>
                </a:lnTo>
                <a:lnTo>
                  <a:pt x="1218206" y="1611682"/>
                </a:lnTo>
                <a:lnTo>
                  <a:pt x="1218206" y="429658"/>
                </a:lnTo>
                <a:lnTo>
                  <a:pt x="0" y="429658"/>
                </a:lnTo>
                <a:close/>
              </a:path>
            </a:pathLst>
          </a:cu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1509"/>
          </a:xfrm>
          <a:solidFill>
            <a:srgbClr val="008167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EMERGING TECHNOLOGIES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961" y="6185213"/>
            <a:ext cx="4083739" cy="421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Supporting Activities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27961" y="1553222"/>
            <a:ext cx="4083739" cy="2016776"/>
          </a:xfrm>
          <a:prstGeom prst="roundRect">
            <a:avLst>
              <a:gd name="adj" fmla="val 11700"/>
            </a:avLst>
          </a:prstGeom>
          <a:gradFill>
            <a:gsLst>
              <a:gs pos="0">
                <a:srgbClr val="009999">
                  <a:shade val="30000"/>
                  <a:satMod val="115000"/>
                </a:srgbClr>
              </a:gs>
              <a:gs pos="96907">
                <a:srgbClr val="00B895"/>
              </a:gs>
              <a:gs pos="48000">
                <a:srgbClr val="008167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User Expectation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User Acceptance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User Experience</a:t>
            </a:r>
          </a:p>
          <a:p>
            <a:pPr lvl="0" algn="ctr"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Safety Benefits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75952" y="3873500"/>
            <a:ext cx="4967548" cy="2311713"/>
          </a:xfrm>
          <a:prstGeom prst="hexagon">
            <a:avLst>
              <a:gd name="adj" fmla="val 23396"/>
              <a:gd name="vf" fmla="val 115470"/>
            </a:avLst>
          </a:prstGeom>
          <a:gradFill>
            <a:gsLst>
              <a:gs pos="0">
                <a:srgbClr val="009999">
                  <a:shade val="30000"/>
                  <a:satMod val="115000"/>
                </a:srgbClr>
              </a:gs>
              <a:gs pos="96907">
                <a:srgbClr val="00B895"/>
              </a:gs>
              <a:gs pos="48000">
                <a:srgbClr val="008167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Collaboration to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carry out relevant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research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Actively contribute to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relevant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events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7961" y="816549"/>
            <a:ext cx="4083739" cy="939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/>
              </a:rPr>
              <a:t>Internal &amp;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/>
              </a:rPr>
              <a:t>External </a:t>
            </a:r>
            <a:r>
              <a:rPr lang="en-US" sz="2400" dirty="0">
                <a:solidFill>
                  <a:schemeClr val="tx1"/>
                </a:solidFill>
                <a:latin typeface="Calibri" panose="020F0502020204030204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/>
              </a:rPr>
              <a:t>esearch Topics</a:t>
            </a: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84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45" y="2849245"/>
            <a:ext cx="4443221" cy="33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3" y="2302561"/>
            <a:ext cx="4413267" cy="2827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451" y="5129772"/>
            <a:ext cx="4447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http://www.auto-power-girl.com/wallpapers/highresolution/audi_a6_l_etron_concept/79105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4445" y="6207165"/>
            <a:ext cx="4045527" cy="18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https://www.macrumors.com/2017/01/04/toyota-and-ford-consortium-in-car-systems/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67" dirty="0"/>
              <a:t>Visual </a:t>
            </a:r>
            <a:r>
              <a:rPr lang="en-US" sz="4267" dirty="0" smtClean="0"/>
              <a:t>&amp; </a:t>
            </a:r>
            <a:r>
              <a:rPr lang="en-US" sz="4267" dirty="0"/>
              <a:t>Cognitive Demand Associated with Vehicle Technologies 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5275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646305" y="931313"/>
            <a:ext cx="2535767" cy="3236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 smtClean="0">
                <a:solidFill>
                  <a:srgbClr val="00529C"/>
                </a:solidFill>
                <a:ea typeface="ＭＳ Ｐゴシック" charset="-128"/>
              </a:rPr>
              <a:t>Driver Distraction</a:t>
            </a:r>
            <a:endParaRPr lang="en-US" altLang="en-US" sz="3600" dirty="0">
              <a:solidFill>
                <a:srgbClr val="00529C"/>
              </a:solidFill>
              <a:ea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5580" y="3281363"/>
            <a:ext cx="5791200" cy="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79769" y="1161601"/>
            <a:ext cx="3824495" cy="36582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>
              <a:latin typeface="Arial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220740" y="4883235"/>
            <a:ext cx="133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Manual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997870" y="1673713"/>
            <a:ext cx="108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Visual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9608307" y="1717041"/>
            <a:ext cx="158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Cognitive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80291" y="2240149"/>
            <a:ext cx="2159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Eyes off the Road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57189" y="5312215"/>
            <a:ext cx="2270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Hands off the Wheel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843802" y="2263923"/>
            <a:ext cx="1988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Mind off the Drive</a:t>
            </a:r>
          </a:p>
        </p:txBody>
      </p:sp>
      <p:sp>
        <p:nvSpPr>
          <p:cNvPr id="7" name="Triangle 6"/>
          <p:cNvSpPr/>
          <p:nvPr/>
        </p:nvSpPr>
        <p:spPr>
          <a:xfrm rot="10800000">
            <a:off x="6347719" y="1963262"/>
            <a:ext cx="3089755" cy="2812581"/>
          </a:xfrm>
          <a:prstGeom prst="triangl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136353" y="2263923"/>
            <a:ext cx="1467007" cy="1467007"/>
          </a:xfrm>
          <a:prstGeom prst="ellipse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 w="9525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>
              <a:latin typeface="Arial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7686677" y="2788292"/>
            <a:ext cx="398385" cy="3983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>
          <a:xfrm rot="2091466">
            <a:off x="6501750" y="2268135"/>
            <a:ext cx="1189725" cy="391427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Left Arrow 27"/>
          <p:cNvSpPr/>
          <p:nvPr/>
        </p:nvSpPr>
        <p:spPr>
          <a:xfrm rot="19508534" flipH="1">
            <a:off x="8043864" y="2268135"/>
            <a:ext cx="1189725" cy="391427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Left Arrow 28"/>
          <p:cNvSpPr/>
          <p:nvPr/>
        </p:nvSpPr>
        <p:spPr>
          <a:xfrm rot="5400000" flipH="1">
            <a:off x="7294486" y="3686215"/>
            <a:ext cx="1189725" cy="391427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56069" y="2240149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Low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306219" y="1908728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Moderate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33943" y="1541845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80000"/>
              <a:buFont typeface="Times New Roman" charset="0"/>
              <a:buChar char="►"/>
              <a:defRPr sz="22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Times New Roman" charset="0"/>
              <a:buChar char="►"/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High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88" y="3669684"/>
            <a:ext cx="2052828" cy="198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436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On-Road Study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72" y="1830919"/>
            <a:ext cx="5279978" cy="39693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Sample of 120 drivers</a:t>
            </a:r>
            <a:endParaRPr lang="en-US" sz="2400"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30 different vehicles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Cognitive and visual benchmark tasks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Measured driver workload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69494"/>
            <a:ext cx="48768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5260920"/>
            <a:ext cx="53783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https://www.mygerrywoodhonda.com/new-Salisbury-2018-Honda-Accord-Hybrid+Touring-1HGCV3F91JA008918</a:t>
            </a:r>
          </a:p>
        </p:txBody>
      </p:sp>
    </p:spTree>
    <p:extLst>
      <p:ext uri="{BB962C8B-B14F-4D97-AF65-F5344CB8AC3E}">
        <p14:creationId xmlns:p14="http://schemas.microsoft.com/office/powerpoint/2010/main" val="30063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DBF3F32-70BB-4EFE-831F-824965820C5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42" y="821805"/>
            <a:ext cx="5309399" cy="4994796"/>
          </a:xfrm>
        </p:spPr>
        <p:txBody>
          <a:bodyPr>
            <a:normAutofit/>
          </a:bodyPr>
          <a:lstStyle/>
          <a:p>
            <a:r>
              <a:rPr lang="en-US" sz="3733" i="1" dirty="0" smtClean="0">
                <a:solidFill>
                  <a:srgbClr val="00529C"/>
                </a:solidFill>
              </a:rPr>
              <a:t>Are </a:t>
            </a:r>
            <a:r>
              <a:rPr lang="en-US" sz="3733" i="1" dirty="0">
                <a:solidFill>
                  <a:srgbClr val="00529C"/>
                </a:solidFill>
              </a:rPr>
              <a:t>some task types more impairing than others? </a:t>
            </a:r>
            <a:endParaRPr lang="en-US" sz="3733" dirty="0">
              <a:solidFill>
                <a:srgbClr val="0052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20"/>
          </p:nvPr>
        </p:nvSpPr>
        <p:spPr>
          <a:xfrm>
            <a:off x="8264577" y="1"/>
            <a:ext cx="3518907" cy="6857999"/>
          </a:xfrm>
        </p:spPr>
        <p:txBody>
          <a:bodyPr anchor="ctr" anchorCtr="0">
            <a:normAutofit/>
          </a:bodyPr>
          <a:lstStyle/>
          <a:p>
            <a:pPr marL="457189" indent="-457189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Audio Entertainment</a:t>
            </a:r>
          </a:p>
          <a:p>
            <a:pPr marL="457189" indent="-457189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Calling and Dialing</a:t>
            </a:r>
            <a:endParaRPr lang="en-US" sz="2400" dirty="0"/>
          </a:p>
          <a:p>
            <a:pPr marL="457189" indent="-457189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Text Messaging</a:t>
            </a:r>
            <a:endParaRPr lang="en-US" sz="2400" dirty="0"/>
          </a:p>
          <a:p>
            <a:pPr marL="457189" indent="-457189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Navigation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1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DBF3F32-70BB-4EFE-831F-824965820C5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33" i="1" dirty="0" smtClean="0">
                <a:solidFill>
                  <a:srgbClr val="00529C"/>
                </a:solidFill>
              </a:rPr>
              <a:t>Are </a:t>
            </a:r>
            <a:r>
              <a:rPr lang="en-US" sz="3733" i="1" dirty="0">
                <a:solidFill>
                  <a:srgbClr val="00529C"/>
                </a:solidFill>
              </a:rPr>
              <a:t>IVIS interactions easier to perform in some vehicles than others? </a:t>
            </a:r>
            <a:endParaRPr lang="en-US" sz="3733" dirty="0">
              <a:solidFill>
                <a:srgbClr val="0052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20"/>
          </p:nvPr>
        </p:nvSpPr>
        <p:spPr>
          <a:xfrm>
            <a:off x="8263361" y="0"/>
            <a:ext cx="3520124" cy="6858000"/>
          </a:xfrm>
        </p:spPr>
        <p:txBody>
          <a:bodyPr anchor="ctr" anchorCtr="0">
            <a:normAutofit/>
          </a:bodyPr>
          <a:lstStyle/>
          <a:p>
            <a:pPr marL="380990" indent="-38099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Evaluated 30 new 2017 vehicles </a:t>
            </a:r>
          </a:p>
          <a:p>
            <a:pPr marL="380990" indent="-38099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Stationary human factors evaluation</a:t>
            </a:r>
          </a:p>
          <a:p>
            <a:pPr marL="380990" indent="-38099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400" i="1" dirty="0"/>
              <a:t>Comprehensive on-road </a:t>
            </a:r>
            <a:r>
              <a:rPr lang="pt-BR" sz="2400" i="1" dirty="0" smtClean="0"/>
              <a:t>assessment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554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Overall Demand by Task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F423997-A581-A645-A4F6-C96C2C17ABD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 descr="byTask_overall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97" b="1"/>
          <a:stretch/>
        </p:blipFill>
        <p:spPr>
          <a:xfrm>
            <a:off x="1248485" y="2247280"/>
            <a:ext cx="9144000" cy="28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80" y="315933"/>
            <a:ext cx="4363879" cy="5689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303" y="822525"/>
            <a:ext cx="4353401" cy="5495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92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8.4|12.4|12.2|18.4|1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5">
      <a:dk1>
        <a:srgbClr val="000000"/>
      </a:dk1>
      <a:lt1>
        <a:srgbClr val="FFFFFF"/>
      </a:lt1>
      <a:dk2>
        <a:srgbClr val="304F6A"/>
      </a:dk2>
      <a:lt2>
        <a:srgbClr val="E7E6E6"/>
      </a:lt2>
      <a:accent1>
        <a:srgbClr val="CA5E52"/>
      </a:accent1>
      <a:accent2>
        <a:srgbClr val="32A797"/>
      </a:accent2>
      <a:accent3>
        <a:srgbClr val="3F7193"/>
      </a:accent3>
      <a:accent4>
        <a:srgbClr val="FB965C"/>
      </a:accent4>
      <a:accent5>
        <a:srgbClr val="3D3D3C"/>
      </a:accent5>
      <a:accent6>
        <a:srgbClr val="EEEEEE"/>
      </a:accent6>
      <a:hlink>
        <a:srgbClr val="0098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1024_Northeast Transportation Safety Conference_Yang" id="{1747DD11-6CB3-4C92-9F98-B5CA38346F43}" vid="{5A3A6470-8338-42CD-B02B-C0759BAEEE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387</Words>
  <Application>Microsoft Office PowerPoint</Application>
  <PresentationFormat>Widescreen</PresentationFormat>
  <Paragraphs>81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Calibri Light</vt:lpstr>
      <vt:lpstr>Wingdings</vt:lpstr>
      <vt:lpstr>Office Theme</vt:lpstr>
      <vt:lpstr>3_Office Theme</vt:lpstr>
      <vt:lpstr>Industry, Regulation and Research: Coming Together for Safer Vehicles</vt:lpstr>
      <vt:lpstr>EMERGING TECHNOLOGIES</vt:lpstr>
      <vt:lpstr>Visual &amp; Cognitive Demand Associated with Vehicle Technologies </vt:lpstr>
      <vt:lpstr>Driver Distraction</vt:lpstr>
      <vt:lpstr>On-Road Study</vt:lpstr>
      <vt:lpstr>Are some task types more impairing than others? </vt:lpstr>
      <vt:lpstr>Are IVIS interactions easier to perform in some vehicles than others? </vt:lpstr>
      <vt:lpstr>Overall Demand by Task</vt:lpstr>
      <vt:lpstr>PowerPoint Presentation</vt:lpstr>
      <vt:lpstr>Key Findings &amp; Implications from 2017 Release</vt:lpstr>
      <vt:lpstr>PowerPoint Presentation</vt:lpstr>
      <vt:lpstr>Key Findings &amp; Implications from 2018 Release</vt:lpstr>
      <vt:lpstr>2018 Forum </vt:lpstr>
      <vt:lpstr>PowerPoint Presentation</vt:lpstr>
      <vt:lpstr>PowerPoint Presentation</vt:lpstr>
    </vt:vector>
  </TitlesOfParts>
  <Company>AAA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Benson</dc:creator>
  <cp:lastModifiedBy>David Yang</cp:lastModifiedBy>
  <cp:revision>227</cp:revision>
  <dcterms:created xsi:type="dcterms:W3CDTF">2018-02-07T18:39:26Z</dcterms:created>
  <dcterms:modified xsi:type="dcterms:W3CDTF">2018-09-12T21:52:01Z</dcterms:modified>
</cp:coreProperties>
</file>