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4" r:id="rId3"/>
    <p:sldId id="265" r:id="rId4"/>
    <p:sldId id="258" r:id="rId5"/>
    <p:sldId id="259" r:id="rId6"/>
    <p:sldId id="260" r:id="rId7"/>
    <p:sldId id="268" r:id="rId8"/>
    <p:sldId id="261" r:id="rId9"/>
    <p:sldId id="262" r:id="rId10"/>
    <p:sldId id="270" r:id="rId11"/>
    <p:sldId id="263" r:id="rId12"/>
    <p:sldId id="266" r:id="rId13"/>
    <p:sldId id="267" r:id="rId14"/>
    <p:sldId id="269" r:id="rId15"/>
  </p:sldIdLst>
  <p:sldSz cx="12192000" cy="6858000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retski, Matt" initials="HM" lastIdx="1" clrIdx="0">
    <p:extLst>
      <p:ext uri="{19B8F6BF-5375-455C-9EA6-DF929625EA0E}">
        <p15:presenceInfo xmlns:p15="http://schemas.microsoft.com/office/powerpoint/2012/main" userId="S-1-5-21-1229272821-838170752-839522115-12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660"/>
  </p:normalViewPr>
  <p:slideViewPr>
    <p:cSldViewPr snapToGrid="0">
      <p:cViewPr varScale="1">
        <p:scale>
          <a:sx n="96" d="100"/>
          <a:sy n="96" d="100"/>
        </p:scale>
        <p:origin x="9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0E2411-A904-4248-9B4B-E4C4FBA3F693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8C41C8-6B61-CF41-BECF-FE4C37B94E24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Purpose</a:t>
          </a:r>
        </a:p>
      </dgm:t>
    </dgm:pt>
    <dgm:pt modelId="{570633AA-663D-F449-912A-602E070EC70B}" type="parTrans" cxnId="{524B4A7E-8DCF-4743-BDAA-FC7F6D80020D}">
      <dgm:prSet/>
      <dgm:spPr/>
      <dgm:t>
        <a:bodyPr/>
        <a:lstStyle/>
        <a:p>
          <a:endParaRPr lang="en-US"/>
        </a:p>
      </dgm:t>
    </dgm:pt>
    <dgm:pt modelId="{9C8BB519-8C4A-274B-BA27-86DFEEA04250}" type="sibTrans" cxnId="{524B4A7E-8DCF-4743-BDAA-FC7F6D80020D}">
      <dgm:prSet/>
      <dgm:spPr/>
      <dgm:t>
        <a:bodyPr/>
        <a:lstStyle/>
        <a:p>
          <a:endParaRPr lang="en-US"/>
        </a:p>
      </dgm:t>
    </dgm:pt>
    <dgm:pt modelId="{39F090CA-EF35-9B4B-A44A-5A0CE57845BF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Training</a:t>
          </a:r>
        </a:p>
      </dgm:t>
    </dgm:pt>
    <dgm:pt modelId="{FAE9658D-4DB3-394E-813E-FA856F368452}" type="parTrans" cxnId="{C29E4FFC-3113-0648-9151-40B2A6B86CFB}">
      <dgm:prSet/>
      <dgm:spPr/>
      <dgm:t>
        <a:bodyPr/>
        <a:lstStyle/>
        <a:p>
          <a:endParaRPr lang="en-US"/>
        </a:p>
      </dgm:t>
    </dgm:pt>
    <dgm:pt modelId="{1EE06444-AB05-B149-B322-976C44F4211A}" type="sibTrans" cxnId="{C29E4FFC-3113-0648-9151-40B2A6B86CFB}">
      <dgm:prSet/>
      <dgm:spPr/>
      <dgm:t>
        <a:bodyPr/>
        <a:lstStyle/>
        <a:p>
          <a:endParaRPr lang="en-US"/>
        </a:p>
      </dgm:t>
    </dgm:pt>
    <dgm:pt modelId="{269E1CCD-0422-3B4F-9F9F-72EEF12183A6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/>
            <a:t>Public Awareness</a:t>
          </a:r>
        </a:p>
      </dgm:t>
    </dgm:pt>
    <dgm:pt modelId="{CDF67B7D-2F6A-154E-A728-EFBFF247351C}" type="parTrans" cxnId="{80E13B69-A60F-C948-8965-65D7D8038EBB}">
      <dgm:prSet/>
      <dgm:spPr/>
      <dgm:t>
        <a:bodyPr/>
        <a:lstStyle/>
        <a:p>
          <a:endParaRPr lang="en-US"/>
        </a:p>
      </dgm:t>
    </dgm:pt>
    <dgm:pt modelId="{64E2F9EF-7590-294F-9B37-461D1E96CD90}" type="sibTrans" cxnId="{80E13B69-A60F-C948-8965-65D7D8038EBB}">
      <dgm:prSet/>
      <dgm:spPr/>
      <dgm:t>
        <a:bodyPr/>
        <a:lstStyle/>
        <a:p>
          <a:endParaRPr lang="en-US"/>
        </a:p>
      </dgm:t>
    </dgm:pt>
    <dgm:pt modelId="{DEB38415-BE0D-ED4C-9CCF-CFD95AEB9766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Action</a:t>
          </a:r>
        </a:p>
      </dgm:t>
    </dgm:pt>
    <dgm:pt modelId="{23E33D48-6A96-E049-9C5C-3AE2626DF144}" type="parTrans" cxnId="{41758803-AD1B-3D47-98D4-395801EE7702}">
      <dgm:prSet/>
      <dgm:spPr/>
      <dgm:t>
        <a:bodyPr/>
        <a:lstStyle/>
        <a:p>
          <a:endParaRPr lang="en-US"/>
        </a:p>
      </dgm:t>
    </dgm:pt>
    <dgm:pt modelId="{D12244EC-1EC2-214C-A5C3-918E8ED02888}" type="sibTrans" cxnId="{41758803-AD1B-3D47-98D4-395801EE7702}">
      <dgm:prSet/>
      <dgm:spPr/>
      <dgm:t>
        <a:bodyPr/>
        <a:lstStyle/>
        <a:p>
          <a:endParaRPr lang="en-US"/>
        </a:p>
      </dgm:t>
    </dgm:pt>
    <dgm:pt modelId="{E091ABFE-E2FF-6C47-AE59-04BBCEDBBFD2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/>
            <a:t>Reporting</a:t>
          </a:r>
        </a:p>
      </dgm:t>
    </dgm:pt>
    <dgm:pt modelId="{4FB254AA-6EB0-CD46-B0DF-A6A2D092B7C8}" type="parTrans" cxnId="{9817D57F-39A3-0C4F-8BC1-2704C8CFE165}">
      <dgm:prSet/>
      <dgm:spPr/>
      <dgm:t>
        <a:bodyPr/>
        <a:lstStyle/>
        <a:p>
          <a:endParaRPr lang="en-US"/>
        </a:p>
      </dgm:t>
    </dgm:pt>
    <dgm:pt modelId="{150E2720-D782-6C47-A054-6D8126E396B2}" type="sibTrans" cxnId="{9817D57F-39A3-0C4F-8BC1-2704C8CFE165}">
      <dgm:prSet/>
      <dgm:spPr/>
      <dgm:t>
        <a:bodyPr/>
        <a:lstStyle/>
        <a:p>
          <a:endParaRPr lang="en-US"/>
        </a:p>
      </dgm:t>
    </dgm:pt>
    <dgm:pt modelId="{82A0B4DA-9C7C-0C46-AAFE-A6180658FA5A}" type="pres">
      <dgm:prSet presAssocID="{290E2411-A904-4248-9B4B-E4C4FBA3F693}" presName="cycle" presStyleCnt="0">
        <dgm:presLayoutVars>
          <dgm:dir/>
          <dgm:resizeHandles val="exact"/>
        </dgm:presLayoutVars>
      </dgm:prSet>
      <dgm:spPr/>
    </dgm:pt>
    <dgm:pt modelId="{7FF69D4F-C31D-6943-8A24-DF9DE4030ADE}" type="pres">
      <dgm:prSet presAssocID="{088C41C8-6B61-CF41-BECF-FE4C37B94E24}" presName="node" presStyleLbl="node1" presStyleIdx="0" presStyleCnt="5">
        <dgm:presLayoutVars>
          <dgm:bulletEnabled val="1"/>
        </dgm:presLayoutVars>
      </dgm:prSet>
      <dgm:spPr/>
    </dgm:pt>
    <dgm:pt modelId="{062A3DD1-55DD-8A4F-AC08-AECEE0F3B96E}" type="pres">
      <dgm:prSet presAssocID="{9C8BB519-8C4A-274B-BA27-86DFEEA04250}" presName="sibTrans" presStyleLbl="sibTrans2D1" presStyleIdx="0" presStyleCnt="5"/>
      <dgm:spPr/>
    </dgm:pt>
    <dgm:pt modelId="{BA940E21-D18A-C441-BFC3-6B294F415FC6}" type="pres">
      <dgm:prSet presAssocID="{9C8BB519-8C4A-274B-BA27-86DFEEA04250}" presName="connectorText" presStyleLbl="sibTrans2D1" presStyleIdx="0" presStyleCnt="5"/>
      <dgm:spPr/>
    </dgm:pt>
    <dgm:pt modelId="{99BC66C7-CDF2-0145-A959-E5F87DE1457A}" type="pres">
      <dgm:prSet presAssocID="{39F090CA-EF35-9B4B-A44A-5A0CE57845BF}" presName="node" presStyleLbl="node1" presStyleIdx="1" presStyleCnt="5">
        <dgm:presLayoutVars>
          <dgm:bulletEnabled val="1"/>
        </dgm:presLayoutVars>
      </dgm:prSet>
      <dgm:spPr/>
    </dgm:pt>
    <dgm:pt modelId="{6C28A201-08B9-AC40-975B-1BAE79AD84D4}" type="pres">
      <dgm:prSet presAssocID="{1EE06444-AB05-B149-B322-976C44F4211A}" presName="sibTrans" presStyleLbl="sibTrans2D1" presStyleIdx="1" presStyleCnt="5"/>
      <dgm:spPr/>
    </dgm:pt>
    <dgm:pt modelId="{C6A2DCA4-96CD-EB40-9676-213777352172}" type="pres">
      <dgm:prSet presAssocID="{1EE06444-AB05-B149-B322-976C44F4211A}" presName="connectorText" presStyleLbl="sibTrans2D1" presStyleIdx="1" presStyleCnt="5"/>
      <dgm:spPr/>
    </dgm:pt>
    <dgm:pt modelId="{B910AC90-A903-F34C-AEDF-2A5281787724}" type="pres">
      <dgm:prSet presAssocID="{269E1CCD-0422-3B4F-9F9F-72EEF12183A6}" presName="node" presStyleLbl="node1" presStyleIdx="2" presStyleCnt="5">
        <dgm:presLayoutVars>
          <dgm:bulletEnabled val="1"/>
        </dgm:presLayoutVars>
      </dgm:prSet>
      <dgm:spPr/>
    </dgm:pt>
    <dgm:pt modelId="{9458D6E9-1780-3D4C-9DC2-881CAEA013F7}" type="pres">
      <dgm:prSet presAssocID="{64E2F9EF-7590-294F-9B37-461D1E96CD90}" presName="sibTrans" presStyleLbl="sibTrans2D1" presStyleIdx="2" presStyleCnt="5"/>
      <dgm:spPr/>
    </dgm:pt>
    <dgm:pt modelId="{711EFE54-BA9C-2D44-8A3D-E81468ABE3CF}" type="pres">
      <dgm:prSet presAssocID="{64E2F9EF-7590-294F-9B37-461D1E96CD90}" presName="connectorText" presStyleLbl="sibTrans2D1" presStyleIdx="2" presStyleCnt="5"/>
      <dgm:spPr/>
    </dgm:pt>
    <dgm:pt modelId="{13504501-5DAB-724B-B702-B73734654E93}" type="pres">
      <dgm:prSet presAssocID="{DEB38415-BE0D-ED4C-9CCF-CFD95AEB9766}" presName="node" presStyleLbl="node1" presStyleIdx="3" presStyleCnt="5">
        <dgm:presLayoutVars>
          <dgm:bulletEnabled val="1"/>
        </dgm:presLayoutVars>
      </dgm:prSet>
      <dgm:spPr/>
    </dgm:pt>
    <dgm:pt modelId="{BD04443D-945E-1C42-B360-CD88040CFCDF}" type="pres">
      <dgm:prSet presAssocID="{D12244EC-1EC2-214C-A5C3-918E8ED02888}" presName="sibTrans" presStyleLbl="sibTrans2D1" presStyleIdx="3" presStyleCnt="5"/>
      <dgm:spPr/>
    </dgm:pt>
    <dgm:pt modelId="{2A5B178B-38EF-F045-B66F-C89B4241294C}" type="pres">
      <dgm:prSet presAssocID="{D12244EC-1EC2-214C-A5C3-918E8ED02888}" presName="connectorText" presStyleLbl="sibTrans2D1" presStyleIdx="3" presStyleCnt="5"/>
      <dgm:spPr/>
    </dgm:pt>
    <dgm:pt modelId="{DDF00DB5-0EFC-954B-BBEF-DD4AB2569B67}" type="pres">
      <dgm:prSet presAssocID="{E091ABFE-E2FF-6C47-AE59-04BBCEDBBFD2}" presName="node" presStyleLbl="node1" presStyleIdx="4" presStyleCnt="5">
        <dgm:presLayoutVars>
          <dgm:bulletEnabled val="1"/>
        </dgm:presLayoutVars>
      </dgm:prSet>
      <dgm:spPr/>
    </dgm:pt>
    <dgm:pt modelId="{11804A1A-6DA9-3445-9576-2F4508730A4E}" type="pres">
      <dgm:prSet presAssocID="{150E2720-D782-6C47-A054-6D8126E396B2}" presName="sibTrans" presStyleLbl="sibTrans2D1" presStyleIdx="4" presStyleCnt="5"/>
      <dgm:spPr/>
    </dgm:pt>
    <dgm:pt modelId="{18865CD1-53B5-904A-9C2A-EFA69A1272F5}" type="pres">
      <dgm:prSet presAssocID="{150E2720-D782-6C47-A054-6D8126E396B2}" presName="connectorText" presStyleLbl="sibTrans2D1" presStyleIdx="4" presStyleCnt="5"/>
      <dgm:spPr/>
    </dgm:pt>
  </dgm:ptLst>
  <dgm:cxnLst>
    <dgm:cxn modelId="{41758803-AD1B-3D47-98D4-395801EE7702}" srcId="{290E2411-A904-4248-9B4B-E4C4FBA3F693}" destId="{DEB38415-BE0D-ED4C-9CCF-CFD95AEB9766}" srcOrd="3" destOrd="0" parTransId="{23E33D48-6A96-E049-9C5C-3AE2626DF144}" sibTransId="{D12244EC-1EC2-214C-A5C3-918E8ED02888}"/>
    <dgm:cxn modelId="{DDC2E307-CF75-4109-B0CF-55752C158AD1}" type="presOf" srcId="{39F090CA-EF35-9B4B-A44A-5A0CE57845BF}" destId="{99BC66C7-CDF2-0145-A959-E5F87DE1457A}" srcOrd="0" destOrd="0" presId="urn:microsoft.com/office/officeart/2005/8/layout/cycle2"/>
    <dgm:cxn modelId="{7614EB0A-8CD5-4057-8AAC-7B0B2F5EB0D6}" type="presOf" srcId="{64E2F9EF-7590-294F-9B37-461D1E96CD90}" destId="{711EFE54-BA9C-2D44-8A3D-E81468ABE3CF}" srcOrd="1" destOrd="0" presId="urn:microsoft.com/office/officeart/2005/8/layout/cycle2"/>
    <dgm:cxn modelId="{8C5FAF16-7393-41DB-A090-079ADB29684D}" type="presOf" srcId="{269E1CCD-0422-3B4F-9F9F-72EEF12183A6}" destId="{B910AC90-A903-F34C-AEDF-2A5281787724}" srcOrd="0" destOrd="0" presId="urn:microsoft.com/office/officeart/2005/8/layout/cycle2"/>
    <dgm:cxn modelId="{5767891A-93BC-47D2-8025-3954CED587FD}" type="presOf" srcId="{1EE06444-AB05-B149-B322-976C44F4211A}" destId="{6C28A201-08B9-AC40-975B-1BAE79AD84D4}" srcOrd="0" destOrd="0" presId="urn:microsoft.com/office/officeart/2005/8/layout/cycle2"/>
    <dgm:cxn modelId="{EAF8EB3D-EBE8-43A7-95A7-7E83937B805F}" type="presOf" srcId="{DEB38415-BE0D-ED4C-9CCF-CFD95AEB9766}" destId="{13504501-5DAB-724B-B702-B73734654E93}" srcOrd="0" destOrd="0" presId="urn:microsoft.com/office/officeart/2005/8/layout/cycle2"/>
    <dgm:cxn modelId="{A70FED61-9147-41A9-9C25-CA14379593ED}" type="presOf" srcId="{150E2720-D782-6C47-A054-6D8126E396B2}" destId="{11804A1A-6DA9-3445-9576-2F4508730A4E}" srcOrd="0" destOrd="0" presId="urn:microsoft.com/office/officeart/2005/8/layout/cycle2"/>
    <dgm:cxn modelId="{2BB1AE64-E962-41DF-A730-99A91D9A2716}" type="presOf" srcId="{9C8BB519-8C4A-274B-BA27-86DFEEA04250}" destId="{062A3DD1-55DD-8A4F-AC08-AECEE0F3B96E}" srcOrd="0" destOrd="0" presId="urn:microsoft.com/office/officeart/2005/8/layout/cycle2"/>
    <dgm:cxn modelId="{17F19A65-A4B9-46B5-9165-D1C1AC156F78}" type="presOf" srcId="{64E2F9EF-7590-294F-9B37-461D1E96CD90}" destId="{9458D6E9-1780-3D4C-9DC2-881CAEA013F7}" srcOrd="0" destOrd="0" presId="urn:microsoft.com/office/officeart/2005/8/layout/cycle2"/>
    <dgm:cxn modelId="{80E13B69-A60F-C948-8965-65D7D8038EBB}" srcId="{290E2411-A904-4248-9B4B-E4C4FBA3F693}" destId="{269E1CCD-0422-3B4F-9F9F-72EEF12183A6}" srcOrd="2" destOrd="0" parTransId="{CDF67B7D-2F6A-154E-A728-EFBFF247351C}" sibTransId="{64E2F9EF-7590-294F-9B37-461D1E96CD90}"/>
    <dgm:cxn modelId="{A39D9971-C200-4D6A-8D1F-70301FBD66CD}" type="presOf" srcId="{1EE06444-AB05-B149-B322-976C44F4211A}" destId="{C6A2DCA4-96CD-EB40-9676-213777352172}" srcOrd="1" destOrd="0" presId="urn:microsoft.com/office/officeart/2005/8/layout/cycle2"/>
    <dgm:cxn modelId="{7B30B751-CE9C-4A92-9225-F47F27FD2C7A}" type="presOf" srcId="{E091ABFE-E2FF-6C47-AE59-04BBCEDBBFD2}" destId="{DDF00DB5-0EFC-954B-BBEF-DD4AB2569B67}" srcOrd="0" destOrd="0" presId="urn:microsoft.com/office/officeart/2005/8/layout/cycle2"/>
    <dgm:cxn modelId="{524B4A7E-8DCF-4743-BDAA-FC7F6D80020D}" srcId="{290E2411-A904-4248-9B4B-E4C4FBA3F693}" destId="{088C41C8-6B61-CF41-BECF-FE4C37B94E24}" srcOrd="0" destOrd="0" parTransId="{570633AA-663D-F449-912A-602E070EC70B}" sibTransId="{9C8BB519-8C4A-274B-BA27-86DFEEA04250}"/>
    <dgm:cxn modelId="{8578467F-676A-44F3-8151-08ECB980E791}" type="presOf" srcId="{D12244EC-1EC2-214C-A5C3-918E8ED02888}" destId="{2A5B178B-38EF-F045-B66F-C89B4241294C}" srcOrd="1" destOrd="0" presId="urn:microsoft.com/office/officeart/2005/8/layout/cycle2"/>
    <dgm:cxn modelId="{9817D57F-39A3-0C4F-8BC1-2704C8CFE165}" srcId="{290E2411-A904-4248-9B4B-E4C4FBA3F693}" destId="{E091ABFE-E2FF-6C47-AE59-04BBCEDBBFD2}" srcOrd="4" destOrd="0" parTransId="{4FB254AA-6EB0-CD46-B0DF-A6A2D092B7C8}" sibTransId="{150E2720-D782-6C47-A054-6D8126E396B2}"/>
    <dgm:cxn modelId="{2AFA8A82-1651-4E24-BBA2-4C56EAD830A1}" type="presOf" srcId="{290E2411-A904-4248-9B4B-E4C4FBA3F693}" destId="{82A0B4DA-9C7C-0C46-AAFE-A6180658FA5A}" srcOrd="0" destOrd="0" presId="urn:microsoft.com/office/officeart/2005/8/layout/cycle2"/>
    <dgm:cxn modelId="{A0BDDDC1-DB16-424C-A990-2FA0BC82F242}" type="presOf" srcId="{150E2720-D782-6C47-A054-6D8126E396B2}" destId="{18865CD1-53B5-904A-9C2A-EFA69A1272F5}" srcOrd="1" destOrd="0" presId="urn:microsoft.com/office/officeart/2005/8/layout/cycle2"/>
    <dgm:cxn modelId="{05A870C5-7155-4F4E-B22C-1B25BC8DCBCD}" type="presOf" srcId="{088C41C8-6B61-CF41-BECF-FE4C37B94E24}" destId="{7FF69D4F-C31D-6943-8A24-DF9DE4030ADE}" srcOrd="0" destOrd="0" presId="urn:microsoft.com/office/officeart/2005/8/layout/cycle2"/>
    <dgm:cxn modelId="{EFBA8BE3-B475-40DA-9D00-97292E16FECC}" type="presOf" srcId="{D12244EC-1EC2-214C-A5C3-918E8ED02888}" destId="{BD04443D-945E-1C42-B360-CD88040CFCDF}" srcOrd="0" destOrd="0" presId="urn:microsoft.com/office/officeart/2005/8/layout/cycle2"/>
    <dgm:cxn modelId="{196F62F3-EB2D-4C28-B465-6CBA02D29AC5}" type="presOf" srcId="{9C8BB519-8C4A-274B-BA27-86DFEEA04250}" destId="{BA940E21-D18A-C441-BFC3-6B294F415FC6}" srcOrd="1" destOrd="0" presId="urn:microsoft.com/office/officeart/2005/8/layout/cycle2"/>
    <dgm:cxn modelId="{C29E4FFC-3113-0648-9151-40B2A6B86CFB}" srcId="{290E2411-A904-4248-9B4B-E4C4FBA3F693}" destId="{39F090CA-EF35-9B4B-A44A-5A0CE57845BF}" srcOrd="1" destOrd="0" parTransId="{FAE9658D-4DB3-394E-813E-FA856F368452}" sibTransId="{1EE06444-AB05-B149-B322-976C44F4211A}"/>
    <dgm:cxn modelId="{63E19DA3-4BA1-4739-AF2D-E9F25D34B5F9}" type="presParOf" srcId="{82A0B4DA-9C7C-0C46-AAFE-A6180658FA5A}" destId="{7FF69D4F-C31D-6943-8A24-DF9DE4030ADE}" srcOrd="0" destOrd="0" presId="urn:microsoft.com/office/officeart/2005/8/layout/cycle2"/>
    <dgm:cxn modelId="{8DD4D2D0-EAF7-41F8-83ED-F5782606272A}" type="presParOf" srcId="{82A0B4DA-9C7C-0C46-AAFE-A6180658FA5A}" destId="{062A3DD1-55DD-8A4F-AC08-AECEE0F3B96E}" srcOrd="1" destOrd="0" presId="urn:microsoft.com/office/officeart/2005/8/layout/cycle2"/>
    <dgm:cxn modelId="{F16F2DF5-4B1D-4832-9EA8-93144B8063B7}" type="presParOf" srcId="{062A3DD1-55DD-8A4F-AC08-AECEE0F3B96E}" destId="{BA940E21-D18A-C441-BFC3-6B294F415FC6}" srcOrd="0" destOrd="0" presId="urn:microsoft.com/office/officeart/2005/8/layout/cycle2"/>
    <dgm:cxn modelId="{27D745F0-190A-439C-A1C2-FDB87F10E2B9}" type="presParOf" srcId="{82A0B4DA-9C7C-0C46-AAFE-A6180658FA5A}" destId="{99BC66C7-CDF2-0145-A959-E5F87DE1457A}" srcOrd="2" destOrd="0" presId="urn:microsoft.com/office/officeart/2005/8/layout/cycle2"/>
    <dgm:cxn modelId="{29D09383-025C-4128-9F8A-1D219FBC1DAD}" type="presParOf" srcId="{82A0B4DA-9C7C-0C46-AAFE-A6180658FA5A}" destId="{6C28A201-08B9-AC40-975B-1BAE79AD84D4}" srcOrd="3" destOrd="0" presId="urn:microsoft.com/office/officeart/2005/8/layout/cycle2"/>
    <dgm:cxn modelId="{52977253-5D0F-4EB3-95A9-2FF13429901F}" type="presParOf" srcId="{6C28A201-08B9-AC40-975B-1BAE79AD84D4}" destId="{C6A2DCA4-96CD-EB40-9676-213777352172}" srcOrd="0" destOrd="0" presId="urn:microsoft.com/office/officeart/2005/8/layout/cycle2"/>
    <dgm:cxn modelId="{5A7287C7-F497-44F2-9CDA-24DFA007DA42}" type="presParOf" srcId="{82A0B4DA-9C7C-0C46-AAFE-A6180658FA5A}" destId="{B910AC90-A903-F34C-AEDF-2A5281787724}" srcOrd="4" destOrd="0" presId="urn:microsoft.com/office/officeart/2005/8/layout/cycle2"/>
    <dgm:cxn modelId="{A8D64084-2308-413C-A22E-A51DB69E6E09}" type="presParOf" srcId="{82A0B4DA-9C7C-0C46-AAFE-A6180658FA5A}" destId="{9458D6E9-1780-3D4C-9DC2-881CAEA013F7}" srcOrd="5" destOrd="0" presId="urn:microsoft.com/office/officeart/2005/8/layout/cycle2"/>
    <dgm:cxn modelId="{A379FAEA-229E-4B10-8666-EDF782B83D0E}" type="presParOf" srcId="{9458D6E9-1780-3D4C-9DC2-881CAEA013F7}" destId="{711EFE54-BA9C-2D44-8A3D-E81468ABE3CF}" srcOrd="0" destOrd="0" presId="urn:microsoft.com/office/officeart/2005/8/layout/cycle2"/>
    <dgm:cxn modelId="{E2C5F3BA-9BF0-46DA-99F0-A21B86B4A52B}" type="presParOf" srcId="{82A0B4DA-9C7C-0C46-AAFE-A6180658FA5A}" destId="{13504501-5DAB-724B-B702-B73734654E93}" srcOrd="6" destOrd="0" presId="urn:microsoft.com/office/officeart/2005/8/layout/cycle2"/>
    <dgm:cxn modelId="{CEE8465D-F04F-423F-888C-349CA0FF10B9}" type="presParOf" srcId="{82A0B4DA-9C7C-0C46-AAFE-A6180658FA5A}" destId="{BD04443D-945E-1C42-B360-CD88040CFCDF}" srcOrd="7" destOrd="0" presId="urn:microsoft.com/office/officeart/2005/8/layout/cycle2"/>
    <dgm:cxn modelId="{88F0A0B8-CAC9-4CAA-9A83-D40479936436}" type="presParOf" srcId="{BD04443D-945E-1C42-B360-CD88040CFCDF}" destId="{2A5B178B-38EF-F045-B66F-C89B4241294C}" srcOrd="0" destOrd="0" presId="urn:microsoft.com/office/officeart/2005/8/layout/cycle2"/>
    <dgm:cxn modelId="{A96F9DFB-BC6D-4CD9-B398-C3BF5F17786E}" type="presParOf" srcId="{82A0B4DA-9C7C-0C46-AAFE-A6180658FA5A}" destId="{DDF00DB5-0EFC-954B-BBEF-DD4AB2569B67}" srcOrd="8" destOrd="0" presId="urn:microsoft.com/office/officeart/2005/8/layout/cycle2"/>
    <dgm:cxn modelId="{673A9CBA-7B9A-4DBA-AC1F-8129F3B81AA1}" type="presParOf" srcId="{82A0B4DA-9C7C-0C46-AAFE-A6180658FA5A}" destId="{11804A1A-6DA9-3445-9576-2F4508730A4E}" srcOrd="9" destOrd="0" presId="urn:microsoft.com/office/officeart/2005/8/layout/cycle2"/>
    <dgm:cxn modelId="{A38ABF90-C0ED-4682-B211-8F37D627FA07}" type="presParOf" srcId="{11804A1A-6DA9-3445-9576-2F4508730A4E}" destId="{18865CD1-53B5-904A-9C2A-EFA69A1272F5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F69D4F-C31D-6943-8A24-DF9DE4030ADE}">
      <dsp:nvSpPr>
        <dsp:cNvPr id="0" name=""/>
        <dsp:cNvSpPr/>
      </dsp:nvSpPr>
      <dsp:spPr>
        <a:xfrm>
          <a:off x="3246437" y="534"/>
          <a:ext cx="1635124" cy="1635124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Purpose</a:t>
          </a:r>
        </a:p>
      </dsp:txBody>
      <dsp:txXfrm>
        <a:off x="3485895" y="239992"/>
        <a:ext cx="1156208" cy="1156208"/>
      </dsp:txXfrm>
    </dsp:sp>
    <dsp:sp modelId="{062A3DD1-55DD-8A4F-AC08-AECEE0F3B96E}">
      <dsp:nvSpPr>
        <dsp:cNvPr id="0" name=""/>
        <dsp:cNvSpPr/>
      </dsp:nvSpPr>
      <dsp:spPr>
        <a:xfrm rot="2160000">
          <a:off x="4830234" y="1257302"/>
          <a:ext cx="436123" cy="55185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4842728" y="1329221"/>
        <a:ext cx="305286" cy="331112"/>
      </dsp:txXfrm>
    </dsp:sp>
    <dsp:sp modelId="{99BC66C7-CDF2-0145-A959-E5F87DE1457A}">
      <dsp:nvSpPr>
        <dsp:cNvPr id="0" name=""/>
        <dsp:cNvSpPr/>
      </dsp:nvSpPr>
      <dsp:spPr>
        <a:xfrm>
          <a:off x="5235001" y="1445310"/>
          <a:ext cx="1635124" cy="1635124"/>
        </a:xfrm>
        <a:prstGeom prst="ellipse">
          <a:avLst/>
        </a:prstGeom>
        <a:solidFill>
          <a:srgbClr val="00B05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Training</a:t>
          </a:r>
        </a:p>
      </dsp:txBody>
      <dsp:txXfrm>
        <a:off x="5474459" y="1684768"/>
        <a:ext cx="1156208" cy="1156208"/>
      </dsp:txXfrm>
    </dsp:sp>
    <dsp:sp modelId="{6C28A201-08B9-AC40-975B-1BAE79AD84D4}">
      <dsp:nvSpPr>
        <dsp:cNvPr id="0" name=""/>
        <dsp:cNvSpPr/>
      </dsp:nvSpPr>
      <dsp:spPr>
        <a:xfrm rot="6480000">
          <a:off x="5458534" y="3144055"/>
          <a:ext cx="436123" cy="55185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5544168" y="3192209"/>
        <a:ext cx="305286" cy="331112"/>
      </dsp:txXfrm>
    </dsp:sp>
    <dsp:sp modelId="{B910AC90-A903-F34C-AEDF-2A5281787724}">
      <dsp:nvSpPr>
        <dsp:cNvPr id="0" name=""/>
        <dsp:cNvSpPr/>
      </dsp:nvSpPr>
      <dsp:spPr>
        <a:xfrm>
          <a:off x="4475437" y="3783007"/>
          <a:ext cx="1635124" cy="1635124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Public Awareness</a:t>
          </a:r>
        </a:p>
      </dsp:txBody>
      <dsp:txXfrm>
        <a:off x="4714895" y="4022465"/>
        <a:ext cx="1156208" cy="1156208"/>
      </dsp:txXfrm>
    </dsp:sp>
    <dsp:sp modelId="{9458D6E9-1780-3D4C-9DC2-881CAEA013F7}">
      <dsp:nvSpPr>
        <dsp:cNvPr id="0" name=""/>
        <dsp:cNvSpPr/>
      </dsp:nvSpPr>
      <dsp:spPr>
        <a:xfrm rot="10800000">
          <a:off x="3858281" y="4324642"/>
          <a:ext cx="436123" cy="55185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3989118" y="4435013"/>
        <a:ext cx="305286" cy="331112"/>
      </dsp:txXfrm>
    </dsp:sp>
    <dsp:sp modelId="{13504501-5DAB-724B-B702-B73734654E93}">
      <dsp:nvSpPr>
        <dsp:cNvPr id="0" name=""/>
        <dsp:cNvSpPr/>
      </dsp:nvSpPr>
      <dsp:spPr>
        <a:xfrm>
          <a:off x="2017437" y="3783007"/>
          <a:ext cx="1635124" cy="1635124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Action</a:t>
          </a:r>
        </a:p>
      </dsp:txBody>
      <dsp:txXfrm>
        <a:off x="2256895" y="4022465"/>
        <a:ext cx="1156208" cy="1156208"/>
      </dsp:txXfrm>
    </dsp:sp>
    <dsp:sp modelId="{BD04443D-945E-1C42-B360-CD88040CFCDF}">
      <dsp:nvSpPr>
        <dsp:cNvPr id="0" name=""/>
        <dsp:cNvSpPr/>
      </dsp:nvSpPr>
      <dsp:spPr>
        <a:xfrm rot="15120000">
          <a:off x="2240970" y="3167533"/>
          <a:ext cx="436123" cy="55185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2326604" y="3340121"/>
        <a:ext cx="305286" cy="331112"/>
      </dsp:txXfrm>
    </dsp:sp>
    <dsp:sp modelId="{DDF00DB5-0EFC-954B-BBEF-DD4AB2569B67}">
      <dsp:nvSpPr>
        <dsp:cNvPr id="0" name=""/>
        <dsp:cNvSpPr/>
      </dsp:nvSpPr>
      <dsp:spPr>
        <a:xfrm>
          <a:off x="1257873" y="1445310"/>
          <a:ext cx="1635124" cy="1635124"/>
        </a:xfrm>
        <a:prstGeom prst="ellipse">
          <a:avLst/>
        </a:prstGeom>
        <a:solidFill>
          <a:srgbClr val="7030A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Reporting</a:t>
          </a:r>
        </a:p>
      </dsp:txBody>
      <dsp:txXfrm>
        <a:off x="1497331" y="1684768"/>
        <a:ext cx="1156208" cy="1156208"/>
      </dsp:txXfrm>
    </dsp:sp>
    <dsp:sp modelId="{11804A1A-6DA9-3445-9576-2F4508730A4E}">
      <dsp:nvSpPr>
        <dsp:cNvPr id="0" name=""/>
        <dsp:cNvSpPr/>
      </dsp:nvSpPr>
      <dsp:spPr>
        <a:xfrm rot="19440000">
          <a:off x="2841670" y="1271812"/>
          <a:ext cx="436123" cy="55185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2854164" y="1420635"/>
        <a:ext cx="305286" cy="3311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27416" cy="465940"/>
          </a:xfrm>
          <a:prstGeom prst="rect">
            <a:avLst/>
          </a:prstGeom>
        </p:spPr>
        <p:txBody>
          <a:bodyPr vert="horz" lIns="91758" tIns="45879" rIns="91758" bIns="458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5993" y="1"/>
            <a:ext cx="3027416" cy="465940"/>
          </a:xfrm>
          <a:prstGeom prst="rect">
            <a:avLst/>
          </a:prstGeom>
        </p:spPr>
        <p:txBody>
          <a:bodyPr vert="horz" lIns="91758" tIns="45879" rIns="91758" bIns="45879" rtlCol="0"/>
          <a:lstStyle>
            <a:lvl1pPr algn="r">
              <a:defRPr sz="1200"/>
            </a:lvl1pPr>
          </a:lstStyle>
          <a:p>
            <a:fld id="{9AFA21FD-13DA-4C4C-9410-EDBCDAB1B30F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760"/>
            <a:ext cx="3027416" cy="465940"/>
          </a:xfrm>
          <a:prstGeom prst="rect">
            <a:avLst/>
          </a:prstGeom>
        </p:spPr>
        <p:txBody>
          <a:bodyPr vert="horz" lIns="91758" tIns="45879" rIns="91758" bIns="458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5993" y="8817760"/>
            <a:ext cx="3027416" cy="465940"/>
          </a:xfrm>
          <a:prstGeom prst="rect">
            <a:avLst/>
          </a:prstGeom>
        </p:spPr>
        <p:txBody>
          <a:bodyPr vert="horz" lIns="91758" tIns="45879" rIns="91758" bIns="45879" rtlCol="0" anchor="b"/>
          <a:lstStyle>
            <a:lvl1pPr algn="r">
              <a:defRPr sz="1200"/>
            </a:lvl1pPr>
          </a:lstStyle>
          <a:p>
            <a:fld id="{E4BD3729-A761-4ADF-A96F-DB4DE3CB4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56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0E676367-0C08-4790-8583-91760F333AB9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B5CA5E3F-86C4-47FA-A03D-845E8F13B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95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A5E3F-86C4-47FA-A03D-845E8F13B8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635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A5E3F-86C4-47FA-A03D-845E8F13B8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94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A5E3F-86C4-47FA-A03D-845E8F13B8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86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A5E3F-86C4-47FA-A03D-845E8F13B8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71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Monthly reporting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A5E3F-86C4-47FA-A03D-845E8F13B8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67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A5E3F-86C4-47FA-A03D-845E8F13B8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37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A5E3F-86C4-47FA-A03D-845E8F13B8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69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Eating and drinking,</a:t>
            </a:r>
            <a:r>
              <a:rPr lang="en-US" baseline="0" dirty="0"/>
              <a:t> radio, passengers, make up application</a:t>
            </a:r>
          </a:p>
          <a:p>
            <a:endParaRPr lang="en-US" baseline="0" dirty="0"/>
          </a:p>
          <a:p>
            <a:r>
              <a:rPr lang="en-US" baseline="0" dirty="0"/>
              <a:t>Car phone, cell phone, cell phone with text, smartphones, apps, email, social media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A5E3F-86C4-47FA-A03D-845E8F13B8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99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Officers</a:t>
            </a:r>
            <a:r>
              <a:rPr lang="en-US" baseline="0" dirty="0"/>
              <a:t> need an understanding, have to believe in the mission for effective enforcement</a:t>
            </a:r>
          </a:p>
          <a:p>
            <a:r>
              <a:rPr lang="en-US" baseline="0" dirty="0"/>
              <a:t>Provided officers with Bluetooth options</a:t>
            </a:r>
          </a:p>
          <a:p>
            <a:r>
              <a:rPr lang="en-US" baseline="0" dirty="0"/>
              <a:t>Even though they are exempt, it is for their safety and to lead by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A5E3F-86C4-47FA-A03D-845E8F13B8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30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Reasonable-</a:t>
            </a:r>
            <a:r>
              <a:rPr lang="en-US" baseline="0" dirty="0"/>
              <a:t> still allows motorists an opportunity to communicate.</a:t>
            </a:r>
          </a:p>
          <a:p>
            <a:r>
              <a:rPr lang="en-US" baseline="0" dirty="0"/>
              <a:t>Emergency exceptions</a:t>
            </a:r>
          </a:p>
          <a:p>
            <a:r>
              <a:rPr lang="en-US" baseline="0" dirty="0"/>
              <a:t>Enforceable- officer does not have to prove a specific use such as a texting ban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A5E3F-86C4-47FA-A03D-845E8F13B8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75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 TRANSPARENT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A5E3F-86C4-47FA-A03D-845E8F13B8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37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A5E3F-86C4-47FA-A03D-845E8F13B8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40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During</a:t>
            </a:r>
            <a:r>
              <a:rPr lang="en-US" baseline="0" dirty="0"/>
              <a:t> community events gave a block of instruction on how to use Bluetooth if needed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A5E3F-86C4-47FA-A03D-845E8F13B8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54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A5E3F-86C4-47FA-A03D-845E8F13B8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20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.gif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4567" y="1498600"/>
            <a:ext cx="7766936" cy="1650536"/>
          </a:xfrm>
        </p:spPr>
        <p:txBody>
          <a:bodyPr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Distracted Driving/</a:t>
            </a:r>
            <a:br>
              <a:rPr lang="en-US" sz="6000" dirty="0">
                <a:solidFill>
                  <a:schemeClr val="tx1"/>
                </a:solidFill>
              </a:rPr>
            </a:br>
            <a:r>
              <a:rPr lang="en-US" sz="6000" dirty="0">
                <a:solidFill>
                  <a:schemeClr val="tx1"/>
                </a:solidFill>
              </a:rPr>
              <a:t>Hands Free Ordinance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567" y="4724400"/>
            <a:ext cx="7766936" cy="1752599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 Daniel Sharp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Oro Valley Police Department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92" y="4578115"/>
            <a:ext cx="1465150" cy="2045167"/>
          </a:xfrm>
          <a:prstGeom prst="rect">
            <a:avLst/>
          </a:prstGeom>
        </p:spPr>
      </p:pic>
      <p:pic>
        <p:nvPicPr>
          <p:cNvPr id="6" name="Content Placeholder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773"/>
            <a:ext cx="2386161" cy="103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nds free in ov 120 sec spo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3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Implementation-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Education Through Enforcement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Department wide participation</a:t>
            </a:r>
          </a:p>
          <a:p>
            <a:r>
              <a:rPr lang="en-US" sz="2800" dirty="0"/>
              <a:t>9 month educational enforcement phase </a:t>
            </a:r>
          </a:p>
          <a:p>
            <a:pPr lvl="1"/>
            <a:r>
              <a:rPr lang="en-US" sz="2600" dirty="0"/>
              <a:t>Continued educational public out reach</a:t>
            </a:r>
          </a:p>
          <a:p>
            <a:pPr lvl="1"/>
            <a:r>
              <a:rPr lang="en-US" sz="2600" dirty="0"/>
              <a:t>Traffic stops were focused on education</a:t>
            </a:r>
          </a:p>
          <a:p>
            <a:pPr lvl="2"/>
            <a:r>
              <a:rPr lang="en-US" sz="2400" dirty="0"/>
              <a:t>1077 traffic stops conducted</a:t>
            </a:r>
          </a:p>
          <a:p>
            <a:pPr lvl="3"/>
            <a:r>
              <a:rPr lang="en-US" sz="2200" dirty="0"/>
              <a:t>All resulted in warnings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854" y="4279900"/>
            <a:ext cx="4181746" cy="234177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180638" y="524060"/>
            <a:ext cx="1635124" cy="1635124"/>
            <a:chOff x="2017437" y="3783007"/>
            <a:chExt cx="1635124" cy="1635124"/>
          </a:xfrm>
        </p:grpSpPr>
        <p:sp>
          <p:nvSpPr>
            <p:cNvPr id="6" name="Oval 5"/>
            <p:cNvSpPr/>
            <p:nvPr/>
          </p:nvSpPr>
          <p:spPr>
            <a:xfrm>
              <a:off x="2017437" y="3783007"/>
              <a:ext cx="1635124" cy="163512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Oval 4"/>
            <p:cNvSpPr/>
            <p:nvPr/>
          </p:nvSpPr>
          <p:spPr>
            <a:xfrm>
              <a:off x="2256895" y="4022465"/>
              <a:ext cx="1156208" cy="11562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/>
                <a:t>Action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1360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144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Transition to Enforcement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message remains unchanged</a:t>
            </a:r>
          </a:p>
          <a:p>
            <a:r>
              <a:rPr lang="en-US" sz="2800" dirty="0"/>
              <a:t>Notify the community before switching to an enforcement effort</a:t>
            </a:r>
          </a:p>
          <a:p>
            <a:pPr lvl="1"/>
            <a:r>
              <a:rPr lang="en-US" sz="2600" dirty="0"/>
              <a:t>Be Transparent</a:t>
            </a:r>
          </a:p>
          <a:p>
            <a:r>
              <a:rPr lang="en-US" sz="2800" dirty="0"/>
              <a:t>Remain focused on educational component through traffic contacts</a:t>
            </a:r>
          </a:p>
          <a:p>
            <a:endParaRPr lang="en-US" sz="2800" dirty="0"/>
          </a:p>
          <a:p>
            <a:pPr marL="457200" lvl="1" indent="0">
              <a:buNone/>
            </a:pPr>
            <a:endParaRPr lang="en-US" sz="2600" dirty="0"/>
          </a:p>
        </p:txBody>
      </p:sp>
      <p:grpSp>
        <p:nvGrpSpPr>
          <p:cNvPr id="4" name="Group 3"/>
          <p:cNvGrpSpPr/>
          <p:nvPr/>
        </p:nvGrpSpPr>
        <p:grpSpPr>
          <a:xfrm>
            <a:off x="10167938" y="525465"/>
            <a:ext cx="1635124" cy="1635124"/>
            <a:chOff x="2017437" y="3783007"/>
            <a:chExt cx="1635124" cy="1635124"/>
          </a:xfrm>
        </p:grpSpPr>
        <p:sp>
          <p:nvSpPr>
            <p:cNvPr id="5" name="Oval 4"/>
            <p:cNvSpPr/>
            <p:nvPr/>
          </p:nvSpPr>
          <p:spPr>
            <a:xfrm>
              <a:off x="2017437" y="3783007"/>
              <a:ext cx="1635124" cy="163512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Oval 4"/>
            <p:cNvSpPr/>
            <p:nvPr/>
          </p:nvSpPr>
          <p:spPr>
            <a:xfrm>
              <a:off x="2256895" y="4022465"/>
              <a:ext cx="1156208" cy="11562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/>
                <a:t>Action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556" y="4164028"/>
            <a:ext cx="3766106" cy="251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36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31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Reporting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11301"/>
            <a:ext cx="8596668" cy="4530062"/>
          </a:xfrm>
        </p:spPr>
        <p:txBody>
          <a:bodyPr>
            <a:normAutofit/>
          </a:bodyPr>
          <a:lstStyle/>
          <a:p>
            <a:r>
              <a:rPr lang="en-US" sz="2800" dirty="0"/>
              <a:t>Remain Transparent</a:t>
            </a:r>
          </a:p>
          <a:p>
            <a:pPr lvl="1"/>
            <a:r>
              <a:rPr lang="en-US" sz="2600" dirty="0"/>
              <a:t>Collect and report statistical data on activities</a:t>
            </a:r>
          </a:p>
          <a:p>
            <a:r>
              <a:rPr lang="en-US" sz="2800" dirty="0"/>
              <a:t>Reinforce Your message</a:t>
            </a:r>
          </a:p>
          <a:p>
            <a:r>
              <a:rPr lang="en-US" sz="2800" dirty="0"/>
              <a:t>Stay true to your message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10142538" y="584200"/>
            <a:ext cx="1635124" cy="1635124"/>
            <a:chOff x="1257873" y="1445310"/>
            <a:chExt cx="1635124" cy="1635124"/>
          </a:xfrm>
        </p:grpSpPr>
        <p:sp>
          <p:nvSpPr>
            <p:cNvPr id="5" name="Oval 4"/>
            <p:cNvSpPr/>
            <p:nvPr/>
          </p:nvSpPr>
          <p:spPr>
            <a:xfrm>
              <a:off x="1257873" y="1445310"/>
              <a:ext cx="1635124" cy="1635124"/>
            </a:xfrm>
            <a:prstGeom prst="ellipse">
              <a:avLst/>
            </a:prstGeom>
            <a:solidFill>
              <a:srgbClr val="7030A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Oval 4"/>
            <p:cNvSpPr/>
            <p:nvPr/>
          </p:nvSpPr>
          <p:spPr>
            <a:xfrm>
              <a:off x="1497331" y="1684768"/>
              <a:ext cx="1156208" cy="11562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/>
                <a:t>Reporting</a:t>
              </a:r>
            </a:p>
          </p:txBody>
        </p:sp>
      </p:grpSp>
      <p:pic>
        <p:nvPicPr>
          <p:cNvPr id="7" name="Picture 6"/>
          <p:cNvPicPr/>
          <p:nvPr/>
        </p:nvPicPr>
        <p:blipFill rotWithShape="1">
          <a:blip r:embed="rId3"/>
          <a:srcRect l="12661" t="46163" r="38746" b="22389"/>
          <a:stretch/>
        </p:blipFill>
        <p:spPr bwMode="auto">
          <a:xfrm>
            <a:off x="5741987" y="2647950"/>
            <a:ext cx="6259513" cy="3752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64628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First Year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89089"/>
            <a:ext cx="8596668" cy="5053011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Town Code effective January 2017</a:t>
            </a:r>
          </a:p>
          <a:p>
            <a:r>
              <a:rPr lang="en-US" sz="2800" dirty="0"/>
              <a:t>To date:</a:t>
            </a:r>
          </a:p>
          <a:p>
            <a:pPr lvl="1"/>
            <a:r>
              <a:rPr lang="en-US" sz="2600" dirty="0"/>
              <a:t>1928 traffic stops conducted for hands free violations</a:t>
            </a:r>
          </a:p>
          <a:p>
            <a:pPr lvl="1"/>
            <a:r>
              <a:rPr lang="en-US" sz="2600" dirty="0"/>
              <a:t>165 citations written </a:t>
            </a:r>
          </a:p>
          <a:p>
            <a:pPr lvl="1"/>
            <a:r>
              <a:rPr lang="en-US" sz="2600" dirty="0"/>
              <a:t>1763 warnings written</a:t>
            </a:r>
          </a:p>
          <a:p>
            <a:r>
              <a:rPr lang="en-US" sz="2800" dirty="0"/>
              <a:t>2017 saw </a:t>
            </a:r>
          </a:p>
          <a:p>
            <a:pPr lvl="1"/>
            <a:r>
              <a:rPr lang="en-US" sz="2600" dirty="0"/>
              <a:t>8% reduction in overall collisions</a:t>
            </a:r>
          </a:p>
          <a:p>
            <a:pPr lvl="1"/>
            <a:r>
              <a:rPr lang="en-US" sz="2600" dirty="0"/>
              <a:t>23% reduction in injury collisions </a:t>
            </a:r>
          </a:p>
          <a:p>
            <a:pPr lvl="2"/>
            <a:r>
              <a:rPr lang="en-US" sz="2200" dirty="0"/>
              <a:t>As compared to 2016 </a:t>
            </a:r>
          </a:p>
          <a:p>
            <a:pPr lvl="1"/>
            <a:endParaRPr lang="en-US" sz="2600" dirty="0"/>
          </a:p>
        </p:txBody>
      </p:sp>
      <p:grpSp>
        <p:nvGrpSpPr>
          <p:cNvPr id="4" name="Group 3"/>
          <p:cNvGrpSpPr/>
          <p:nvPr/>
        </p:nvGrpSpPr>
        <p:grpSpPr>
          <a:xfrm>
            <a:off x="10142538" y="584200"/>
            <a:ext cx="1635124" cy="1635124"/>
            <a:chOff x="1257873" y="1445310"/>
            <a:chExt cx="1635124" cy="1635124"/>
          </a:xfrm>
        </p:grpSpPr>
        <p:sp>
          <p:nvSpPr>
            <p:cNvPr id="5" name="Oval 4"/>
            <p:cNvSpPr/>
            <p:nvPr/>
          </p:nvSpPr>
          <p:spPr>
            <a:xfrm>
              <a:off x="1257873" y="1445310"/>
              <a:ext cx="1635124" cy="1635124"/>
            </a:xfrm>
            <a:prstGeom prst="ellipse">
              <a:avLst/>
            </a:prstGeom>
            <a:solidFill>
              <a:srgbClr val="7030A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Oval 4"/>
            <p:cNvSpPr/>
            <p:nvPr/>
          </p:nvSpPr>
          <p:spPr>
            <a:xfrm>
              <a:off x="1497331" y="1684768"/>
              <a:ext cx="1156208" cy="11562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/>
                <a:t>Reporting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5606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89" y="163391"/>
            <a:ext cx="1486705" cy="20752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361" y="4548248"/>
            <a:ext cx="2248429" cy="23097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6207" y="11780"/>
            <a:ext cx="79496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OVPD – </a:t>
            </a:r>
            <a:r>
              <a:rPr lang="en-US" sz="40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</a:rPr>
              <a:t>Hands Free Enforcement</a:t>
            </a:r>
            <a:endParaRPr lang="en-US" sz="40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5" name="Flowchart: Sequential Access Storage 4"/>
          <p:cNvSpPr/>
          <p:nvPr/>
        </p:nvSpPr>
        <p:spPr>
          <a:xfrm>
            <a:off x="3289465" y="704276"/>
            <a:ext cx="1740804" cy="993483"/>
          </a:xfrm>
          <a:prstGeom prst="flowChartMagneticTap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Crash reduction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8474275" y="980000"/>
            <a:ext cx="2261018" cy="1258646"/>
          </a:xfrm>
          <a:prstGeom prst="wedgeEllipseCallou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Build positive relationships</a:t>
            </a:r>
          </a:p>
        </p:txBody>
      </p:sp>
      <p:sp>
        <p:nvSpPr>
          <p:cNvPr id="13" name="Pentagon 12"/>
          <p:cNvSpPr/>
          <p:nvPr/>
        </p:nvSpPr>
        <p:spPr>
          <a:xfrm>
            <a:off x="1218731" y="2257846"/>
            <a:ext cx="1797540" cy="1138675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Inform public of outcomes</a:t>
            </a:r>
          </a:p>
        </p:txBody>
      </p:sp>
      <p:sp>
        <p:nvSpPr>
          <p:cNvPr id="14" name="Right Arrow Callout 13"/>
          <p:cNvSpPr/>
          <p:nvPr/>
        </p:nvSpPr>
        <p:spPr>
          <a:xfrm>
            <a:off x="1818244" y="4574305"/>
            <a:ext cx="2030476" cy="1579418"/>
          </a:xfrm>
          <a:prstGeom prst="rightArrowCallou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Enforce and Educate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8260519" y="3622152"/>
            <a:ext cx="2113237" cy="1559448"/>
          </a:xfrm>
          <a:prstGeom prst="wedgeEllipseCallou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 transparent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55" y="3047451"/>
            <a:ext cx="2657990" cy="114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8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Problem Identification- Changing a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095501"/>
            <a:ext cx="8596668" cy="4542762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The act of driving has always been a divided attention task. </a:t>
            </a:r>
          </a:p>
          <a:p>
            <a:r>
              <a:rPr lang="en-US" sz="2800" dirty="0"/>
              <a:t>The volume of potential distractions and the level of the driver’s attention dedicated to the distraction continues to increase.</a:t>
            </a:r>
          </a:p>
          <a:p>
            <a:r>
              <a:rPr lang="en-US" sz="2800" dirty="0"/>
              <a:t>The generation that was raised on cell phones and their associated distractions is now operating motor vehicles.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  </a:t>
            </a:r>
          </a:p>
          <a:p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10091738" y="452438"/>
            <a:ext cx="1635124" cy="1635124"/>
            <a:chOff x="3246437" y="534"/>
            <a:chExt cx="1635124" cy="1635124"/>
          </a:xfrm>
        </p:grpSpPr>
        <p:sp>
          <p:nvSpPr>
            <p:cNvPr id="8" name="Oval 7"/>
            <p:cNvSpPr/>
            <p:nvPr/>
          </p:nvSpPr>
          <p:spPr>
            <a:xfrm>
              <a:off x="3246437" y="534"/>
              <a:ext cx="1635124" cy="1635124"/>
            </a:xfrm>
            <a:prstGeom prst="ellipse">
              <a:avLst/>
            </a:prstGeom>
            <a:solidFill>
              <a:srgbClr val="FF0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Oval 4"/>
            <p:cNvSpPr/>
            <p:nvPr/>
          </p:nvSpPr>
          <p:spPr>
            <a:xfrm>
              <a:off x="3485895" y="239992"/>
              <a:ext cx="1156208" cy="11562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/>
                <a:t>Purpose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8579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93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Identifying and Understanding 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58901"/>
            <a:ext cx="8596668" cy="4682462"/>
          </a:xfrm>
        </p:spPr>
        <p:txBody>
          <a:bodyPr>
            <a:normAutofit/>
          </a:bodyPr>
          <a:lstStyle/>
          <a:p>
            <a:r>
              <a:rPr lang="en-US" sz="2800" dirty="0"/>
              <a:t>Do the members of your community understand the safety hazards?</a:t>
            </a:r>
          </a:p>
          <a:p>
            <a:r>
              <a:rPr lang="en-US" sz="2800" dirty="0"/>
              <a:t>Do your elected officials understand the safety hazards?</a:t>
            </a:r>
          </a:p>
          <a:p>
            <a:r>
              <a:rPr lang="en-US" sz="2800" dirty="0"/>
              <a:t>Do your officers/deputies/troopers understand the safety hazards?</a:t>
            </a:r>
          </a:p>
          <a:p>
            <a:r>
              <a:rPr lang="en-US" sz="2800" dirty="0"/>
              <a:t>Cooperative efforts with your community members and elected officials is essential to success.   </a:t>
            </a:r>
          </a:p>
          <a:p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10104438" y="452438"/>
            <a:ext cx="1635124" cy="1635124"/>
            <a:chOff x="5235001" y="1445310"/>
            <a:chExt cx="1635124" cy="1635124"/>
          </a:xfrm>
        </p:grpSpPr>
        <p:sp>
          <p:nvSpPr>
            <p:cNvPr id="8" name="Oval 7"/>
            <p:cNvSpPr/>
            <p:nvPr/>
          </p:nvSpPr>
          <p:spPr>
            <a:xfrm>
              <a:off x="5235001" y="1445310"/>
              <a:ext cx="1635124" cy="1635124"/>
            </a:xfrm>
            <a:prstGeom prst="ellipse">
              <a:avLst/>
            </a:prstGeom>
            <a:solidFill>
              <a:srgbClr val="00B05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Oval 4"/>
            <p:cNvSpPr/>
            <p:nvPr/>
          </p:nvSpPr>
          <p:spPr>
            <a:xfrm>
              <a:off x="5474459" y="1684768"/>
              <a:ext cx="1156208" cy="11562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/>
                <a:t>Training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2483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Creating Reasonable, Enforceable Legislation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Oro Valley instituted a “hands free” ordinance. </a:t>
            </a:r>
          </a:p>
          <a:p>
            <a:pPr lvl="1"/>
            <a:r>
              <a:rPr lang="en-US" sz="2600" dirty="0"/>
              <a:t>Allows for communication via an electronic communication device.</a:t>
            </a:r>
          </a:p>
          <a:p>
            <a:pPr lvl="1"/>
            <a:r>
              <a:rPr lang="en-US" sz="2600" dirty="0"/>
              <a:t>Requires the electronic communication device to be operated in a Bluetooth or audible speaker configuration and requires the device to be “hands free” at the time of communication.</a:t>
            </a:r>
          </a:p>
          <a:p>
            <a:pPr lvl="1"/>
            <a:r>
              <a:rPr lang="en-US" sz="2600" dirty="0"/>
              <a:t>The burden of proof is achievable and realistic.  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23718" t="15723" r="24840" b="3037"/>
          <a:stretch/>
        </p:blipFill>
        <p:spPr bwMode="auto">
          <a:xfrm rot="679111">
            <a:off x="8964388" y="280238"/>
            <a:ext cx="2899224" cy="36337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1258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09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60501"/>
            <a:ext cx="8596668" cy="4580862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Education is a critical component to changing a culture.</a:t>
            </a:r>
          </a:p>
          <a:p>
            <a:pPr lvl="1"/>
            <a:r>
              <a:rPr lang="en-US" sz="2600" dirty="0"/>
              <a:t>Crafting your message</a:t>
            </a:r>
          </a:p>
          <a:p>
            <a:pPr lvl="2"/>
            <a:r>
              <a:rPr lang="en-US" sz="2400" dirty="0"/>
              <a:t>The focus is safety</a:t>
            </a:r>
          </a:p>
          <a:p>
            <a:pPr lvl="2"/>
            <a:r>
              <a:rPr lang="en-US" sz="2400" dirty="0"/>
              <a:t>Addressing allegations that the initiative is a money making endeavor</a:t>
            </a:r>
          </a:p>
          <a:p>
            <a:pPr lvl="3"/>
            <a:r>
              <a:rPr lang="en-US" sz="2200" dirty="0"/>
              <a:t>$50.00 first violation</a:t>
            </a:r>
          </a:p>
          <a:p>
            <a:pPr lvl="3"/>
            <a:r>
              <a:rPr lang="en-US" sz="2200" dirty="0"/>
              <a:t>$100.00 second violation</a:t>
            </a:r>
          </a:p>
          <a:p>
            <a:pPr lvl="3"/>
            <a:r>
              <a:rPr lang="en-US" sz="2200" dirty="0"/>
              <a:t>$200.00 third violation</a:t>
            </a:r>
          </a:p>
          <a:p>
            <a:pPr lvl="3"/>
            <a:r>
              <a:rPr lang="en-US" sz="2200" dirty="0"/>
              <a:t>$250.00 if involved in collision</a:t>
            </a:r>
          </a:p>
          <a:p>
            <a:pPr marL="914400" lvl="2" indent="0">
              <a:buNone/>
            </a:pP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10142538" y="509588"/>
            <a:ext cx="1635124" cy="1635124"/>
            <a:chOff x="4475437" y="3783007"/>
            <a:chExt cx="1635124" cy="1635124"/>
          </a:xfrm>
        </p:grpSpPr>
        <p:sp>
          <p:nvSpPr>
            <p:cNvPr id="8" name="Oval 7"/>
            <p:cNvSpPr/>
            <p:nvPr/>
          </p:nvSpPr>
          <p:spPr>
            <a:xfrm>
              <a:off x="4475437" y="3783007"/>
              <a:ext cx="1635124" cy="1635124"/>
            </a:xfrm>
            <a:prstGeom prst="ellipse">
              <a:avLst/>
            </a:prstGeom>
            <a:solidFill>
              <a:srgbClr val="FFC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Oval 4"/>
            <p:cNvSpPr/>
            <p:nvPr/>
          </p:nvSpPr>
          <p:spPr>
            <a:xfrm>
              <a:off x="4714895" y="4022465"/>
              <a:ext cx="1156208" cy="11562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/>
                <a:t>Public Awareness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5612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stractedDrivingPSA0217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6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747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181101"/>
            <a:ext cx="8301566" cy="4419599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Getting your message out to your community</a:t>
            </a:r>
          </a:p>
          <a:p>
            <a:pPr lvl="1"/>
            <a:r>
              <a:rPr lang="en-US" sz="2600" dirty="0"/>
              <a:t>Public Service Announcements</a:t>
            </a:r>
          </a:p>
          <a:p>
            <a:pPr lvl="1"/>
            <a:r>
              <a:rPr lang="en-US" sz="2600" dirty="0"/>
              <a:t>Tagline- #</a:t>
            </a:r>
            <a:r>
              <a:rPr lang="en-US" sz="2600" dirty="0" err="1"/>
              <a:t>handsfreeOV</a:t>
            </a:r>
            <a:endParaRPr lang="en-US" sz="2600" dirty="0"/>
          </a:p>
          <a:p>
            <a:pPr lvl="1"/>
            <a:r>
              <a:rPr lang="en-US" sz="2600" dirty="0"/>
              <a:t>Media Releases</a:t>
            </a:r>
          </a:p>
          <a:p>
            <a:pPr lvl="1"/>
            <a:r>
              <a:rPr lang="en-US" sz="2600" dirty="0"/>
              <a:t>Media Interviews</a:t>
            </a:r>
          </a:p>
          <a:p>
            <a:pPr lvl="1"/>
            <a:r>
              <a:rPr lang="en-US" sz="2600" dirty="0"/>
              <a:t>Community Educational Events</a:t>
            </a:r>
          </a:p>
          <a:p>
            <a:pPr lvl="2"/>
            <a:r>
              <a:rPr lang="en-US" sz="2400" dirty="0"/>
              <a:t>Partnered with local businesses</a:t>
            </a:r>
          </a:p>
          <a:p>
            <a:pPr lvl="2"/>
            <a:r>
              <a:rPr lang="en-US" sz="2400" dirty="0"/>
              <a:t>Handed out donated Bluetooth devices to attendees</a:t>
            </a:r>
          </a:p>
          <a:p>
            <a:pPr lvl="1"/>
            <a:r>
              <a:rPr lang="en-US" sz="2600" dirty="0"/>
              <a:t>Posted signs at all major </a:t>
            </a:r>
          </a:p>
          <a:p>
            <a:pPr marL="457200" lvl="1" indent="0">
              <a:buNone/>
            </a:pPr>
            <a:r>
              <a:rPr lang="en-US" sz="2600" dirty="0"/>
              <a:t>   thoroughfares into the town</a:t>
            </a:r>
          </a:p>
          <a:p>
            <a:pPr lvl="2"/>
            <a:endParaRPr lang="en-US" sz="2400" dirty="0"/>
          </a:p>
          <a:p>
            <a:pPr lvl="2"/>
            <a:endParaRPr lang="en-US" sz="2400" dirty="0"/>
          </a:p>
          <a:p>
            <a:pPr lvl="1"/>
            <a:endParaRPr lang="en-US" sz="2600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4699000"/>
            <a:ext cx="5557837" cy="2175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10142538" y="566738"/>
            <a:ext cx="1635124" cy="1635124"/>
            <a:chOff x="4475437" y="3783007"/>
            <a:chExt cx="1635124" cy="1635124"/>
          </a:xfrm>
        </p:grpSpPr>
        <p:sp>
          <p:nvSpPr>
            <p:cNvPr id="9" name="Oval 8"/>
            <p:cNvSpPr/>
            <p:nvPr/>
          </p:nvSpPr>
          <p:spPr>
            <a:xfrm>
              <a:off x="4475437" y="3783007"/>
              <a:ext cx="1635124" cy="1635124"/>
            </a:xfrm>
            <a:prstGeom prst="ellipse">
              <a:avLst/>
            </a:prstGeom>
            <a:solidFill>
              <a:srgbClr val="FFC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Oval 4"/>
            <p:cNvSpPr/>
            <p:nvPr/>
          </p:nvSpPr>
          <p:spPr>
            <a:xfrm>
              <a:off x="4714895" y="4022465"/>
              <a:ext cx="1156208" cy="11562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/>
                <a:t>Public Awareness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336" y="1660524"/>
            <a:ext cx="308610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24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2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71601"/>
            <a:ext cx="8596668" cy="4669762"/>
          </a:xfrm>
        </p:spPr>
        <p:txBody>
          <a:bodyPr>
            <a:normAutofit/>
          </a:bodyPr>
          <a:lstStyle/>
          <a:p>
            <a:r>
              <a:rPr lang="en-US" sz="2800" dirty="0"/>
              <a:t>Worked with the Youth Advisory Council with support from the Town Council to create a public service announcement.  It aired in the Oro Valley movie theater during the pre-movie loop.  </a:t>
            </a:r>
          </a:p>
          <a:p>
            <a:pPr marL="0" indent="0">
              <a:buNone/>
            </a:pP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10129838" y="554038"/>
            <a:ext cx="1635124" cy="1635124"/>
            <a:chOff x="4475437" y="3783007"/>
            <a:chExt cx="1635124" cy="1635124"/>
          </a:xfrm>
        </p:grpSpPr>
        <p:sp>
          <p:nvSpPr>
            <p:cNvPr id="8" name="Oval 7"/>
            <p:cNvSpPr/>
            <p:nvPr/>
          </p:nvSpPr>
          <p:spPr>
            <a:xfrm>
              <a:off x="4475437" y="3783007"/>
              <a:ext cx="1635124" cy="1635124"/>
            </a:xfrm>
            <a:prstGeom prst="ellipse">
              <a:avLst/>
            </a:prstGeom>
            <a:solidFill>
              <a:srgbClr val="FFC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Oval 4"/>
            <p:cNvSpPr/>
            <p:nvPr/>
          </p:nvSpPr>
          <p:spPr>
            <a:xfrm>
              <a:off x="4714895" y="4022465"/>
              <a:ext cx="1156208" cy="11562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/>
                <a:t>Public Awareness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281491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403</TotalTime>
  <Words>578</Words>
  <Application>Microsoft Office PowerPoint</Application>
  <PresentationFormat>Widescreen</PresentationFormat>
  <Paragraphs>115</Paragraphs>
  <Slides>14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Trebuchet MS</vt:lpstr>
      <vt:lpstr>Wingdings 3</vt:lpstr>
      <vt:lpstr>Facet</vt:lpstr>
      <vt:lpstr>Distracted Driving/ Hands Free Ordinance</vt:lpstr>
      <vt:lpstr>PowerPoint Presentation</vt:lpstr>
      <vt:lpstr>Problem Identification- Changing a Culture</vt:lpstr>
      <vt:lpstr>Identifying and Understanding the Problem</vt:lpstr>
      <vt:lpstr>Creating Reasonable, Enforceable Legislation</vt:lpstr>
      <vt:lpstr>Education</vt:lpstr>
      <vt:lpstr>PowerPoint Presentation</vt:lpstr>
      <vt:lpstr>Education</vt:lpstr>
      <vt:lpstr>Education</vt:lpstr>
      <vt:lpstr>PowerPoint Presentation</vt:lpstr>
      <vt:lpstr>Implementation- Education Through Enforcement</vt:lpstr>
      <vt:lpstr>Transition to Enforcement</vt:lpstr>
      <vt:lpstr>Reporting</vt:lpstr>
      <vt:lpstr>First Year Report</vt:lpstr>
    </vt:vector>
  </TitlesOfParts>
  <Company>Town of Oro Valley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Distracted Driving/ Hands Free Ordinance</dc:title>
  <dc:creator>Horetski, Matt</dc:creator>
  <cp:lastModifiedBy>Rich Jacobs</cp:lastModifiedBy>
  <cp:revision>46</cp:revision>
  <cp:lastPrinted>2018-09-13T17:19:49Z</cp:lastPrinted>
  <dcterms:created xsi:type="dcterms:W3CDTF">2018-09-10T18:30:34Z</dcterms:created>
  <dcterms:modified xsi:type="dcterms:W3CDTF">2018-10-17T14:31:17Z</dcterms:modified>
</cp:coreProperties>
</file>