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Lst>
  <p:notesMasterIdLst>
    <p:notesMasterId r:id="rId17"/>
  </p:notesMasterIdLst>
  <p:handoutMasterIdLst>
    <p:handoutMasterId r:id="rId18"/>
  </p:handoutMasterIdLst>
  <p:sldIdLst>
    <p:sldId id="262" r:id="rId3"/>
    <p:sldId id="304" r:id="rId4"/>
    <p:sldId id="329" r:id="rId5"/>
    <p:sldId id="332" r:id="rId6"/>
    <p:sldId id="305" r:id="rId7"/>
    <p:sldId id="289" r:id="rId8"/>
    <p:sldId id="333" r:id="rId9"/>
    <p:sldId id="339" r:id="rId10"/>
    <p:sldId id="336" r:id="rId11"/>
    <p:sldId id="265" r:id="rId12"/>
    <p:sldId id="330" r:id="rId13"/>
    <p:sldId id="334" r:id="rId14"/>
    <p:sldId id="341" r:id="rId15"/>
    <p:sldId id="288" r:id="rId1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9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3" d="100"/>
          <a:sy n="133" d="100"/>
        </p:scale>
        <p:origin x="300" y="120"/>
      </p:cViewPr>
      <p:guideLst>
        <p:guide orient="horz" pos="1620"/>
        <p:guide pos="2880"/>
      </p:guideLst>
    </p:cSldViewPr>
  </p:slideViewPr>
  <p:notesTextViewPr>
    <p:cViewPr>
      <p:scale>
        <a:sx n="100" d="100"/>
        <a:sy n="100" d="100"/>
      </p:scale>
      <p:origin x="0" y="0"/>
    </p:cViewPr>
  </p:notesTextViewPr>
  <p:sorterViewPr>
    <p:cViewPr>
      <p:scale>
        <a:sx n="118" d="100"/>
        <a:sy n="118" d="100"/>
      </p:scale>
      <p:origin x="0" y="55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6" tIns="46584" rIns="93166" bIns="46584"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66" tIns="46584" rIns="93166" bIns="46584" rtlCol="0"/>
          <a:lstStyle>
            <a:lvl1pPr algn="r">
              <a:defRPr sz="1200"/>
            </a:lvl1pPr>
          </a:lstStyle>
          <a:p>
            <a:fld id="{4224063F-5586-48DE-A2D7-F3FA03E2D0FC}" type="datetimeFigureOut">
              <a:rPr lang="en-US" smtClean="0"/>
              <a:t>9/18/2018</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6" tIns="46584" rIns="93166"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6" tIns="46584" rIns="93166" bIns="46584" rtlCol="0" anchor="b"/>
          <a:lstStyle>
            <a:lvl1pPr algn="r">
              <a:defRPr sz="1200"/>
            </a:lvl1pPr>
          </a:lstStyle>
          <a:p>
            <a:fld id="{97E785D7-5966-4703-A6AD-C8BAC3534B44}" type="slidenum">
              <a:rPr lang="en-US" smtClean="0"/>
              <a:t>‹#›</a:t>
            </a:fld>
            <a:endParaRPr lang="en-US" dirty="0"/>
          </a:p>
        </p:txBody>
      </p:sp>
    </p:spTree>
    <p:extLst>
      <p:ext uri="{BB962C8B-B14F-4D97-AF65-F5344CB8AC3E}">
        <p14:creationId xmlns:p14="http://schemas.microsoft.com/office/powerpoint/2010/main" val="3519764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6" tIns="46584" rIns="93166" bIns="46584"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66" tIns="46584" rIns="93166" bIns="46584" rtlCol="0"/>
          <a:lstStyle>
            <a:lvl1pPr algn="r">
              <a:defRPr sz="1200"/>
            </a:lvl1pPr>
          </a:lstStyle>
          <a:p>
            <a:fld id="{5D370FB3-1B3E-481F-A4AC-20896EC83809}" type="datetimeFigureOut">
              <a:rPr lang="en-US" smtClean="0"/>
              <a:t>9/18/2018</a:t>
            </a:fld>
            <a:endParaRPr lang="en-US" dirty="0"/>
          </a:p>
        </p:txBody>
      </p:sp>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3166" tIns="46584" rIns="93166" bIns="465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6" tIns="46584" rIns="93166"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6" tIns="46584" rIns="93166"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6" tIns="46584" rIns="93166" bIns="46584" rtlCol="0" anchor="b"/>
          <a:lstStyle>
            <a:lvl1pPr algn="r">
              <a:defRPr sz="1200"/>
            </a:lvl1pPr>
          </a:lstStyle>
          <a:p>
            <a:fld id="{E2E05E80-BCBF-4A51-914F-CDD9A950A3AF}" type="slidenum">
              <a:rPr lang="en-US" smtClean="0"/>
              <a:t>‹#›</a:t>
            </a:fld>
            <a:endParaRPr lang="en-US" dirty="0"/>
          </a:p>
        </p:txBody>
      </p:sp>
    </p:spTree>
    <p:extLst>
      <p:ext uri="{BB962C8B-B14F-4D97-AF65-F5344CB8AC3E}">
        <p14:creationId xmlns:p14="http://schemas.microsoft.com/office/powerpoint/2010/main" val="21478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05E80-BCBF-4A51-914F-CDD9A950A3AF}" type="slidenum">
              <a:rPr lang="en-US" smtClean="0"/>
              <a:t>1</a:t>
            </a:fld>
            <a:endParaRPr lang="en-US" dirty="0"/>
          </a:p>
        </p:txBody>
      </p:sp>
    </p:spTree>
    <p:extLst>
      <p:ext uri="{BB962C8B-B14F-4D97-AF65-F5344CB8AC3E}">
        <p14:creationId xmlns:p14="http://schemas.microsoft.com/office/powerpoint/2010/main" val="111542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05E80-BCBF-4A51-914F-CDD9A950A3AF}" type="slidenum">
              <a:rPr lang="en-US" smtClean="0"/>
              <a:t>2</a:t>
            </a:fld>
            <a:endParaRPr lang="en-US" dirty="0"/>
          </a:p>
        </p:txBody>
      </p:sp>
    </p:spTree>
    <p:extLst>
      <p:ext uri="{BB962C8B-B14F-4D97-AF65-F5344CB8AC3E}">
        <p14:creationId xmlns:p14="http://schemas.microsoft.com/office/powerpoint/2010/main" val="2214497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C43E55-93C4-40CF-BE29-B51CEC27C7C1}" type="slidenum">
              <a:rPr lang="en-US" smtClean="0"/>
              <a:t>3</a:t>
            </a:fld>
            <a:endParaRPr lang="en-US" dirty="0"/>
          </a:p>
        </p:txBody>
      </p:sp>
    </p:spTree>
    <p:extLst>
      <p:ext uri="{BB962C8B-B14F-4D97-AF65-F5344CB8AC3E}">
        <p14:creationId xmlns:p14="http://schemas.microsoft.com/office/powerpoint/2010/main" val="302801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05E80-BCBF-4A51-914F-CDD9A950A3AF}" type="slidenum">
              <a:rPr lang="en-US" smtClean="0"/>
              <a:t>5</a:t>
            </a:fld>
            <a:endParaRPr lang="en-US" dirty="0"/>
          </a:p>
        </p:txBody>
      </p:sp>
    </p:spTree>
    <p:extLst>
      <p:ext uri="{BB962C8B-B14F-4D97-AF65-F5344CB8AC3E}">
        <p14:creationId xmlns:p14="http://schemas.microsoft.com/office/powerpoint/2010/main" val="10300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05E80-BCBF-4A51-914F-CDD9A950A3AF}" type="slidenum">
              <a:rPr lang="en-US" smtClean="0"/>
              <a:t>6</a:t>
            </a:fld>
            <a:endParaRPr lang="en-US" dirty="0"/>
          </a:p>
        </p:txBody>
      </p:sp>
    </p:spTree>
    <p:extLst>
      <p:ext uri="{BB962C8B-B14F-4D97-AF65-F5344CB8AC3E}">
        <p14:creationId xmlns:p14="http://schemas.microsoft.com/office/powerpoint/2010/main" val="190390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younger drivers are thought of as more likely to use cell phones while driving, they were not the most likely to do so. The highest report use of phones while driving was among the 25 to 44 year olds</a:t>
            </a:r>
          </a:p>
        </p:txBody>
      </p:sp>
      <p:sp>
        <p:nvSpPr>
          <p:cNvPr id="4" name="Slide Number Placeholder 3"/>
          <p:cNvSpPr>
            <a:spLocks noGrp="1"/>
          </p:cNvSpPr>
          <p:nvPr>
            <p:ph type="sldNum" sz="quarter" idx="10"/>
          </p:nvPr>
        </p:nvSpPr>
        <p:spPr/>
        <p:txBody>
          <a:bodyPr/>
          <a:lstStyle/>
          <a:p>
            <a:fld id="{D2D42284-5EB2-AA4B-92BC-E312AE1E4E8D}" type="slidenum">
              <a:rPr lang="en-US" smtClean="0"/>
              <a:t>7</a:t>
            </a:fld>
            <a:endParaRPr lang="en-US" dirty="0"/>
          </a:p>
        </p:txBody>
      </p:sp>
    </p:spTree>
    <p:extLst>
      <p:ext uri="{BB962C8B-B14F-4D97-AF65-F5344CB8AC3E}">
        <p14:creationId xmlns:p14="http://schemas.microsoft.com/office/powerpoint/2010/main" val="33321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A64E351-F587-4CE1-BBA9-F439FF3E6041}"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25634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pPr lvl="1"/>
            <a:r>
              <a:rPr lang="en-US" sz="1400" dirty="0"/>
              <a:t>“The majority of content throughout this course is focused on electronic devices, but there are many other behaviors and distractions that pose risks to safe driving. In fact, distracted driving is considered any activity that diverts your attention away from the primary task of driving.”</a:t>
            </a:r>
          </a:p>
          <a:p>
            <a:r>
              <a:rPr lang="en-US" sz="1100"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p:sp>
        <p:nvSpPr>
          <p:cNvPr id="4" name="Slide Number Placeholder 3"/>
          <p:cNvSpPr>
            <a:spLocks noGrp="1"/>
          </p:cNvSpPr>
          <p:nvPr>
            <p:ph type="sldNum" sz="quarter" idx="10"/>
          </p:nvPr>
        </p:nvSpPr>
        <p:spPr/>
        <p:txBody>
          <a:bodyPr/>
          <a:lstStyle/>
          <a:p>
            <a:fld id="{3CAFBF79-D31F-4DBE-B2E2-B8F9204B30B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6991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192838"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9766BE-AE0F-44C6-98FB-8DD99FCED847}" type="slidenum">
              <a:rPr lang="en-US" smtClean="0"/>
              <a:pPr>
                <a:defRPr/>
              </a:pPr>
              <a:t>14</a:t>
            </a:fld>
            <a:endParaRPr lang="en-US" dirty="0"/>
          </a:p>
        </p:txBody>
      </p:sp>
    </p:spTree>
    <p:extLst>
      <p:ext uri="{BB962C8B-B14F-4D97-AF65-F5344CB8AC3E}">
        <p14:creationId xmlns:p14="http://schemas.microsoft.com/office/powerpoint/2010/main" val="478779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icons-lef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360807" y="614358"/>
            <a:ext cx="3339021" cy="156049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5360807" y="2588701"/>
            <a:ext cx="3339021" cy="873078"/>
          </a:xfrm>
        </p:spPr>
        <p:txBody>
          <a:bodyPr>
            <a:normAutofit/>
          </a:bodyPr>
          <a:lstStyle>
            <a:lvl1pPr marL="0" indent="0" algn="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NHTSA_tag_rev.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2998" y="4419597"/>
            <a:ext cx="1186829" cy="379561"/>
          </a:xfrm>
          <a:prstGeom prst="rect">
            <a:avLst/>
          </a:prstGeom>
        </p:spPr>
      </p:pic>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57200" y="4802676"/>
            <a:ext cx="2133600" cy="273844"/>
          </a:xfrm>
          <a:prstGeom prst="rect">
            <a:avLst/>
          </a:prstGeom>
        </p:spPr>
        <p:txBody>
          <a:bodyPr/>
          <a:lstStyle/>
          <a:p>
            <a:fld id="{B0A256D2-FC20-4564-8296-2B45228CDB5B}" type="slidenum">
              <a:rPr lang="en-US" smtClean="0"/>
              <a:pPr/>
              <a:t>‹#›</a:t>
            </a:fld>
            <a:endParaRPr lang="en-US"/>
          </a:p>
        </p:txBody>
      </p:sp>
    </p:spTree>
    <p:extLst>
      <p:ext uri="{BB962C8B-B14F-4D97-AF65-F5344CB8AC3E}">
        <p14:creationId xmlns:p14="http://schemas.microsoft.com/office/powerpoint/2010/main" val="86344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descr="PPT_Opt2_4.3_Transi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90780" y="3153442"/>
            <a:ext cx="2750412" cy="1634607"/>
          </a:xfrm>
        </p:spPr>
        <p:txBody>
          <a:bodyPr anchor="t">
            <a:normAutofit/>
          </a:bodyPr>
          <a:lstStyle>
            <a:lvl1pPr algn="l">
              <a:defRPr sz="1500" b="1" cap="all"/>
            </a:lvl1pPr>
          </a:lstStyle>
          <a:p>
            <a:r>
              <a:rPr lang="en-US"/>
              <a:t>Click to edit Master title style</a:t>
            </a:r>
            <a:endParaRPr lang="en-US" dirty="0"/>
          </a:p>
        </p:txBody>
      </p:sp>
      <p:pic>
        <p:nvPicPr>
          <p:cNvPr id="8" name="Picture 7" descr="NHTSA_type_rev.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5" y="286609"/>
            <a:ext cx="939165" cy="181928"/>
          </a:xfrm>
          <a:prstGeom prst="rect">
            <a:avLst/>
          </a:prstGeom>
        </p:spPr>
      </p:pic>
      <p:sp>
        <p:nvSpPr>
          <p:cNvPr id="5" name="Slide Number Placeholder 4"/>
          <p:cNvSpPr>
            <a:spLocks noGrp="1"/>
          </p:cNvSpPr>
          <p:nvPr>
            <p:ph type="sldNum" sz="quarter" idx="4"/>
          </p:nvPr>
        </p:nvSpPr>
        <p:spPr>
          <a:xfrm>
            <a:off x="457200" y="4767263"/>
            <a:ext cx="877712"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B0A256D2-FC20-4564-8296-2B45228CDB5B}" type="slidenum">
              <a:rPr lang="en-US" smtClean="0"/>
              <a:pPr/>
              <a:t>‹#›</a:t>
            </a:fld>
            <a:endParaRPr lang="en-US"/>
          </a:p>
        </p:txBody>
      </p:sp>
    </p:spTree>
    <p:extLst>
      <p:ext uri="{BB962C8B-B14F-4D97-AF65-F5344CB8AC3E}">
        <p14:creationId xmlns:p14="http://schemas.microsoft.com/office/powerpoint/2010/main" val="177006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419332"/>
            <a:ext cx="4038600" cy="2986577"/>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9332"/>
            <a:ext cx="4038600" cy="2986577"/>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457200" y="4802676"/>
            <a:ext cx="2133600" cy="273844"/>
          </a:xfrm>
          <a:prstGeom prst="rect">
            <a:avLst/>
          </a:prstGeom>
        </p:spPr>
        <p:txBody>
          <a:bodyPr/>
          <a:lstStyle/>
          <a:p>
            <a:fld id="{B0A256D2-FC20-4564-8296-2B45228CDB5B}" type="slidenum">
              <a:rPr lang="en-US" smtClean="0"/>
              <a:pPr/>
              <a:t>‹#›</a:t>
            </a:fld>
            <a:endParaRPr lang="en-US"/>
          </a:p>
        </p:txBody>
      </p:sp>
    </p:spTree>
    <p:extLst>
      <p:ext uri="{BB962C8B-B14F-4D97-AF65-F5344CB8AC3E}">
        <p14:creationId xmlns:p14="http://schemas.microsoft.com/office/powerpoint/2010/main" val="335879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a:xfrm>
            <a:off x="457200" y="4802676"/>
            <a:ext cx="2133600" cy="273844"/>
          </a:xfrm>
          <a:prstGeom prst="rect">
            <a:avLst/>
          </a:prstGeom>
        </p:spPr>
        <p:txBody>
          <a:bodyPr/>
          <a:lstStyle/>
          <a:p>
            <a:fld id="{B0A256D2-FC20-4564-8296-2B45228CDB5B}" type="slidenum">
              <a:rPr lang="en-US" smtClean="0"/>
              <a:pPr/>
              <a:t>‹#›</a:t>
            </a:fld>
            <a:endParaRPr lang="en-US"/>
          </a:p>
        </p:txBody>
      </p:sp>
    </p:spTree>
    <p:extLst>
      <p:ext uri="{BB962C8B-B14F-4D97-AF65-F5344CB8AC3E}">
        <p14:creationId xmlns:p14="http://schemas.microsoft.com/office/powerpoint/2010/main" val="2945347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7200" y="4802676"/>
            <a:ext cx="2133600" cy="273844"/>
          </a:xfrm>
          <a:prstGeom prst="rect">
            <a:avLst/>
          </a:prstGeom>
        </p:spPr>
        <p:txBody>
          <a:bodyPr/>
          <a:lstStyle/>
          <a:p>
            <a:fld id="{82AEA82C-2B27-4542-8235-CE56A1FF6EF5}" type="slidenum">
              <a:rPr lang="en-US" smtClean="0"/>
              <a:t>‹#›</a:t>
            </a:fld>
            <a:endParaRPr lang="en-US" dirty="0"/>
          </a:p>
        </p:txBody>
      </p:sp>
    </p:spTree>
    <p:extLst>
      <p:ext uri="{BB962C8B-B14F-4D97-AF65-F5344CB8AC3E}">
        <p14:creationId xmlns:p14="http://schemas.microsoft.com/office/powerpoint/2010/main" val="3354794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tx2">
            <a:lumMod val="50000"/>
          </a:schemeClr>
        </a:solidFill>
        <a:effectLst/>
      </p:bgPr>
    </p:bg>
    <p:spTree>
      <p:nvGrpSpPr>
        <p:cNvPr id="1" name=""/>
        <p:cNvGrpSpPr/>
        <p:nvPr/>
      </p:nvGrpSpPr>
      <p:grpSpPr>
        <a:xfrm>
          <a:off x="0" y="0"/>
          <a:ext cx="0" cy="0"/>
          <a:chOff x="0" y="0"/>
          <a:chExt cx="0" cy="0"/>
        </a:xfrm>
      </p:grpSpPr>
      <p:sp>
        <p:nvSpPr>
          <p:cNvPr id="2054" name="Rectangle 6"/>
          <p:cNvSpPr>
            <a:spLocks noChangeArrowheads="1"/>
          </p:cNvSpPr>
          <p:nvPr userDrawn="1"/>
        </p:nvSpPr>
        <p:spPr bwMode="auto">
          <a:xfrm>
            <a:off x="0" y="1025129"/>
            <a:ext cx="9131300" cy="41148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2058" name="Rectangle 10"/>
          <p:cNvSpPr>
            <a:spLocks noChangeArrowheads="1"/>
          </p:cNvSpPr>
          <p:nvPr userDrawn="1"/>
        </p:nvSpPr>
        <p:spPr bwMode="auto">
          <a:xfrm>
            <a:off x="0" y="-3572"/>
            <a:ext cx="9131300" cy="94297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7" name="Rectangle 6"/>
          <p:cNvSpPr/>
          <p:nvPr userDrawn="1"/>
        </p:nvSpPr>
        <p:spPr>
          <a:xfrm>
            <a:off x="0" y="-3571"/>
            <a:ext cx="9144000" cy="85725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userDrawn="1">
            <p:ph type="title"/>
          </p:nvPr>
        </p:nvSpPr>
        <p:spPr>
          <a:xfrm>
            <a:off x="457200" y="171450"/>
            <a:ext cx="8229600" cy="675085"/>
          </a:xfrm>
        </p:spPr>
        <p:txBody>
          <a:bodyPr>
            <a:normAutofit/>
          </a:bodyPr>
          <a:lstStyle>
            <a:lvl1pPr algn="l">
              <a:defRPr sz="2700" b="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20" name="Rectangle 19"/>
          <p:cNvSpPr/>
          <p:nvPr userDrawn="1"/>
        </p:nvSpPr>
        <p:spPr>
          <a:xfrm>
            <a:off x="0" y="853679"/>
            <a:ext cx="9144000" cy="685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ontent Placeholder 23"/>
          <p:cNvSpPr>
            <a:spLocks noGrp="1"/>
          </p:cNvSpPr>
          <p:nvPr>
            <p:ph sz="quarter" idx="14" hasCustomPrompt="1"/>
          </p:nvPr>
        </p:nvSpPr>
        <p:spPr>
          <a:xfrm>
            <a:off x="4753428" y="1075969"/>
            <a:ext cx="3931920" cy="3394710"/>
          </a:xfrm>
          <a:solidFill>
            <a:srgbClr val="F8F8F8">
              <a:alpha val="45098"/>
            </a:srgbClr>
          </a:solidFill>
        </p:spPr>
        <p:txBody>
          <a:bodyPr>
            <a:normAutofit/>
          </a:bodyPr>
          <a:lstStyle>
            <a:lvl1pPr marL="0" indent="0">
              <a:buNone/>
              <a:defRPr sz="1350" baseline="0"/>
            </a:lvl1pPr>
          </a:lstStyle>
          <a:p>
            <a:pPr lvl="0"/>
            <a:r>
              <a:rPr lang="en-US" dirty="0"/>
              <a:t>Place: images, graphs, charts, call outs</a:t>
            </a:r>
          </a:p>
        </p:txBody>
      </p:sp>
      <p:sp>
        <p:nvSpPr>
          <p:cNvPr id="13" name="Content Placeholder 2"/>
          <p:cNvSpPr>
            <a:spLocks noGrp="1"/>
          </p:cNvSpPr>
          <p:nvPr>
            <p:ph idx="15"/>
          </p:nvPr>
        </p:nvSpPr>
        <p:spPr>
          <a:xfrm>
            <a:off x="457200" y="1075969"/>
            <a:ext cx="3797085" cy="3394710"/>
          </a:xfrm>
        </p:spPr>
        <p:txBody>
          <a:bodyPr/>
          <a:lstStyle>
            <a:lvl1pPr>
              <a:defRPr sz="165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sz="1500">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sz="1350">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sz="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sz="12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24" descr="NHTSA_white"/>
          <p:cNvPicPr>
            <a:picLocks noChangeAspect="1" noChangeArrowheads="1"/>
          </p:cNvPicPr>
          <p:nvPr userDrawn="1"/>
        </p:nvPicPr>
        <p:blipFill>
          <a:blip r:embed="rId2" cstate="print"/>
          <a:srcRect/>
          <a:stretch>
            <a:fillRect/>
          </a:stretch>
        </p:blipFill>
        <p:spPr bwMode="auto">
          <a:xfrm>
            <a:off x="8156187" y="4699517"/>
            <a:ext cx="809664" cy="342900"/>
          </a:xfrm>
          <a:prstGeom prst="rect">
            <a:avLst/>
          </a:prstGeom>
          <a:noFill/>
        </p:spPr>
      </p:pic>
      <p:sp>
        <p:nvSpPr>
          <p:cNvPr id="18" name="Title 1"/>
          <p:cNvSpPr txBox="1">
            <a:spLocks/>
          </p:cNvSpPr>
          <p:nvPr userDrawn="1"/>
        </p:nvSpPr>
        <p:spPr>
          <a:xfrm>
            <a:off x="164855" y="4815824"/>
            <a:ext cx="3242304" cy="183524"/>
          </a:xfrm>
          <a:prstGeom prst="rect">
            <a:avLst/>
          </a:prstGeom>
        </p:spPr>
        <p:txBody>
          <a:bodyPr vert="horz" lIns="0" tIns="0" rIns="0" bIns="0" rtlCol="0" anchor="b">
            <a:noAutofit/>
          </a:bodyPr>
          <a:lstStyle>
            <a:lvl1pPr algn="l" defTabSz="914400" rtl="0" eaLnBrk="1" latinLnBrk="0" hangingPunct="1">
              <a:spcBef>
                <a:spcPct val="0"/>
              </a:spcBef>
              <a:buNone/>
              <a:defRPr sz="3600" b="0" kern="120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1050" b="0" i="1" u="none" dirty="0">
                <a:solidFill>
                  <a:schemeClr val="bg1"/>
                </a:solidFill>
                <a:latin typeface="Tahoma" panose="020B0604030504040204" pitchFamily="34" charset="0"/>
                <a:ea typeface="Tahoma" panose="020B0604030504040204" pitchFamily="34" charset="0"/>
                <a:cs typeface="Tahoma" panose="020B0604030504040204" pitchFamily="34" charset="0"/>
              </a:rPr>
              <a:t>Safer cars. Safer Drivers. Safer roads. </a:t>
            </a:r>
          </a:p>
        </p:txBody>
      </p:sp>
      <p:cxnSp>
        <p:nvCxnSpPr>
          <p:cNvPr id="8" name="Straight Connector 7"/>
          <p:cNvCxnSpPr/>
          <p:nvPr userDrawn="1"/>
        </p:nvCxnSpPr>
        <p:spPr>
          <a:xfrm>
            <a:off x="3249905" y="4970831"/>
            <a:ext cx="4753423"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87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p:bg>
      <p:bgPr>
        <a:solidFill>
          <a:schemeClr val="tx2">
            <a:lumMod val="50000"/>
          </a:schemeClr>
        </a:solidFill>
        <a:effectLst/>
      </p:bgPr>
    </p:bg>
    <p:spTree>
      <p:nvGrpSpPr>
        <p:cNvPr id="1" name=""/>
        <p:cNvGrpSpPr/>
        <p:nvPr/>
      </p:nvGrpSpPr>
      <p:grpSpPr>
        <a:xfrm>
          <a:off x="0" y="0"/>
          <a:ext cx="0" cy="0"/>
          <a:chOff x="0" y="0"/>
          <a:chExt cx="0" cy="0"/>
        </a:xfrm>
      </p:grpSpPr>
      <p:sp>
        <p:nvSpPr>
          <p:cNvPr id="2054" name="Rectangle 6"/>
          <p:cNvSpPr>
            <a:spLocks noChangeArrowheads="1"/>
          </p:cNvSpPr>
          <p:nvPr userDrawn="1"/>
        </p:nvSpPr>
        <p:spPr bwMode="auto">
          <a:xfrm>
            <a:off x="0" y="1025129"/>
            <a:ext cx="9131300" cy="41148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2058" name="Rectangle 10"/>
          <p:cNvSpPr>
            <a:spLocks noChangeArrowheads="1"/>
          </p:cNvSpPr>
          <p:nvPr userDrawn="1"/>
        </p:nvSpPr>
        <p:spPr bwMode="auto">
          <a:xfrm>
            <a:off x="0" y="-3572"/>
            <a:ext cx="9131300" cy="94297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20" name="Rectangle 19"/>
          <p:cNvSpPr/>
          <p:nvPr userDrawn="1"/>
        </p:nvSpPr>
        <p:spPr>
          <a:xfrm>
            <a:off x="0" y="5374"/>
            <a:ext cx="9144000" cy="685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24" descr="NHTSA_white"/>
          <p:cNvPicPr>
            <a:picLocks noChangeAspect="1" noChangeArrowheads="1"/>
          </p:cNvPicPr>
          <p:nvPr userDrawn="1"/>
        </p:nvPicPr>
        <p:blipFill>
          <a:blip r:embed="rId2" cstate="print"/>
          <a:srcRect/>
          <a:stretch>
            <a:fillRect/>
          </a:stretch>
        </p:blipFill>
        <p:spPr bwMode="auto">
          <a:xfrm>
            <a:off x="8156187" y="4699517"/>
            <a:ext cx="809664" cy="342900"/>
          </a:xfrm>
          <a:prstGeom prst="rect">
            <a:avLst/>
          </a:prstGeom>
          <a:noFill/>
        </p:spPr>
      </p:pic>
      <p:sp>
        <p:nvSpPr>
          <p:cNvPr id="18" name="Title 1"/>
          <p:cNvSpPr txBox="1">
            <a:spLocks/>
          </p:cNvSpPr>
          <p:nvPr userDrawn="1"/>
        </p:nvSpPr>
        <p:spPr>
          <a:xfrm>
            <a:off x="164855" y="4815824"/>
            <a:ext cx="3242304" cy="183524"/>
          </a:xfrm>
          <a:prstGeom prst="rect">
            <a:avLst/>
          </a:prstGeom>
        </p:spPr>
        <p:txBody>
          <a:bodyPr vert="horz" lIns="0" tIns="0" rIns="0" bIns="0" rtlCol="0" anchor="b">
            <a:noAutofit/>
          </a:bodyPr>
          <a:lstStyle>
            <a:lvl1pPr algn="l" defTabSz="914400" rtl="0" eaLnBrk="1" latinLnBrk="0" hangingPunct="1">
              <a:spcBef>
                <a:spcPct val="0"/>
              </a:spcBef>
              <a:buNone/>
              <a:defRPr sz="3600" b="0" kern="120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1050" b="0" i="1" u="none" dirty="0">
                <a:solidFill>
                  <a:schemeClr val="bg1"/>
                </a:solidFill>
                <a:latin typeface="Tahoma" panose="020B0604030504040204" pitchFamily="34" charset="0"/>
                <a:ea typeface="Tahoma" panose="020B0604030504040204" pitchFamily="34" charset="0"/>
                <a:cs typeface="Tahoma" panose="020B0604030504040204" pitchFamily="34" charset="0"/>
              </a:rPr>
              <a:t>Safer cars. Safer Drivers. Safer roads. </a:t>
            </a:r>
          </a:p>
        </p:txBody>
      </p:sp>
      <p:cxnSp>
        <p:nvCxnSpPr>
          <p:cNvPr id="8" name="Straight Connector 7"/>
          <p:cNvCxnSpPr/>
          <p:nvPr userDrawn="1"/>
        </p:nvCxnSpPr>
        <p:spPr>
          <a:xfrm>
            <a:off x="3249905" y="4970831"/>
            <a:ext cx="4753423"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Content Placeholder 23"/>
          <p:cNvSpPr>
            <a:spLocks noGrp="1"/>
          </p:cNvSpPr>
          <p:nvPr>
            <p:ph sz="quarter" idx="14" hasCustomPrompt="1"/>
          </p:nvPr>
        </p:nvSpPr>
        <p:spPr>
          <a:xfrm>
            <a:off x="457200" y="310101"/>
            <a:ext cx="3931920" cy="4160578"/>
          </a:xfrm>
          <a:solidFill>
            <a:srgbClr val="F8F8F8">
              <a:alpha val="45098"/>
            </a:srgbClr>
          </a:solidFill>
        </p:spPr>
        <p:txBody>
          <a:bodyPr>
            <a:normAutofit/>
          </a:bodyPr>
          <a:lstStyle>
            <a:lvl1pPr marL="0" indent="0">
              <a:buNone/>
              <a:defRPr sz="1350" baseline="0"/>
            </a:lvl1pPr>
          </a:lstStyle>
          <a:p>
            <a:pPr lvl="0"/>
            <a:r>
              <a:rPr lang="en-US" dirty="0"/>
              <a:t>Place: images, graphs, charts, call outs</a:t>
            </a:r>
          </a:p>
        </p:txBody>
      </p:sp>
      <p:sp>
        <p:nvSpPr>
          <p:cNvPr id="15" name="Content Placeholder 23"/>
          <p:cNvSpPr>
            <a:spLocks noGrp="1"/>
          </p:cNvSpPr>
          <p:nvPr>
            <p:ph sz="quarter" idx="15" hasCustomPrompt="1"/>
          </p:nvPr>
        </p:nvSpPr>
        <p:spPr>
          <a:xfrm>
            <a:off x="4753428" y="316064"/>
            <a:ext cx="3931920" cy="4154615"/>
          </a:xfrm>
          <a:solidFill>
            <a:srgbClr val="F8F8F8">
              <a:alpha val="45098"/>
            </a:srgbClr>
          </a:solidFill>
        </p:spPr>
        <p:txBody>
          <a:bodyPr>
            <a:normAutofit/>
          </a:bodyPr>
          <a:lstStyle>
            <a:lvl1pPr marL="0" indent="0">
              <a:buNone/>
              <a:defRPr sz="1350" baseline="0"/>
            </a:lvl1pPr>
          </a:lstStyle>
          <a:p>
            <a:pPr lvl="0"/>
            <a:r>
              <a:rPr lang="en-US" dirty="0"/>
              <a:t>Place: images, graphs, charts, call outs</a:t>
            </a:r>
          </a:p>
        </p:txBody>
      </p:sp>
    </p:spTree>
    <p:extLst>
      <p:ext uri="{BB962C8B-B14F-4D97-AF65-F5344CB8AC3E}">
        <p14:creationId xmlns:p14="http://schemas.microsoft.com/office/powerpoint/2010/main" val="1123004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s Slide">
    <p:bg>
      <p:bgPr>
        <a:solidFill>
          <a:schemeClr val="tx2">
            <a:lumMod val="50000"/>
          </a:schemeClr>
        </a:solidFill>
        <a:effectLst/>
      </p:bgPr>
    </p:bg>
    <p:spTree>
      <p:nvGrpSpPr>
        <p:cNvPr id="1" name=""/>
        <p:cNvGrpSpPr/>
        <p:nvPr/>
      </p:nvGrpSpPr>
      <p:grpSpPr>
        <a:xfrm>
          <a:off x="0" y="0"/>
          <a:ext cx="0" cy="0"/>
          <a:chOff x="0" y="0"/>
          <a:chExt cx="0" cy="0"/>
        </a:xfrm>
      </p:grpSpPr>
      <p:sp>
        <p:nvSpPr>
          <p:cNvPr id="2051" name="AutoShape 3"/>
          <p:cNvSpPr>
            <a:spLocks noChangeAspect="1" noChangeArrowheads="1" noTextEdit="1"/>
          </p:cNvSpPr>
          <p:nvPr userDrawn="1"/>
        </p:nvSpPr>
        <p:spPr bwMode="auto">
          <a:xfrm>
            <a:off x="0" y="0"/>
            <a:ext cx="9144000" cy="51435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2057" name="AutoShape 9"/>
          <p:cNvSpPr>
            <a:spLocks noChangeAspect="1" noChangeArrowheads="1" noTextEdit="1"/>
          </p:cNvSpPr>
          <p:nvPr userDrawn="1"/>
        </p:nvSpPr>
        <p:spPr bwMode="auto">
          <a:xfrm>
            <a:off x="0" y="1"/>
            <a:ext cx="9144000" cy="515244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5"/>
            <a:ext cx="9144000" cy="685800"/>
          </a:xfrm>
          <a:prstGeom prst="rect">
            <a:avLst/>
          </a:prstGeom>
        </p:spPr>
      </p:pic>
      <p:sp>
        <p:nvSpPr>
          <p:cNvPr id="16" name="Rectangle 15"/>
          <p:cNvSpPr/>
          <p:nvPr userDrawn="1"/>
        </p:nvSpPr>
        <p:spPr>
          <a:xfrm>
            <a:off x="0" y="0"/>
            <a:ext cx="9144000" cy="685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userDrawn="1"/>
        </p:nvSpPr>
        <p:spPr>
          <a:xfrm>
            <a:off x="0" y="618235"/>
            <a:ext cx="9144000" cy="685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4" descr="NHTSA_white"/>
          <p:cNvPicPr>
            <a:picLocks noChangeAspect="1" noChangeArrowheads="1"/>
          </p:cNvPicPr>
          <p:nvPr userDrawn="1"/>
        </p:nvPicPr>
        <p:blipFill>
          <a:blip r:embed="rId3" cstate="print"/>
          <a:srcRect/>
          <a:stretch>
            <a:fillRect/>
          </a:stretch>
        </p:blipFill>
        <p:spPr bwMode="auto">
          <a:xfrm>
            <a:off x="8156187" y="4699517"/>
            <a:ext cx="809664" cy="342900"/>
          </a:xfrm>
          <a:prstGeom prst="rect">
            <a:avLst/>
          </a:prstGeom>
          <a:noFill/>
        </p:spPr>
      </p:pic>
      <p:sp>
        <p:nvSpPr>
          <p:cNvPr id="27" name="Title 1"/>
          <p:cNvSpPr txBox="1">
            <a:spLocks/>
          </p:cNvSpPr>
          <p:nvPr userDrawn="1"/>
        </p:nvSpPr>
        <p:spPr>
          <a:xfrm>
            <a:off x="164855" y="252153"/>
            <a:ext cx="3242304" cy="183524"/>
          </a:xfrm>
          <a:prstGeom prst="rect">
            <a:avLst/>
          </a:prstGeom>
        </p:spPr>
        <p:txBody>
          <a:bodyPr vert="horz" lIns="0" tIns="0" rIns="0" bIns="0" rtlCol="0" anchor="b">
            <a:noAutofit/>
          </a:bodyPr>
          <a:lstStyle>
            <a:lvl1pPr algn="l" defTabSz="914400" rtl="0" eaLnBrk="1" latinLnBrk="0" hangingPunct="1">
              <a:spcBef>
                <a:spcPct val="0"/>
              </a:spcBef>
              <a:buNone/>
              <a:defRPr sz="3600" b="0" kern="120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1050" b="0" i="1" u="none" dirty="0">
                <a:solidFill>
                  <a:schemeClr val="bg1"/>
                </a:solidFill>
                <a:latin typeface="Tahoma" panose="020B0604030504040204" pitchFamily="34" charset="0"/>
                <a:ea typeface="Tahoma" panose="020B0604030504040204" pitchFamily="34" charset="0"/>
                <a:cs typeface="Tahoma" panose="020B0604030504040204" pitchFamily="34" charset="0"/>
              </a:rPr>
              <a:t>Safer cars. Safer Drivers. Safer roads. </a:t>
            </a:r>
          </a:p>
        </p:txBody>
      </p:sp>
      <p:cxnSp>
        <p:nvCxnSpPr>
          <p:cNvPr id="28" name="Straight Connector 27"/>
          <p:cNvCxnSpPr/>
          <p:nvPr userDrawn="1"/>
        </p:nvCxnSpPr>
        <p:spPr>
          <a:xfrm>
            <a:off x="164855" y="4970831"/>
            <a:ext cx="7838472"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Content Placeholder 23"/>
          <p:cNvSpPr>
            <a:spLocks noGrp="1"/>
          </p:cNvSpPr>
          <p:nvPr>
            <p:ph sz="quarter" idx="14" hasCustomPrompt="1"/>
          </p:nvPr>
        </p:nvSpPr>
        <p:spPr>
          <a:xfrm>
            <a:off x="457200" y="1075969"/>
            <a:ext cx="3931920" cy="3394710"/>
          </a:xfrm>
          <a:solidFill>
            <a:srgbClr val="F8F8F8">
              <a:alpha val="45098"/>
            </a:srgbClr>
          </a:solidFill>
        </p:spPr>
        <p:txBody>
          <a:bodyPr>
            <a:normAutofit/>
          </a:bodyPr>
          <a:lstStyle>
            <a:lvl1pPr marL="0" indent="0">
              <a:buNone/>
              <a:defRPr sz="1350" baseline="0"/>
            </a:lvl1pPr>
          </a:lstStyle>
          <a:p>
            <a:pPr lvl="0"/>
            <a:r>
              <a:rPr lang="en-US" dirty="0"/>
              <a:t>Place: images, graphs, charts, call outs</a:t>
            </a:r>
          </a:p>
        </p:txBody>
      </p:sp>
      <p:sp>
        <p:nvSpPr>
          <p:cNvPr id="13" name="Content Placeholder 23"/>
          <p:cNvSpPr>
            <a:spLocks noGrp="1"/>
          </p:cNvSpPr>
          <p:nvPr>
            <p:ph sz="quarter" idx="15" hasCustomPrompt="1"/>
          </p:nvPr>
        </p:nvSpPr>
        <p:spPr>
          <a:xfrm>
            <a:off x="4753428" y="1075969"/>
            <a:ext cx="3931920" cy="3394710"/>
          </a:xfrm>
          <a:solidFill>
            <a:srgbClr val="F8F8F8">
              <a:alpha val="45098"/>
            </a:srgbClr>
          </a:solidFill>
        </p:spPr>
        <p:txBody>
          <a:bodyPr>
            <a:normAutofit/>
          </a:bodyPr>
          <a:lstStyle>
            <a:lvl1pPr marL="0" indent="0">
              <a:buNone/>
              <a:defRPr sz="1350" baseline="0"/>
            </a:lvl1pPr>
          </a:lstStyle>
          <a:p>
            <a:pPr lvl="0"/>
            <a:r>
              <a:rPr lang="en-US" dirty="0"/>
              <a:t>Place: images, graphs, charts, call outs</a:t>
            </a:r>
          </a:p>
        </p:txBody>
      </p:sp>
    </p:spTree>
    <p:extLst>
      <p:ext uri="{BB962C8B-B14F-4D97-AF65-F5344CB8AC3E}">
        <p14:creationId xmlns:p14="http://schemas.microsoft.com/office/powerpoint/2010/main" val="3696276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ack Title Slide">
    <p:bg>
      <p:bgPr>
        <a:solidFill>
          <a:schemeClr val="tx2">
            <a:lumMod val="50000"/>
          </a:schemeClr>
        </a:solidFill>
        <a:effectLst/>
      </p:bgPr>
    </p:bg>
    <p:spTree>
      <p:nvGrpSpPr>
        <p:cNvPr id="1" name=""/>
        <p:cNvGrpSpPr/>
        <p:nvPr/>
      </p:nvGrpSpPr>
      <p:grpSpPr>
        <a:xfrm>
          <a:off x="0" y="0"/>
          <a:ext cx="0" cy="0"/>
          <a:chOff x="0" y="0"/>
          <a:chExt cx="0" cy="0"/>
        </a:xfrm>
      </p:grpSpPr>
      <p:sp>
        <p:nvSpPr>
          <p:cNvPr id="2051" name="AutoShape 3"/>
          <p:cNvSpPr>
            <a:spLocks noChangeAspect="1" noChangeArrowheads="1" noTextEdit="1"/>
          </p:cNvSpPr>
          <p:nvPr userDrawn="1"/>
        </p:nvSpPr>
        <p:spPr bwMode="auto">
          <a:xfrm>
            <a:off x="0" y="0"/>
            <a:ext cx="9144000" cy="51435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2057" name="AutoShape 9"/>
          <p:cNvSpPr>
            <a:spLocks noChangeAspect="1" noChangeArrowheads="1" noTextEdit="1"/>
          </p:cNvSpPr>
          <p:nvPr userDrawn="1"/>
        </p:nvSpPr>
        <p:spPr bwMode="auto">
          <a:xfrm>
            <a:off x="0" y="1"/>
            <a:ext cx="9144000" cy="515244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endParaRPr lang="en-US" sz="135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5"/>
            <a:ext cx="9144000" cy="685800"/>
          </a:xfrm>
          <a:prstGeom prst="rect">
            <a:avLst/>
          </a:prstGeom>
        </p:spPr>
      </p:pic>
      <p:sp>
        <p:nvSpPr>
          <p:cNvPr id="16" name="Rectangle 15"/>
          <p:cNvSpPr/>
          <p:nvPr userDrawn="1"/>
        </p:nvSpPr>
        <p:spPr>
          <a:xfrm>
            <a:off x="0" y="0"/>
            <a:ext cx="9144000" cy="685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userDrawn="1"/>
        </p:nvSpPr>
        <p:spPr>
          <a:xfrm>
            <a:off x="0" y="618235"/>
            <a:ext cx="9144000" cy="685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Picture 24" descr="NHTSA_white"/>
          <p:cNvPicPr>
            <a:picLocks noChangeAspect="1" noChangeArrowheads="1"/>
          </p:cNvPicPr>
          <p:nvPr userDrawn="1"/>
        </p:nvPicPr>
        <p:blipFill>
          <a:blip r:embed="rId3" cstate="print"/>
          <a:srcRect/>
          <a:stretch>
            <a:fillRect/>
          </a:stretch>
        </p:blipFill>
        <p:spPr bwMode="auto">
          <a:xfrm>
            <a:off x="8156187" y="4699517"/>
            <a:ext cx="809664" cy="342900"/>
          </a:xfrm>
          <a:prstGeom prst="rect">
            <a:avLst/>
          </a:prstGeom>
          <a:noFill/>
        </p:spPr>
      </p:pic>
      <p:sp>
        <p:nvSpPr>
          <p:cNvPr id="27" name="Title 1"/>
          <p:cNvSpPr txBox="1">
            <a:spLocks/>
          </p:cNvSpPr>
          <p:nvPr userDrawn="1"/>
        </p:nvSpPr>
        <p:spPr>
          <a:xfrm>
            <a:off x="164855" y="252153"/>
            <a:ext cx="3242304" cy="183524"/>
          </a:xfrm>
          <a:prstGeom prst="rect">
            <a:avLst/>
          </a:prstGeom>
        </p:spPr>
        <p:txBody>
          <a:bodyPr vert="horz" lIns="0" tIns="0" rIns="0" bIns="0" rtlCol="0" anchor="b">
            <a:noAutofit/>
          </a:bodyPr>
          <a:lstStyle>
            <a:lvl1pPr algn="l" defTabSz="914400" rtl="0" eaLnBrk="1" latinLnBrk="0" hangingPunct="1">
              <a:spcBef>
                <a:spcPct val="0"/>
              </a:spcBef>
              <a:buNone/>
              <a:defRPr sz="3600" b="0" kern="120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1050" b="0" i="1" u="none" dirty="0">
                <a:solidFill>
                  <a:schemeClr val="bg1"/>
                </a:solidFill>
                <a:latin typeface="Tahoma" panose="020B0604030504040204" pitchFamily="34" charset="0"/>
                <a:ea typeface="Tahoma" panose="020B0604030504040204" pitchFamily="34" charset="0"/>
                <a:cs typeface="Tahoma" panose="020B0604030504040204" pitchFamily="34" charset="0"/>
              </a:rPr>
              <a:t>Safer cars. Safer Drivers. Safer roads. </a:t>
            </a:r>
          </a:p>
        </p:txBody>
      </p:sp>
      <p:cxnSp>
        <p:nvCxnSpPr>
          <p:cNvPr id="28" name="Straight Connector 27"/>
          <p:cNvCxnSpPr/>
          <p:nvPr userDrawn="1"/>
        </p:nvCxnSpPr>
        <p:spPr>
          <a:xfrm>
            <a:off x="164855" y="4970831"/>
            <a:ext cx="7838472"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7618" y="3453517"/>
            <a:ext cx="5507484" cy="1689983"/>
          </a:xfrm>
          <a:prstGeom prst="rect">
            <a:avLst/>
          </a:prstGeom>
        </p:spPr>
      </p:pic>
      <p:sp>
        <p:nvSpPr>
          <p:cNvPr id="18" name="Title 1"/>
          <p:cNvSpPr>
            <a:spLocks noGrp="1"/>
          </p:cNvSpPr>
          <p:nvPr>
            <p:ph type="ctrTitle"/>
          </p:nvPr>
        </p:nvSpPr>
        <p:spPr>
          <a:xfrm>
            <a:off x="1567543" y="686815"/>
            <a:ext cx="5953913" cy="2769257"/>
          </a:xfrm>
        </p:spPr>
        <p:txBody>
          <a:bodyPr lIns="0" tIns="0" rIns="0" bIns="0" anchor="ctr">
            <a:normAutofit/>
          </a:bodyPr>
          <a:lstStyle>
            <a:lvl1pPr marL="0" algn="ctr" defTabSz="685800" rtl="0" eaLnBrk="1" latinLnBrk="0" hangingPunct="1">
              <a:lnSpc>
                <a:spcPct val="150000"/>
              </a:lnSpc>
              <a:spcBef>
                <a:spcPct val="0"/>
              </a:spcBef>
              <a:buNone/>
              <a:defRPr lang="en-US" sz="2400" b="0" kern="1200" dirty="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2" name="TextBox 1"/>
          <p:cNvSpPr txBox="1"/>
          <p:nvPr userDrawn="1"/>
        </p:nvSpPr>
        <p:spPr>
          <a:xfrm>
            <a:off x="7569643" y="5005000"/>
            <a:ext cx="433685" cy="69250"/>
          </a:xfrm>
          <a:prstGeom prst="rect">
            <a:avLst/>
          </a:prstGeom>
          <a:noFill/>
        </p:spPr>
        <p:txBody>
          <a:bodyPr wrap="square" lIns="0" tIns="0" rIns="0" bIns="0" rtlCol="0">
            <a:spAutoFit/>
          </a:bodyPr>
          <a:lstStyle/>
          <a:p>
            <a:pPr algn="r"/>
            <a:r>
              <a:rPr lang="en-US" sz="450" dirty="0">
                <a:solidFill>
                  <a:schemeClr val="bg1"/>
                </a:solidFill>
              </a:rPr>
              <a:t>11385</a:t>
            </a:r>
          </a:p>
        </p:txBody>
      </p:sp>
    </p:spTree>
    <p:extLst>
      <p:ext uri="{BB962C8B-B14F-4D97-AF65-F5344CB8AC3E}">
        <p14:creationId xmlns:p14="http://schemas.microsoft.com/office/powerpoint/2010/main" val="64124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1BB8595-08D9-A942-9AAF-F42EF9933F95}"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icons-righ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90780" y="3153441"/>
            <a:ext cx="2750412" cy="1634607"/>
          </a:xfrm>
        </p:spPr>
        <p:txBody>
          <a:bodyPr anchor="t">
            <a:normAutofit/>
          </a:bodyPr>
          <a:lstStyle>
            <a:lvl1pPr algn="l">
              <a:defRPr sz="2000" b="1" cap="all"/>
            </a:lvl1pPr>
          </a:lstStyle>
          <a:p>
            <a:r>
              <a:rPr lang="en-US" dirty="0"/>
              <a:t>Click to edit Master title style</a:t>
            </a:r>
          </a:p>
        </p:txBody>
      </p:sp>
      <p:pic>
        <p:nvPicPr>
          <p:cNvPr id="8" name="Picture 7" descr="NHTSA_type_rev.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4914" y="286609"/>
            <a:ext cx="762576" cy="196960"/>
          </a:xfrm>
          <a:prstGeom prst="rect">
            <a:avLst/>
          </a:prstGeom>
        </p:spPr>
      </p:pic>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419331"/>
            <a:ext cx="4038600" cy="298657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19331"/>
            <a:ext cx="4038600" cy="2986577"/>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1BB8595-08D9-A942-9AAF-F42EF9933F95}"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D1BB8595-08D9-A942-9AAF-F42EF9933F95}"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BB8595-08D9-A942-9AAF-F42EF9933F95}"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054" name="Rectangle 6"/>
          <p:cNvSpPr>
            <a:spLocks noChangeArrowheads="1"/>
          </p:cNvSpPr>
          <p:nvPr userDrawn="1"/>
        </p:nvSpPr>
        <p:spPr bwMode="auto">
          <a:xfrm>
            <a:off x="0" y="1025129"/>
            <a:ext cx="91313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8" name="Rectangle 10"/>
          <p:cNvSpPr>
            <a:spLocks noChangeArrowheads="1"/>
          </p:cNvSpPr>
          <p:nvPr userDrawn="1"/>
        </p:nvSpPr>
        <p:spPr bwMode="auto">
          <a:xfrm>
            <a:off x="0" y="-3572"/>
            <a:ext cx="9131300" cy="94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userDrawn="1"/>
        </p:nvSpPr>
        <p:spPr>
          <a:xfrm>
            <a:off x="0" y="-3571"/>
            <a:ext cx="9144000" cy="85725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a:xfrm>
            <a:off x="457200" y="171450"/>
            <a:ext cx="8229600" cy="675085"/>
          </a:xfrm>
        </p:spPr>
        <p:txBody>
          <a:bodyPr>
            <a:normAutofit/>
          </a:bodyPr>
          <a:lstStyle>
            <a:lvl1pPr algn="l">
              <a:defRPr sz="3600" b="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20" name="Rectangle 19"/>
          <p:cNvSpPr/>
          <p:nvPr userDrawn="1"/>
        </p:nvSpPr>
        <p:spPr>
          <a:xfrm>
            <a:off x="0" y="853679"/>
            <a:ext cx="9144000" cy="685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23"/>
          <p:cNvSpPr>
            <a:spLocks noGrp="1"/>
          </p:cNvSpPr>
          <p:nvPr>
            <p:ph sz="quarter" idx="14" hasCustomPrompt="1"/>
          </p:nvPr>
        </p:nvSpPr>
        <p:spPr>
          <a:xfrm>
            <a:off x="4753428" y="1075969"/>
            <a:ext cx="3931920" cy="3394710"/>
          </a:xfrm>
          <a:solidFill>
            <a:srgbClr val="F8F8F8">
              <a:alpha val="45098"/>
            </a:srgbClr>
          </a:solidFill>
        </p:spPr>
        <p:txBody>
          <a:bodyPr>
            <a:normAutofit/>
          </a:bodyPr>
          <a:lstStyle>
            <a:lvl1pPr marL="0" indent="0">
              <a:buNone/>
              <a:defRPr sz="1800" baseline="0"/>
            </a:lvl1pPr>
          </a:lstStyle>
          <a:p>
            <a:pPr lvl="0"/>
            <a:r>
              <a:rPr lang="en-US" dirty="0"/>
              <a:t>Place: images, graphs, charts, call outs</a:t>
            </a:r>
          </a:p>
        </p:txBody>
      </p:sp>
      <p:sp>
        <p:nvSpPr>
          <p:cNvPr id="13" name="Content Placeholder 2"/>
          <p:cNvSpPr>
            <a:spLocks noGrp="1"/>
          </p:cNvSpPr>
          <p:nvPr>
            <p:ph idx="15"/>
          </p:nvPr>
        </p:nvSpPr>
        <p:spPr>
          <a:xfrm>
            <a:off x="457200" y="1075969"/>
            <a:ext cx="3797085" cy="3394710"/>
          </a:xfrm>
        </p:spPr>
        <p:txBody>
          <a:bodyPr/>
          <a:lstStyle>
            <a:lvl1pPr>
              <a:defRPr sz="2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sz="2000">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sz="1800">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sz="1600">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sz="16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24" descr="NHTSA_white"/>
          <p:cNvPicPr>
            <a:picLocks noChangeAspect="1" noChangeArrowheads="1"/>
          </p:cNvPicPr>
          <p:nvPr userDrawn="1"/>
        </p:nvPicPr>
        <p:blipFill>
          <a:blip r:embed="rId2" cstate="print"/>
          <a:srcRect/>
          <a:stretch>
            <a:fillRect/>
          </a:stretch>
        </p:blipFill>
        <p:spPr bwMode="auto">
          <a:xfrm>
            <a:off x="8156187" y="4699517"/>
            <a:ext cx="809664" cy="342900"/>
          </a:xfrm>
          <a:prstGeom prst="rect">
            <a:avLst/>
          </a:prstGeom>
          <a:noFill/>
        </p:spPr>
      </p:pic>
      <p:sp>
        <p:nvSpPr>
          <p:cNvPr id="18" name="Title 1"/>
          <p:cNvSpPr txBox="1">
            <a:spLocks/>
          </p:cNvSpPr>
          <p:nvPr userDrawn="1"/>
        </p:nvSpPr>
        <p:spPr>
          <a:xfrm>
            <a:off x="164855" y="4815824"/>
            <a:ext cx="3242304" cy="183524"/>
          </a:xfrm>
          <a:prstGeom prst="rect">
            <a:avLst/>
          </a:prstGeom>
        </p:spPr>
        <p:txBody>
          <a:bodyPr vert="horz" lIns="0" tIns="0" rIns="0" bIns="0" rtlCol="0" anchor="b">
            <a:noAutofit/>
          </a:bodyPr>
          <a:lstStyle>
            <a:lvl1pPr algn="l" defTabSz="914400" rtl="0" eaLnBrk="1" latinLnBrk="0" hangingPunct="1">
              <a:spcBef>
                <a:spcPct val="0"/>
              </a:spcBef>
              <a:buNone/>
              <a:defRPr sz="3600" b="0" kern="120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1400" b="0" i="1" u="none" dirty="0">
                <a:solidFill>
                  <a:schemeClr val="bg1"/>
                </a:solidFill>
                <a:latin typeface="Tahoma" panose="020B0604030504040204" pitchFamily="34" charset="0"/>
                <a:ea typeface="Tahoma" panose="020B0604030504040204" pitchFamily="34" charset="0"/>
                <a:cs typeface="Tahoma" panose="020B0604030504040204" pitchFamily="34" charset="0"/>
              </a:rPr>
              <a:t>Safer cars. Safer Drivers. Safer roads. </a:t>
            </a:r>
          </a:p>
        </p:txBody>
      </p:sp>
      <p:cxnSp>
        <p:nvCxnSpPr>
          <p:cNvPr id="8" name="Straight Connector 7"/>
          <p:cNvCxnSpPr/>
          <p:nvPr userDrawn="1"/>
        </p:nvCxnSpPr>
        <p:spPr>
          <a:xfrm>
            <a:off x="3249905" y="4970831"/>
            <a:ext cx="4753423"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65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ack Title Slide">
    <p:spTree>
      <p:nvGrpSpPr>
        <p:cNvPr id="1" name=""/>
        <p:cNvGrpSpPr/>
        <p:nvPr/>
      </p:nvGrpSpPr>
      <p:grpSpPr>
        <a:xfrm>
          <a:off x="0" y="0"/>
          <a:ext cx="0" cy="0"/>
          <a:chOff x="0" y="0"/>
          <a:chExt cx="0" cy="0"/>
        </a:xfrm>
      </p:grpSpPr>
      <p:sp>
        <p:nvSpPr>
          <p:cNvPr id="2051" name="AutoShape 3"/>
          <p:cNvSpPr>
            <a:spLocks noChangeAspect="1" noChangeArrowheads="1" noTextEdit="1"/>
          </p:cNvSpPr>
          <p:nvPr userDrawn="1"/>
        </p:nvSpPr>
        <p:spPr bwMode="auto">
          <a:xfrm>
            <a:off x="0" y="0"/>
            <a:ext cx="9144000"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7" name="AutoShape 9"/>
          <p:cNvSpPr>
            <a:spLocks noChangeAspect="1" noChangeArrowheads="1" noTextEdit="1"/>
          </p:cNvSpPr>
          <p:nvPr userDrawn="1"/>
        </p:nvSpPr>
        <p:spPr bwMode="auto">
          <a:xfrm>
            <a:off x="0" y="1"/>
            <a:ext cx="9144000" cy="51524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15"/>
            <a:ext cx="9144000" cy="685800"/>
          </a:xfrm>
          <a:prstGeom prst="rect">
            <a:avLst/>
          </a:prstGeom>
        </p:spPr>
      </p:pic>
      <p:sp>
        <p:nvSpPr>
          <p:cNvPr id="16" name="Rectangle 15"/>
          <p:cNvSpPr/>
          <p:nvPr userDrawn="1"/>
        </p:nvSpPr>
        <p:spPr>
          <a:xfrm>
            <a:off x="0" y="0"/>
            <a:ext cx="9144000" cy="685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618235"/>
            <a:ext cx="9144000" cy="685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4" descr="NHTSA_white"/>
          <p:cNvPicPr>
            <a:picLocks noChangeAspect="1" noChangeArrowheads="1"/>
          </p:cNvPicPr>
          <p:nvPr userDrawn="1"/>
        </p:nvPicPr>
        <p:blipFill>
          <a:blip r:embed="rId3" cstate="print"/>
          <a:srcRect/>
          <a:stretch>
            <a:fillRect/>
          </a:stretch>
        </p:blipFill>
        <p:spPr bwMode="auto">
          <a:xfrm>
            <a:off x="8156187" y="4699517"/>
            <a:ext cx="809664" cy="342900"/>
          </a:xfrm>
          <a:prstGeom prst="rect">
            <a:avLst/>
          </a:prstGeom>
          <a:noFill/>
        </p:spPr>
      </p:pic>
      <p:sp>
        <p:nvSpPr>
          <p:cNvPr id="27" name="Title 1"/>
          <p:cNvSpPr txBox="1">
            <a:spLocks/>
          </p:cNvSpPr>
          <p:nvPr userDrawn="1"/>
        </p:nvSpPr>
        <p:spPr>
          <a:xfrm>
            <a:off x="164855" y="252153"/>
            <a:ext cx="3242304" cy="183524"/>
          </a:xfrm>
          <a:prstGeom prst="rect">
            <a:avLst/>
          </a:prstGeom>
        </p:spPr>
        <p:txBody>
          <a:bodyPr vert="horz" lIns="0" tIns="0" rIns="0" bIns="0" rtlCol="0" anchor="b">
            <a:noAutofit/>
          </a:bodyPr>
          <a:lstStyle>
            <a:lvl1pPr algn="l" defTabSz="914400" rtl="0" eaLnBrk="1" latinLnBrk="0" hangingPunct="1">
              <a:spcBef>
                <a:spcPct val="0"/>
              </a:spcBef>
              <a:buNone/>
              <a:defRPr sz="3600" b="0" kern="120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1400" b="0" i="1" u="none" dirty="0">
                <a:solidFill>
                  <a:schemeClr val="bg1"/>
                </a:solidFill>
                <a:latin typeface="Tahoma" panose="020B0604030504040204" pitchFamily="34" charset="0"/>
                <a:ea typeface="Tahoma" panose="020B0604030504040204" pitchFamily="34" charset="0"/>
                <a:cs typeface="Tahoma" panose="020B0604030504040204" pitchFamily="34" charset="0"/>
              </a:rPr>
              <a:t>Safer cars. Safer Drivers. Safer roads. </a:t>
            </a:r>
          </a:p>
        </p:txBody>
      </p:sp>
      <p:cxnSp>
        <p:nvCxnSpPr>
          <p:cNvPr id="28" name="Straight Connector 27"/>
          <p:cNvCxnSpPr/>
          <p:nvPr userDrawn="1"/>
        </p:nvCxnSpPr>
        <p:spPr>
          <a:xfrm>
            <a:off x="164855" y="4970831"/>
            <a:ext cx="7838472" cy="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77618" y="3453517"/>
            <a:ext cx="5507484" cy="1689983"/>
          </a:xfrm>
          <a:prstGeom prst="rect">
            <a:avLst/>
          </a:prstGeom>
        </p:spPr>
      </p:pic>
      <p:sp>
        <p:nvSpPr>
          <p:cNvPr id="18" name="Title 1"/>
          <p:cNvSpPr>
            <a:spLocks noGrp="1"/>
          </p:cNvSpPr>
          <p:nvPr>
            <p:ph type="ctrTitle"/>
          </p:nvPr>
        </p:nvSpPr>
        <p:spPr>
          <a:xfrm>
            <a:off x="1567543" y="686815"/>
            <a:ext cx="5953913" cy="2769257"/>
          </a:xfrm>
        </p:spPr>
        <p:txBody>
          <a:bodyPr lIns="0" tIns="0" rIns="0" bIns="0" anchor="ctr">
            <a:normAutofit/>
          </a:bodyPr>
          <a:lstStyle>
            <a:lvl1pPr marL="0" algn="ctr" defTabSz="914400" rtl="0" eaLnBrk="1" latinLnBrk="0" hangingPunct="1">
              <a:lnSpc>
                <a:spcPct val="150000"/>
              </a:lnSpc>
              <a:spcBef>
                <a:spcPct val="0"/>
              </a:spcBef>
              <a:buNone/>
              <a:defRPr lang="en-US" sz="3200" b="0" kern="1200" dirty="0">
                <a:solidFill>
                  <a:schemeClr val="bg1"/>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2" name="TextBox 1"/>
          <p:cNvSpPr txBox="1"/>
          <p:nvPr userDrawn="1"/>
        </p:nvSpPr>
        <p:spPr>
          <a:xfrm>
            <a:off x="7569643" y="5005001"/>
            <a:ext cx="433685" cy="92333"/>
          </a:xfrm>
          <a:prstGeom prst="rect">
            <a:avLst/>
          </a:prstGeom>
          <a:noFill/>
        </p:spPr>
        <p:txBody>
          <a:bodyPr wrap="square" lIns="0" tIns="0" rIns="0" bIns="0" rtlCol="0">
            <a:spAutoFit/>
          </a:bodyPr>
          <a:lstStyle/>
          <a:p>
            <a:pPr algn="r"/>
            <a:r>
              <a:rPr lang="en-US" sz="600" dirty="0">
                <a:solidFill>
                  <a:schemeClr val="bg1"/>
                </a:solidFill>
              </a:rPr>
              <a:t>11385</a:t>
            </a:r>
          </a:p>
        </p:txBody>
      </p:sp>
    </p:spTree>
    <p:extLst>
      <p:ext uri="{BB962C8B-B14F-4D97-AF65-F5344CB8AC3E}">
        <p14:creationId xmlns:p14="http://schemas.microsoft.com/office/powerpoint/2010/main" val="278735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T_Opt2_4.3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5360809" y="614359"/>
            <a:ext cx="3339021" cy="156049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6222579" y="2588701"/>
            <a:ext cx="2477250" cy="873078"/>
          </a:xfrm>
        </p:spPr>
        <p:txBody>
          <a:bodyPr>
            <a:normAutofit/>
          </a:bodyPr>
          <a:lstStyle>
            <a:lvl1pPr marL="0" indent="0" algn="r">
              <a:buNone/>
              <a:defRPr sz="12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5" name="Picture 4" descr="NHTSA_tag_rev.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8503" y="4509432"/>
            <a:ext cx="1461326" cy="350511"/>
          </a:xfrm>
          <a:prstGeom prst="rect">
            <a:avLst/>
          </a:prstGeom>
        </p:spPr>
      </p:pic>
    </p:spTree>
    <p:extLst>
      <p:ext uri="{BB962C8B-B14F-4D97-AF65-F5344CB8AC3E}">
        <p14:creationId xmlns:p14="http://schemas.microsoft.com/office/powerpoint/2010/main" val="113431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gi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gi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6444"/>
            <a:ext cx="9144000" cy="4206240"/>
          </a:xfrm>
          <a:prstGeom prst="rect">
            <a:avLst/>
          </a:prstGeom>
          <a:solidFill>
            <a:srgbClr val="126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674372"/>
            <a:ext cx="8229600" cy="66875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382465"/>
            <a:ext cx="8229600" cy="32121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57200" y="4802676"/>
            <a:ext cx="2133600" cy="273844"/>
          </a:xfrm>
          <a:prstGeom prst="rect">
            <a:avLst/>
          </a:prstGeom>
        </p:spPr>
        <p:txBody>
          <a:bodyPr vert="horz" lIns="91440" tIns="45720" rIns="91440" bIns="45720" rtlCol="0" anchor="ctr"/>
          <a:lstStyle>
            <a:lvl1pPr algn="l">
              <a:defRPr sz="800">
                <a:solidFill>
                  <a:schemeClr val="tx1">
                    <a:tint val="75000"/>
                  </a:schemeClr>
                </a:solidFill>
              </a:defRPr>
            </a:lvl1pPr>
          </a:lstStyle>
          <a:p>
            <a:fld id="{D1BB8595-08D9-A942-9AAF-F42EF9933F95}" type="slidenum">
              <a:rPr lang="en-US" smtClean="0"/>
              <a:pPr/>
              <a:t>‹#›</a:t>
            </a:fld>
            <a:endParaRPr lang="en-US" dirty="0"/>
          </a:p>
        </p:txBody>
      </p:sp>
      <p:pic>
        <p:nvPicPr>
          <p:cNvPr id="8" name="Picture 7" descr="NHTSA_type_rev.g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16560" y="4851414"/>
            <a:ext cx="675719" cy="174526"/>
          </a:xfrm>
          <a:prstGeom prst="rect">
            <a:avLst/>
          </a:prstGeom>
        </p:spPr>
      </p:pic>
      <p:pic>
        <p:nvPicPr>
          <p:cNvPr id="9" name="Picture 8" descr="icons_horz.gif"/>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07914" y="112769"/>
            <a:ext cx="823919" cy="212804"/>
          </a:xfrm>
          <a:prstGeom prst="rect">
            <a:avLst/>
          </a:prstGeom>
        </p:spPr>
      </p:pic>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txStyles>
    <p:titleStyle>
      <a:lvl1pPr algn="l" defTabSz="914400" rtl="0" eaLnBrk="1" latinLnBrk="0" hangingPunct="1">
        <a:spcBef>
          <a:spcPct val="0"/>
        </a:spcBef>
        <a:buNone/>
        <a:defRPr sz="2400" b="1" kern="1200" spc="15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rebuchet MS"/>
          <a:ea typeface="+mn-ea"/>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66444"/>
            <a:ext cx="9144000" cy="4206240"/>
          </a:xfrm>
          <a:prstGeom prst="rect">
            <a:avLst/>
          </a:prstGeom>
          <a:solidFill>
            <a:srgbClr val="1269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7200" y="674373"/>
            <a:ext cx="8229600" cy="668753"/>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82466"/>
            <a:ext cx="8229600" cy="32121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NHTSA_type_rev.gif"/>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48518" y="4846627"/>
            <a:ext cx="939165" cy="181928"/>
          </a:xfrm>
          <a:prstGeom prst="rect">
            <a:avLst/>
          </a:prstGeom>
        </p:spPr>
      </p:pic>
      <p:pic>
        <p:nvPicPr>
          <p:cNvPr id="9" name="Picture 8" descr="icons_horz.gif"/>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7914" y="112769"/>
            <a:ext cx="1126998" cy="218313"/>
          </a:xfrm>
          <a:prstGeom prst="rect">
            <a:avLst/>
          </a:prstGeom>
        </p:spPr>
      </p:pic>
      <p:sp>
        <p:nvSpPr>
          <p:cNvPr id="5" name="Slide Number Placeholder 4"/>
          <p:cNvSpPr>
            <a:spLocks noGrp="1"/>
          </p:cNvSpPr>
          <p:nvPr>
            <p:ph type="sldNum" sz="quarter" idx="4"/>
          </p:nvPr>
        </p:nvSpPr>
        <p:spPr>
          <a:xfrm>
            <a:off x="457200" y="4767263"/>
            <a:ext cx="877712" cy="273844"/>
          </a:xfrm>
          <a:prstGeom prst="rect">
            <a:avLst/>
          </a:prstGeom>
        </p:spPr>
        <p:txBody>
          <a:bodyPr vert="horz" lIns="91440" tIns="45720" rIns="91440" bIns="45720" rtlCol="0" anchor="ctr"/>
          <a:lstStyle>
            <a:lvl1pPr algn="l">
              <a:defRPr sz="750">
                <a:solidFill>
                  <a:schemeClr val="tx1">
                    <a:tint val="75000"/>
                  </a:schemeClr>
                </a:solidFill>
              </a:defRPr>
            </a:lvl1pPr>
          </a:lstStyle>
          <a:p>
            <a:fld id="{B0A256D2-FC20-4564-8296-2B45228CDB5B}" type="slidenum">
              <a:rPr lang="en-US" smtClean="0"/>
              <a:pPr/>
              <a:t>‹#›</a:t>
            </a:fld>
            <a:endParaRPr lang="en-US"/>
          </a:p>
        </p:txBody>
      </p:sp>
    </p:spTree>
    <p:extLst>
      <p:ext uri="{BB962C8B-B14F-4D97-AF65-F5344CB8AC3E}">
        <p14:creationId xmlns:p14="http://schemas.microsoft.com/office/powerpoint/2010/main" val="1576352033"/>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xStyles>
    <p:titleStyle>
      <a:lvl1pPr algn="l" defTabSz="685800" rtl="0" eaLnBrk="1" latinLnBrk="0" hangingPunct="1">
        <a:spcBef>
          <a:spcPct val="0"/>
        </a:spcBef>
        <a:buNone/>
        <a:defRPr sz="1800" b="1" kern="1200" spc="113">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1350" kern="1200">
          <a:solidFill>
            <a:schemeClr val="tx1"/>
          </a:solidFill>
          <a:latin typeface="Trebuchet MS"/>
          <a:ea typeface="+mn-ea"/>
          <a:cs typeface="Trebuchet MS"/>
        </a:defRPr>
      </a:lvl1pPr>
      <a:lvl2pPr marL="557213" indent="-214313" algn="l" defTabSz="685800" rtl="0" eaLnBrk="1" latinLnBrk="0" hangingPunct="1">
        <a:spcBef>
          <a:spcPct val="20000"/>
        </a:spcBef>
        <a:buFont typeface="Arial" pitchFamily="34" charset="0"/>
        <a:buChar char="–"/>
        <a:defRPr sz="1350" kern="1200">
          <a:solidFill>
            <a:schemeClr val="tx1"/>
          </a:solidFill>
          <a:latin typeface="Trebuchet MS"/>
          <a:ea typeface="+mn-ea"/>
          <a:cs typeface="Trebuchet M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Trebuchet MS"/>
          <a:ea typeface="+mn-ea"/>
          <a:cs typeface="Trebuchet M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Trebuchet MS"/>
          <a:ea typeface="+mn-ea"/>
          <a:cs typeface="Trebuchet M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Trebuchet MS"/>
          <a:ea typeface="+mn-ea"/>
          <a:cs typeface="Trebuchet M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liza.lemaster@dot.go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mailto:sfitzgerald@spotsylvania.va.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69600" y="162086"/>
            <a:ext cx="3530228" cy="1601914"/>
          </a:xfrm>
        </p:spPr>
        <p:txBody>
          <a:bodyPr>
            <a:normAutofit/>
          </a:bodyPr>
          <a:lstStyle/>
          <a:p>
            <a:r>
              <a:rPr lang="en-US" sz="2000" dirty="0"/>
              <a:t>Investigation and Prosecution of DISTRACTED DRIVING Cases</a:t>
            </a:r>
          </a:p>
        </p:txBody>
      </p:sp>
      <p:sp>
        <p:nvSpPr>
          <p:cNvPr id="4" name="Subtitle 2"/>
          <p:cNvSpPr txBox="1">
            <a:spLocks/>
          </p:cNvSpPr>
          <p:nvPr/>
        </p:nvSpPr>
        <p:spPr>
          <a:xfrm>
            <a:off x="5263200" y="1836000"/>
            <a:ext cx="3667028" cy="2455200"/>
          </a:xfrm>
          <a:prstGeom prst="rect">
            <a:avLst/>
          </a:prstGeom>
        </p:spPr>
        <p:txBody>
          <a:bodyPr vert="horz" lIns="0" tIns="0" rIns="0" bIns="0" rtlCol="0">
            <a:normAutofit fontScale="70000" lnSpcReduction="20000"/>
          </a:bodyPr>
          <a:lstStyle>
            <a:lvl1pPr marL="0" indent="0" algn="r" defTabSz="914400" rtl="0" eaLnBrk="1" latinLnBrk="0" hangingPunct="1">
              <a:spcBef>
                <a:spcPts val="0"/>
              </a:spcBef>
              <a:spcAft>
                <a:spcPts val="600"/>
              </a:spcAft>
              <a:buFont typeface="Arial" panose="020B0604020202020204" pitchFamily="34" charset="0"/>
              <a:buNone/>
              <a:defRPr lang="en-US" sz="2600" kern="1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a:solidFill>
                  <a:srgbClr val="C00000"/>
                </a:solidFill>
              </a:rPr>
              <a:t>Liza Lemaster-Sandbank</a:t>
            </a:r>
          </a:p>
          <a:p>
            <a:r>
              <a:rPr lang="en-US" sz="2300" dirty="0">
                <a:solidFill>
                  <a:schemeClr val="tx1"/>
                </a:solidFill>
              </a:rPr>
              <a:t>Sr. Highway Safety Specialist,  </a:t>
            </a:r>
          </a:p>
          <a:p>
            <a:r>
              <a:rPr lang="en-US" sz="2300" dirty="0">
                <a:solidFill>
                  <a:schemeClr val="tx1"/>
                </a:solidFill>
              </a:rPr>
              <a:t>NHTSA</a:t>
            </a:r>
            <a:endParaRPr lang="en-US" dirty="0">
              <a:solidFill>
                <a:schemeClr val="tx1"/>
              </a:solidFill>
            </a:endParaRPr>
          </a:p>
          <a:p>
            <a:endParaRPr lang="en-US" b="1" dirty="0">
              <a:solidFill>
                <a:srgbClr val="FF0000"/>
              </a:solidFill>
            </a:endParaRPr>
          </a:p>
          <a:p>
            <a:r>
              <a:rPr lang="en-US" b="1" dirty="0">
                <a:solidFill>
                  <a:srgbClr val="C00000"/>
                </a:solidFill>
              </a:rPr>
              <a:t>Stephanie Fitzgerald</a:t>
            </a:r>
          </a:p>
          <a:p>
            <a:r>
              <a:rPr lang="en-US" dirty="0">
                <a:solidFill>
                  <a:schemeClr val="tx1"/>
                </a:solidFill>
              </a:rPr>
              <a:t>Senior Asst. </a:t>
            </a:r>
          </a:p>
          <a:p>
            <a:r>
              <a:rPr lang="en-US" dirty="0">
                <a:solidFill>
                  <a:schemeClr val="tx1"/>
                </a:solidFill>
              </a:rPr>
              <a:t>Commonwealth’s Attorney</a:t>
            </a:r>
          </a:p>
          <a:p>
            <a:r>
              <a:rPr lang="en-US" dirty="0">
                <a:solidFill>
                  <a:schemeClr val="tx1"/>
                </a:solidFill>
              </a:rPr>
              <a:t>Spotsylvania County, VA</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17924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018" y="-4779"/>
            <a:ext cx="4148746" cy="504853"/>
          </a:xfrm>
        </p:spPr>
        <p:txBody>
          <a:bodyPr>
            <a:normAutofit/>
          </a:bodyPr>
          <a:lstStyle/>
          <a:p>
            <a:r>
              <a:rPr lang="en-US" dirty="0"/>
              <a:t>Resources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39" y="2327710"/>
            <a:ext cx="9525" cy="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34400" y="885600"/>
            <a:ext cx="7401600" cy="2908489"/>
          </a:xfrm>
          <a:prstGeom prst="rect">
            <a:avLst/>
          </a:prstGeom>
          <a:noFill/>
        </p:spPr>
        <p:txBody>
          <a:bodyPr wrap="square" rtlCol="0">
            <a:spAutoFit/>
          </a:bodyPr>
          <a:lstStyle/>
          <a:p>
            <a:pPr marL="342900" indent="-342900">
              <a:buFont typeface="Arial" panose="020B0604020202020204" pitchFamily="34" charset="0"/>
              <a:buChar char="•"/>
            </a:pPr>
            <a:r>
              <a:rPr lang="en-US" sz="1400" b="1" dirty="0">
                <a:latin typeface="Tahoma" panose="020B0604030504040204" pitchFamily="34" charset="0"/>
                <a:ea typeface="Tahoma" panose="020B0604030504040204" pitchFamily="34" charset="0"/>
                <a:cs typeface="Tahoma" panose="020B0604030504040204" pitchFamily="34" charset="0"/>
              </a:rPr>
              <a:t>Distracted Driving Training Course: Virtual LIVE (On-line) course available through TSI.  </a:t>
            </a:r>
          </a:p>
          <a:p>
            <a:endParaRPr lang="en-US" sz="1200" b="1" dirty="0">
              <a:latin typeface="Tahoma" panose="020B0604030504040204" pitchFamily="34" charset="0"/>
              <a:ea typeface="Tahoma" panose="020B0604030504040204" pitchFamily="34" charset="0"/>
              <a:cs typeface="Tahoma" panose="020B0604030504040204" pitchFamily="34" charset="0"/>
            </a:endParaRPr>
          </a:p>
          <a:p>
            <a:pPr lvl="1">
              <a:lnSpc>
                <a:spcPct val="150000"/>
              </a:lnSpc>
            </a:pPr>
            <a:r>
              <a:rPr lang="en-US" dirty="0"/>
              <a:t>“The goal of this training is to enhance your knowledge and understanding of distracted driving by providing resources and strategies to effectively enforce State and local laws, which restrict and prohibit certain behaviors with the intent of reducing distraction-affected crashes.”</a:t>
            </a:r>
          </a:p>
          <a:p>
            <a:pPr lvl="1"/>
            <a:r>
              <a:rPr lang="en-US" sz="800" dirty="0"/>
              <a:t> </a:t>
            </a:r>
          </a:p>
        </p:txBody>
      </p:sp>
    </p:spTree>
    <p:extLst>
      <p:ext uri="{BB962C8B-B14F-4D97-AF65-F5344CB8AC3E}">
        <p14:creationId xmlns:p14="http://schemas.microsoft.com/office/powerpoint/2010/main" val="319258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33001" y="164470"/>
            <a:ext cx="3626593" cy="4549817"/>
          </a:xfrm>
        </p:spPr>
      </p:pic>
      <p:sp>
        <p:nvSpPr>
          <p:cNvPr id="7" name="Rectangle 6"/>
          <p:cNvSpPr/>
          <p:nvPr/>
        </p:nvSpPr>
        <p:spPr>
          <a:xfrm>
            <a:off x="5339671" y="608107"/>
            <a:ext cx="3398748" cy="3016210"/>
          </a:xfrm>
          <a:prstGeom prst="rect">
            <a:avLst/>
          </a:prstGeom>
        </p:spPr>
        <p:txBody>
          <a:bodyPr wrap="square">
            <a:spAutoFit/>
          </a:bodyPr>
          <a:lstStyle/>
          <a:p>
            <a:r>
              <a:rPr lang="en-US" sz="1400" b="1" dirty="0"/>
              <a:t>Investigation and Prosecution of Distracted Driving Cases</a:t>
            </a:r>
          </a:p>
          <a:p>
            <a:endParaRPr lang="en-US" sz="1400" b="1" dirty="0"/>
          </a:p>
          <a:p>
            <a:r>
              <a:rPr lang="en-US" sz="1400" dirty="0"/>
              <a:t>This monograph provides </a:t>
            </a:r>
            <a:r>
              <a:rPr lang="en-US" sz="1400" b="1" dirty="0"/>
              <a:t>guidance</a:t>
            </a:r>
            <a:r>
              <a:rPr lang="en-US" sz="1400" dirty="0"/>
              <a:t> and </a:t>
            </a:r>
            <a:r>
              <a:rPr lang="en-US" sz="1400" b="1" dirty="0"/>
              <a:t>training</a:t>
            </a:r>
            <a:r>
              <a:rPr lang="en-US" sz="1400" dirty="0"/>
              <a:t> materials to assist State and local attorneys, and other members of the judiciary, in prosecuting distracted driving cases that involve a serious injury or fatality.   </a:t>
            </a:r>
          </a:p>
          <a:p>
            <a:r>
              <a:rPr lang="en-US" sz="1400" dirty="0"/>
              <a:t> </a:t>
            </a:r>
          </a:p>
          <a:p>
            <a:endParaRPr lang="en-US" sz="1400" b="1" dirty="0"/>
          </a:p>
          <a:p>
            <a:r>
              <a:rPr lang="en-US" sz="1200" dirty="0"/>
              <a:t>(https://www.nhtsa.gov/sites/nhtsa.dot.gov/files/documents/812407-distracteddrivingreport.pdf)</a:t>
            </a:r>
          </a:p>
        </p:txBody>
      </p:sp>
      <p:pic>
        <p:nvPicPr>
          <p:cNvPr id="9" name="Picture 8"/>
          <p:cNvPicPr>
            <a:picLocks noChangeAspect="1"/>
          </p:cNvPicPr>
          <p:nvPr/>
        </p:nvPicPr>
        <p:blipFill>
          <a:blip r:embed="rId3"/>
          <a:stretch>
            <a:fillRect/>
          </a:stretch>
        </p:blipFill>
        <p:spPr>
          <a:xfrm>
            <a:off x="7381569" y="3407583"/>
            <a:ext cx="1238862" cy="1238862"/>
          </a:xfrm>
          <a:prstGeom prst="rect">
            <a:avLst/>
          </a:prstGeom>
        </p:spPr>
      </p:pic>
    </p:spTree>
    <p:extLst>
      <p:ext uri="{BB962C8B-B14F-4D97-AF65-F5344CB8AC3E}">
        <p14:creationId xmlns:p14="http://schemas.microsoft.com/office/powerpoint/2010/main" val="173617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00" y="479972"/>
            <a:ext cx="8672400" cy="700827"/>
          </a:xfrm>
        </p:spPr>
        <p:txBody>
          <a:bodyPr>
            <a:normAutofit fontScale="90000"/>
          </a:bodyPr>
          <a:lstStyle/>
          <a:p>
            <a:r>
              <a:rPr lang="en-US" dirty="0"/>
              <a:t>Chapter Four—Investigating and Charging Distracted Driving Cases</a:t>
            </a:r>
          </a:p>
        </p:txBody>
      </p:sp>
      <p:sp>
        <p:nvSpPr>
          <p:cNvPr id="3" name="Content Placeholder 2"/>
          <p:cNvSpPr>
            <a:spLocks noGrp="1"/>
          </p:cNvSpPr>
          <p:nvPr>
            <p:ph idx="1"/>
          </p:nvPr>
        </p:nvSpPr>
        <p:spPr>
          <a:xfrm>
            <a:off x="457200" y="1382465"/>
            <a:ext cx="8229600" cy="3298592"/>
          </a:xfrm>
        </p:spPr>
        <p:txBody>
          <a:bodyPr>
            <a:normAutofit/>
          </a:bodyPr>
          <a:lstStyle/>
          <a:p>
            <a:r>
              <a:rPr lang="en-US" dirty="0"/>
              <a:t>Collection of Evidence</a:t>
            </a:r>
          </a:p>
          <a:p>
            <a:r>
              <a:rPr lang="en-US" dirty="0"/>
              <a:t>Physical Evidence</a:t>
            </a:r>
          </a:p>
          <a:p>
            <a:r>
              <a:rPr lang="en-US" dirty="0"/>
              <a:t>Event Data Recorders </a:t>
            </a:r>
          </a:p>
          <a:p>
            <a:r>
              <a:rPr lang="en-US" dirty="0"/>
              <a:t>Non-Electric Evidence</a:t>
            </a:r>
          </a:p>
          <a:p>
            <a:r>
              <a:rPr lang="en-US" dirty="0"/>
              <a:t>Absence of Evidence</a:t>
            </a:r>
          </a:p>
          <a:p>
            <a:r>
              <a:rPr lang="en-US" dirty="0"/>
              <a:t>Seizing Physical Evidence</a:t>
            </a:r>
          </a:p>
          <a:p>
            <a:r>
              <a:rPr lang="en-US" dirty="0"/>
              <a:t>Preserving Physical Evidence &amp; Electronic Data</a:t>
            </a:r>
          </a:p>
          <a:p>
            <a:r>
              <a:rPr lang="en-US" dirty="0"/>
              <a:t>Testimonial Evidence, Witnesses</a:t>
            </a:r>
          </a:p>
          <a:p>
            <a:r>
              <a:rPr lang="en-US" dirty="0"/>
              <a:t>Charging Decisions</a:t>
            </a:r>
          </a:p>
          <a:p>
            <a:endParaRPr lang="en-US" dirty="0"/>
          </a:p>
          <a:p>
            <a:endParaRPr lang="en-US" dirty="0"/>
          </a:p>
        </p:txBody>
      </p:sp>
    </p:spTree>
    <p:extLst>
      <p:ext uri="{BB962C8B-B14F-4D97-AF65-F5344CB8AC3E}">
        <p14:creationId xmlns:p14="http://schemas.microsoft.com/office/powerpoint/2010/main" val="154561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00" y="479973"/>
            <a:ext cx="8672400" cy="506428"/>
          </a:xfrm>
        </p:spPr>
        <p:txBody>
          <a:bodyPr>
            <a:normAutofit fontScale="90000"/>
          </a:bodyPr>
          <a:lstStyle/>
          <a:p>
            <a:r>
              <a:rPr lang="en-US" dirty="0"/>
              <a:t>Chapter Five—Proving the Distracted Driving Case</a:t>
            </a:r>
          </a:p>
        </p:txBody>
      </p:sp>
      <p:sp>
        <p:nvSpPr>
          <p:cNvPr id="3" name="Content Placeholder 2"/>
          <p:cNvSpPr>
            <a:spLocks noGrp="1"/>
          </p:cNvSpPr>
          <p:nvPr>
            <p:ph idx="1"/>
          </p:nvPr>
        </p:nvSpPr>
        <p:spPr>
          <a:xfrm>
            <a:off x="378000" y="1044066"/>
            <a:ext cx="8229600" cy="3470335"/>
          </a:xfrm>
        </p:spPr>
        <p:txBody>
          <a:bodyPr>
            <a:normAutofit/>
          </a:bodyPr>
          <a:lstStyle/>
          <a:p>
            <a:r>
              <a:rPr lang="en-US" b="1" dirty="0"/>
              <a:t>Trial Witnesses</a:t>
            </a:r>
          </a:p>
          <a:p>
            <a:pPr lvl="1"/>
            <a:r>
              <a:rPr lang="en-US" dirty="0"/>
              <a:t>Mobile device forensic examiner/analyst who completed data extraction and interpretation</a:t>
            </a:r>
          </a:p>
          <a:p>
            <a:pPr lvl="1"/>
            <a:r>
              <a:rPr lang="en-US" dirty="0"/>
              <a:t>Cell phone company records representative and/or records custodian</a:t>
            </a:r>
          </a:p>
          <a:p>
            <a:pPr lvl="1"/>
            <a:r>
              <a:rPr lang="en-US" dirty="0"/>
              <a:t>Research scientist/expert on distractions related to driving</a:t>
            </a:r>
          </a:p>
          <a:p>
            <a:pPr lvl="1"/>
            <a:r>
              <a:rPr lang="en-US" dirty="0"/>
              <a:t>Crash reconstruction expert</a:t>
            </a:r>
          </a:p>
          <a:p>
            <a:pPr lvl="1"/>
            <a:r>
              <a:rPr lang="en-US" dirty="0"/>
              <a:t>Crash team investigator</a:t>
            </a:r>
          </a:p>
          <a:p>
            <a:pPr lvl="1"/>
            <a:r>
              <a:rPr lang="en-US" dirty="0"/>
              <a:t>Road and/or mechanical engineer</a:t>
            </a:r>
          </a:p>
          <a:p>
            <a:pPr lvl="1"/>
            <a:r>
              <a:rPr lang="en-US" dirty="0"/>
              <a:t>Auto manufacturer</a:t>
            </a:r>
          </a:p>
          <a:p>
            <a:pPr lvl="1"/>
            <a:endParaRPr lang="en-US" sz="1000" dirty="0"/>
          </a:p>
          <a:p>
            <a:r>
              <a:rPr lang="en-US" b="1" dirty="0"/>
              <a:t>Trial Exhibits</a:t>
            </a:r>
          </a:p>
          <a:p>
            <a:endParaRPr lang="en-US" dirty="0"/>
          </a:p>
          <a:p>
            <a:endParaRPr lang="en-US" dirty="0"/>
          </a:p>
        </p:txBody>
      </p:sp>
    </p:spTree>
    <p:extLst>
      <p:ext uri="{BB962C8B-B14F-4D97-AF65-F5344CB8AC3E}">
        <p14:creationId xmlns:p14="http://schemas.microsoft.com/office/powerpoint/2010/main" val="248688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18" y="1936800"/>
            <a:ext cx="3532181" cy="2943969"/>
          </a:xfrm>
        </p:spPr>
        <p:txBody>
          <a:bodyPr>
            <a:normAutofit fontScale="90000"/>
          </a:bodyPr>
          <a:lstStyle/>
          <a:p>
            <a:r>
              <a:rPr lang="en-US" dirty="0"/>
              <a:t>Thank You</a:t>
            </a:r>
            <a:br>
              <a:rPr lang="en-US" dirty="0"/>
            </a:br>
            <a:br>
              <a:rPr lang="en-US" dirty="0"/>
            </a:br>
            <a:br>
              <a:rPr lang="en-US" dirty="0"/>
            </a:br>
            <a:br>
              <a:rPr lang="en-US" dirty="0"/>
            </a:br>
            <a:br>
              <a:rPr lang="en-US" dirty="0"/>
            </a:br>
            <a:r>
              <a:rPr lang="en-US" sz="1400" dirty="0"/>
              <a:t>Liza </a:t>
            </a:r>
            <a:r>
              <a:rPr lang="en-US" sz="1400" dirty="0" err="1"/>
              <a:t>Lemaster</a:t>
            </a:r>
            <a:r>
              <a:rPr lang="en-US" sz="1400" dirty="0"/>
              <a:t>-Sandbank</a:t>
            </a:r>
            <a:br>
              <a:rPr lang="en-US" sz="1400" dirty="0"/>
            </a:br>
            <a:r>
              <a:rPr lang="en-US" sz="1400" dirty="0"/>
              <a:t>202-366-4292</a:t>
            </a:r>
            <a:br>
              <a:rPr lang="en-US" sz="1400" dirty="0"/>
            </a:br>
            <a:r>
              <a:rPr lang="en-US" sz="1400" cap="none" dirty="0">
                <a:hlinkClick r:id="rId3"/>
              </a:rPr>
              <a:t>liza.lemaster@dot.gov</a:t>
            </a:r>
            <a:br>
              <a:rPr lang="en-US" sz="1400" dirty="0"/>
            </a:br>
            <a:br>
              <a:rPr lang="en-US" sz="1400" dirty="0"/>
            </a:br>
            <a:r>
              <a:rPr lang="en-US" sz="1400" dirty="0"/>
              <a:t>Stephanie </a:t>
            </a:r>
            <a:r>
              <a:rPr lang="en-US" sz="1400" dirty="0" err="1"/>
              <a:t>fitzgerald</a:t>
            </a:r>
            <a:br>
              <a:rPr lang="en-US" sz="1400" dirty="0"/>
            </a:br>
            <a:r>
              <a:rPr lang="en-US" sz="1400" dirty="0"/>
              <a:t>540-507-7650</a:t>
            </a:r>
            <a:br>
              <a:rPr lang="en-US" sz="1400" dirty="0"/>
            </a:br>
            <a:r>
              <a:rPr lang="en-US" sz="1400" cap="none" dirty="0">
                <a:hlinkClick r:id="rId4"/>
              </a:rPr>
              <a:t>sfitzgerald@spotsylvania.va.us</a:t>
            </a:r>
            <a:endParaRPr lang="en-US" sz="1400" dirty="0"/>
          </a:p>
        </p:txBody>
      </p:sp>
      <p:sp>
        <p:nvSpPr>
          <p:cNvPr id="4" name="Slide Number Placeholder 3"/>
          <p:cNvSpPr>
            <a:spLocks noGrp="1"/>
          </p:cNvSpPr>
          <p:nvPr>
            <p:ph type="sldNum" sz="quarter" idx="4294967295"/>
          </p:nvPr>
        </p:nvSpPr>
        <p:spPr>
          <a:xfrm>
            <a:off x="0" y="4743450"/>
            <a:ext cx="452438" cy="274638"/>
          </a:xfrm>
        </p:spPr>
        <p:txBody>
          <a:bodyPr/>
          <a:lstStyle/>
          <a:p>
            <a:pPr>
              <a:defRPr/>
            </a:pPr>
            <a:fld id="{21DA0501-5C19-413E-9825-F3B9DFE34F03}" type="slidenum">
              <a:rPr lang="en-US" smtClean="0"/>
              <a:pPr>
                <a:defRPr/>
              </a:pPr>
              <a:t>14</a:t>
            </a:fld>
            <a:endParaRPr lang="en-US" dirty="0"/>
          </a:p>
        </p:txBody>
      </p:sp>
    </p:spTree>
    <p:extLst>
      <p:ext uri="{BB962C8B-B14F-4D97-AF65-F5344CB8AC3E}">
        <p14:creationId xmlns:p14="http://schemas.microsoft.com/office/powerpoint/2010/main" val="28827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79" y="58042"/>
            <a:ext cx="7880400" cy="378186"/>
          </a:xfrm>
        </p:spPr>
        <p:txBody>
          <a:bodyPr>
            <a:noAutofit/>
          </a:bodyPr>
          <a:lstStyle/>
          <a:p>
            <a:r>
              <a:rPr lang="en-US" sz="1800" dirty="0"/>
              <a:t>Investigation &amp; Prosecution of Distracted Driving Cases </a:t>
            </a:r>
          </a:p>
        </p:txBody>
      </p:sp>
      <p:sp>
        <p:nvSpPr>
          <p:cNvPr id="3" name="Content Placeholder 2"/>
          <p:cNvSpPr>
            <a:spLocks noGrp="1"/>
          </p:cNvSpPr>
          <p:nvPr>
            <p:ph idx="1"/>
          </p:nvPr>
        </p:nvSpPr>
        <p:spPr>
          <a:xfrm>
            <a:off x="262800" y="901902"/>
            <a:ext cx="4813200" cy="3600958"/>
          </a:xfrm>
        </p:spPr>
        <p:txBody>
          <a:bodyPr>
            <a:normAutofit fontScale="85000" lnSpcReduction="10000"/>
          </a:bodyPr>
          <a:lstStyle/>
          <a:p>
            <a:pPr>
              <a:lnSpc>
                <a:spcPct val="170000"/>
              </a:lnSpc>
            </a:pPr>
            <a:r>
              <a:rPr lang="en-US" sz="2000" dirty="0"/>
              <a:t>Chapter 1 - Why Distraction Is a Problem </a:t>
            </a:r>
          </a:p>
          <a:p>
            <a:pPr>
              <a:lnSpc>
                <a:spcPct val="170000"/>
              </a:lnSpc>
            </a:pPr>
            <a:r>
              <a:rPr lang="en-US" sz="2000" dirty="0"/>
              <a:t>Chapter 2 - Types of Distraction</a:t>
            </a:r>
          </a:p>
          <a:p>
            <a:pPr>
              <a:lnSpc>
                <a:spcPct val="170000"/>
              </a:lnSpc>
            </a:pPr>
            <a:r>
              <a:rPr lang="en-US" sz="2000" dirty="0"/>
              <a:t>Chapter 3 - Trends in Enforcement </a:t>
            </a:r>
          </a:p>
          <a:p>
            <a:pPr>
              <a:lnSpc>
                <a:spcPct val="170000"/>
              </a:lnSpc>
            </a:pPr>
            <a:r>
              <a:rPr lang="en-US" sz="2000" dirty="0"/>
              <a:t>Chapter 4 - Investigating and Charging Distracted Driving Cases</a:t>
            </a:r>
          </a:p>
          <a:p>
            <a:pPr>
              <a:lnSpc>
                <a:spcPct val="170000"/>
              </a:lnSpc>
            </a:pPr>
            <a:r>
              <a:rPr lang="en-US" sz="2000" dirty="0"/>
              <a:t>Chapter 5 - Proving the Distracted Driving Case</a:t>
            </a:r>
            <a:endParaRPr lang="en-US" sz="2000" b="1" dirty="0"/>
          </a:p>
        </p:txBody>
      </p:sp>
      <p:pic>
        <p:nvPicPr>
          <p:cNvPr id="5" name="Picture 4"/>
          <p:cNvPicPr>
            <a:picLocks noChangeAspect="1"/>
          </p:cNvPicPr>
          <p:nvPr/>
        </p:nvPicPr>
        <p:blipFill rotWithShape="1">
          <a:blip r:embed="rId3"/>
          <a:srcRect l="67396" t="16725" r="14390" b="4239"/>
          <a:stretch/>
        </p:blipFill>
        <p:spPr>
          <a:xfrm>
            <a:off x="5335200" y="577775"/>
            <a:ext cx="3115799" cy="4056311"/>
          </a:xfrm>
          <a:prstGeom prst="rect">
            <a:avLst/>
          </a:prstGeom>
          <a:scene3d>
            <a:camera prst="orthographicFront"/>
            <a:lightRig rig="threePt" dir="t"/>
          </a:scene3d>
          <a:sp3d prstMaterial="dkEdge">
            <a:bevelT w="165100" prst="coolSlant"/>
          </a:sp3d>
        </p:spPr>
      </p:pic>
    </p:spTree>
    <p:extLst>
      <p:ext uri="{BB962C8B-B14F-4D97-AF65-F5344CB8AC3E}">
        <p14:creationId xmlns:p14="http://schemas.microsoft.com/office/powerpoint/2010/main" val="420650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5657" y="64731"/>
            <a:ext cx="7875037" cy="442038"/>
          </a:xfrm>
        </p:spPr>
        <p:txBody>
          <a:bodyPr>
            <a:normAutofit fontScale="90000"/>
          </a:bodyPr>
          <a:lstStyle/>
          <a:p>
            <a:r>
              <a:rPr lang="en-US" sz="2000" dirty="0"/>
              <a:t>Chapter 1 - Why Distraction Is a Problem</a:t>
            </a:r>
            <a:br>
              <a:rPr lang="en-US" sz="2000" dirty="0"/>
            </a:br>
            <a:endParaRPr lang="en-US" sz="2000" dirty="0"/>
          </a:p>
        </p:txBody>
      </p:sp>
      <p:sp>
        <p:nvSpPr>
          <p:cNvPr id="5" name="Content Placeholder 4"/>
          <p:cNvSpPr>
            <a:spLocks noGrp="1"/>
          </p:cNvSpPr>
          <p:nvPr>
            <p:ph idx="1"/>
          </p:nvPr>
        </p:nvSpPr>
        <p:spPr>
          <a:xfrm>
            <a:off x="457200" y="595619"/>
            <a:ext cx="8183880" cy="3861181"/>
          </a:xfrm>
        </p:spPr>
        <p:txBody>
          <a:bodyPr>
            <a:normAutofit/>
          </a:bodyPr>
          <a:lstStyle/>
          <a:p>
            <a:pPr marL="0" indent="0">
              <a:lnSpc>
                <a:spcPct val="170000"/>
              </a:lnSpc>
              <a:buNone/>
            </a:pPr>
            <a:endParaRPr lang="en-US" sz="900" dirty="0"/>
          </a:p>
          <a:p>
            <a:pPr lvl="1">
              <a:spcBef>
                <a:spcPct val="0"/>
              </a:spcBef>
              <a:buFont typeface="Wingdings" panose="05000000000000000000" pitchFamily="2" charset="2"/>
              <a:buChar char="q"/>
            </a:pPr>
            <a:r>
              <a:rPr lang="en-US" sz="2000" dirty="0"/>
              <a:t> </a:t>
            </a:r>
            <a:r>
              <a:rPr lang="en-US" altLang="en-US" sz="2000" dirty="0">
                <a:latin typeface="Trebuchet MS" panose="020B0603020202020204" pitchFamily="34" charset="0"/>
              </a:rPr>
              <a:t>In 2016, in the U.S., there were:</a:t>
            </a:r>
          </a:p>
          <a:p>
            <a:pPr lvl="2">
              <a:lnSpc>
                <a:spcPct val="150000"/>
              </a:lnSpc>
              <a:spcBef>
                <a:spcPct val="0"/>
              </a:spcBef>
              <a:buFont typeface="Arial" charset="0"/>
              <a:buChar char="•"/>
            </a:pPr>
            <a:r>
              <a:rPr lang="en-US" altLang="en-US" sz="2000" dirty="0">
                <a:latin typeface="Trebuchet MS" panose="020B0603020202020204" pitchFamily="34" charset="0"/>
              </a:rPr>
              <a:t>396 million wireless subscriptions (1.22 per person)</a:t>
            </a:r>
          </a:p>
          <a:p>
            <a:pPr lvl="2">
              <a:lnSpc>
                <a:spcPct val="150000"/>
              </a:lnSpc>
              <a:spcBef>
                <a:spcPct val="0"/>
              </a:spcBef>
              <a:buFont typeface="Arial" charset="0"/>
              <a:buChar char="•"/>
            </a:pPr>
            <a:r>
              <a:rPr lang="en-US" altLang="en-US" sz="2000" dirty="0">
                <a:latin typeface="Trebuchet MS" panose="020B0603020202020204" pitchFamily="34" charset="0"/>
              </a:rPr>
              <a:t>309.8 million smart phones &amp; tablets</a:t>
            </a:r>
          </a:p>
          <a:p>
            <a:pPr lvl="2">
              <a:lnSpc>
                <a:spcPct val="150000"/>
              </a:lnSpc>
              <a:spcBef>
                <a:spcPct val="0"/>
              </a:spcBef>
              <a:buFont typeface="Arial" charset="0"/>
              <a:buChar char="•"/>
            </a:pPr>
            <a:r>
              <a:rPr lang="en-US" altLang="en-US" sz="2000" dirty="0">
                <a:latin typeface="Trebuchet MS" panose="020B0603020202020204" pitchFamily="34" charset="0"/>
              </a:rPr>
              <a:t>5.3 billion text messages per day (CTIA, 2017)</a:t>
            </a:r>
          </a:p>
          <a:p>
            <a:pPr lvl="1">
              <a:spcBef>
                <a:spcPts val="600"/>
              </a:spcBef>
              <a:buFont typeface="Wingdings" panose="05000000000000000000" pitchFamily="2" charset="2"/>
              <a:buChar char="q"/>
            </a:pPr>
            <a:r>
              <a:rPr lang="en-US" dirty="0"/>
              <a:t>In 2016, </a:t>
            </a:r>
            <a:r>
              <a:rPr lang="en-US" b="1" i="1" dirty="0"/>
              <a:t>distraction-affected</a:t>
            </a:r>
            <a:r>
              <a:rPr lang="en-US" dirty="0"/>
              <a:t> crashes resulted in 3,450 fatalities (NHTSA, April 2018),</a:t>
            </a:r>
          </a:p>
          <a:p>
            <a:pPr marL="400050" lvl="1" indent="0">
              <a:spcBef>
                <a:spcPts val="600"/>
              </a:spcBef>
              <a:buNone/>
            </a:pPr>
            <a:endParaRPr lang="en-US" sz="600" dirty="0"/>
          </a:p>
          <a:p>
            <a:pPr lvl="1">
              <a:lnSpc>
                <a:spcPct val="120000"/>
              </a:lnSpc>
              <a:spcBef>
                <a:spcPts val="600"/>
              </a:spcBef>
              <a:buFont typeface="Wingdings" panose="05000000000000000000" pitchFamily="2" charset="2"/>
              <a:buChar char="q"/>
            </a:pPr>
            <a:r>
              <a:rPr lang="en-US" dirty="0"/>
              <a:t>In  2015, an estimated 391,000 people were injured in distraction-affected crashes,</a:t>
            </a:r>
          </a:p>
          <a:p>
            <a:pPr lvl="1">
              <a:lnSpc>
                <a:spcPct val="150000"/>
              </a:lnSpc>
              <a:spcBef>
                <a:spcPct val="0"/>
              </a:spcBef>
              <a:buFont typeface="Arial" charset="0"/>
              <a:buChar char="•"/>
            </a:pPr>
            <a:endParaRPr lang="en-US" altLang="en-US" sz="2000" dirty="0">
              <a:latin typeface="Trebuchet MS" panose="020B0603020202020204" pitchFamily="34" charset="0"/>
            </a:endParaRPr>
          </a:p>
          <a:p>
            <a:pPr>
              <a:lnSpc>
                <a:spcPct val="170000"/>
              </a:lnSpc>
            </a:pPr>
            <a:endParaRPr lang="en-US" sz="2000" dirty="0"/>
          </a:p>
          <a:p>
            <a:pPr lvl="1"/>
            <a:endParaRPr lang="en-US" sz="2000" dirty="0"/>
          </a:p>
          <a:p>
            <a:pPr marL="457200" lvl="1" indent="0">
              <a:buNone/>
            </a:pPr>
            <a:endParaRPr lang="en-US" sz="2000" dirty="0"/>
          </a:p>
        </p:txBody>
      </p:sp>
    </p:spTree>
    <p:extLst>
      <p:ext uri="{BB962C8B-B14F-4D97-AF65-F5344CB8AC3E}">
        <p14:creationId xmlns:p14="http://schemas.microsoft.com/office/powerpoint/2010/main" val="3179494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99" y="746752"/>
            <a:ext cx="7884001" cy="3386048"/>
          </a:xfrm>
        </p:spPr>
        <p:txBody>
          <a:bodyPr>
            <a:normAutofit/>
          </a:bodyPr>
          <a:lstStyle/>
          <a:p>
            <a:pPr>
              <a:lnSpc>
                <a:spcPct val="120000"/>
              </a:lnSpc>
              <a:spcBef>
                <a:spcPts val="600"/>
              </a:spcBef>
              <a:buFont typeface="Wingdings" panose="05000000000000000000" pitchFamily="2" charset="2"/>
              <a:buChar char="q"/>
            </a:pPr>
            <a:r>
              <a:rPr lang="en-US" dirty="0"/>
              <a:t>Overall, 10% of fatal crashes, 16% of injury crashes, &amp; 14% of all motor vehicle traffic crashes are distracted-affected,</a:t>
            </a:r>
          </a:p>
          <a:p>
            <a:pPr marL="0" indent="0">
              <a:lnSpc>
                <a:spcPct val="120000"/>
              </a:lnSpc>
              <a:spcBef>
                <a:spcPts val="600"/>
              </a:spcBef>
              <a:buNone/>
            </a:pPr>
            <a:endParaRPr lang="en-US" sz="600" dirty="0"/>
          </a:p>
          <a:p>
            <a:pPr>
              <a:spcBef>
                <a:spcPts val="600"/>
              </a:spcBef>
              <a:buFont typeface="Wingdings" panose="05000000000000000000" pitchFamily="2" charset="2"/>
              <a:buChar char="q"/>
            </a:pPr>
            <a:r>
              <a:rPr lang="en-US" dirty="0"/>
              <a:t>Drivers observed text-messaging or manipu­lating handheld devices (NOPUS, 2017):</a:t>
            </a:r>
          </a:p>
          <a:p>
            <a:pPr lvl="1">
              <a:lnSpc>
                <a:spcPct val="110000"/>
              </a:lnSpc>
              <a:spcBef>
                <a:spcPts val="600"/>
              </a:spcBef>
              <a:buFont typeface="Arial" panose="020B0604020202020204" pitchFamily="34" charset="0"/>
              <a:buChar char="•"/>
            </a:pPr>
            <a:r>
              <a:rPr lang="en-US" dirty="0"/>
              <a:t>2.1% in 2016</a:t>
            </a:r>
          </a:p>
          <a:p>
            <a:pPr lvl="1">
              <a:lnSpc>
                <a:spcPct val="110000"/>
              </a:lnSpc>
              <a:spcBef>
                <a:spcPts val="600"/>
              </a:spcBef>
              <a:buFont typeface="Arial" panose="020B0604020202020204" pitchFamily="34" charset="0"/>
              <a:buChar char="•"/>
            </a:pPr>
            <a:r>
              <a:rPr lang="en-US" dirty="0"/>
              <a:t>4.5% of drivers aged 16-24 in 2016</a:t>
            </a:r>
          </a:p>
          <a:p>
            <a:pPr marL="457200" lvl="1" indent="0">
              <a:spcBef>
                <a:spcPts val="600"/>
              </a:spcBef>
              <a:buNone/>
            </a:pPr>
            <a:endParaRPr lang="en-US" sz="600" dirty="0"/>
          </a:p>
          <a:p>
            <a:pPr>
              <a:buFont typeface="Wingdings" panose="05000000000000000000" pitchFamily="2" charset="2"/>
              <a:buChar char="q"/>
            </a:pPr>
            <a:r>
              <a:rPr lang="en-US" dirty="0"/>
              <a:t>Challenge: Data Limitations</a:t>
            </a:r>
          </a:p>
        </p:txBody>
      </p:sp>
      <p:sp>
        <p:nvSpPr>
          <p:cNvPr id="4" name="Title 3"/>
          <p:cNvSpPr>
            <a:spLocks noGrp="1"/>
          </p:cNvSpPr>
          <p:nvPr>
            <p:ph type="title"/>
          </p:nvPr>
        </p:nvSpPr>
        <p:spPr>
          <a:xfrm>
            <a:off x="1175657" y="64731"/>
            <a:ext cx="7875037" cy="442038"/>
          </a:xfrm>
        </p:spPr>
        <p:txBody>
          <a:bodyPr>
            <a:normAutofit/>
          </a:bodyPr>
          <a:lstStyle/>
          <a:p>
            <a:r>
              <a:rPr lang="en-US" sz="2000" dirty="0"/>
              <a:t>What’s the problem?</a:t>
            </a:r>
          </a:p>
        </p:txBody>
      </p:sp>
    </p:spTree>
    <p:extLst>
      <p:ext uri="{BB962C8B-B14F-4D97-AF65-F5344CB8AC3E}">
        <p14:creationId xmlns:p14="http://schemas.microsoft.com/office/powerpoint/2010/main" val="378882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Demographics &amp; Characteristics of Distracted Drivers</a:t>
            </a:r>
          </a:p>
        </p:txBody>
      </p:sp>
      <p:sp>
        <p:nvSpPr>
          <p:cNvPr id="3" name="Content Placeholder 2"/>
          <p:cNvSpPr>
            <a:spLocks noGrp="1"/>
          </p:cNvSpPr>
          <p:nvPr>
            <p:ph idx="1"/>
          </p:nvPr>
        </p:nvSpPr>
        <p:spPr>
          <a:xfrm>
            <a:off x="457200" y="1537706"/>
            <a:ext cx="8229600" cy="2739094"/>
          </a:xfrm>
        </p:spPr>
        <p:txBody>
          <a:bodyPr>
            <a:normAutofit/>
          </a:bodyPr>
          <a:lstStyle/>
          <a:p>
            <a:r>
              <a:rPr lang="en-US" sz="1600" dirty="0"/>
              <a:t>An estimated 481,000 passenger vehicles driven by people using handheld cell phones at a typical daylight moment in 2016. (National Occupant Protection Use Study – NOPUS)</a:t>
            </a:r>
          </a:p>
          <a:p>
            <a:pPr lvl="0"/>
            <a:endParaRPr lang="en-US" sz="1200" dirty="0"/>
          </a:p>
          <a:p>
            <a:pPr lvl="0"/>
            <a:r>
              <a:rPr lang="en-US" sz="1600" dirty="0"/>
              <a:t>The 2016 NOPUS found that handheld cell phone use continued to be higher among female drivers than male drivers.</a:t>
            </a:r>
          </a:p>
          <a:p>
            <a:pPr lvl="0"/>
            <a:endParaRPr lang="en-US" sz="1200" dirty="0"/>
          </a:p>
          <a:p>
            <a:pPr lvl="0"/>
            <a:r>
              <a:rPr lang="en-US" sz="1600" dirty="0"/>
              <a:t>Handheld cell phone use continues to be highest among 16- to 24-year-old drivers, and lowest among drivers 70 and older. (2015 NOPUS)</a:t>
            </a:r>
          </a:p>
          <a:p>
            <a:pPr marL="0" lvl="0" indent="0">
              <a:buNone/>
            </a:pPr>
            <a:endParaRPr lang="en-US" sz="1600" dirty="0"/>
          </a:p>
          <a:p>
            <a:pPr lvl="0"/>
            <a:endParaRPr lang="en-US" sz="1600" dirty="0"/>
          </a:p>
          <a:p>
            <a:pPr lvl="0"/>
            <a:endParaRPr lang="en-US" dirty="0"/>
          </a:p>
        </p:txBody>
      </p:sp>
    </p:spTree>
    <p:extLst>
      <p:ext uri="{BB962C8B-B14F-4D97-AF65-F5344CB8AC3E}">
        <p14:creationId xmlns:p14="http://schemas.microsoft.com/office/powerpoint/2010/main" val="617113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892" y="720290"/>
            <a:ext cx="8229600" cy="668753"/>
          </a:xfrm>
        </p:spPr>
        <p:txBody>
          <a:bodyPr>
            <a:normAutofit fontScale="90000"/>
          </a:bodyPr>
          <a:lstStyle/>
          <a:p>
            <a:r>
              <a:rPr lang="en-US" dirty="0"/>
              <a:t>The extent of mobile phone use according to CTIA:</a:t>
            </a:r>
          </a:p>
        </p:txBody>
      </p:sp>
      <p:sp>
        <p:nvSpPr>
          <p:cNvPr id="3" name="Content Placeholder 2"/>
          <p:cNvSpPr>
            <a:spLocks noGrp="1"/>
          </p:cNvSpPr>
          <p:nvPr>
            <p:ph idx="1"/>
          </p:nvPr>
        </p:nvSpPr>
        <p:spPr>
          <a:xfrm>
            <a:off x="363892" y="1490859"/>
            <a:ext cx="8388221" cy="2821941"/>
          </a:xfrm>
        </p:spPr>
        <p:txBody>
          <a:bodyPr>
            <a:normAutofit fontScale="92500"/>
          </a:bodyPr>
          <a:lstStyle/>
          <a:p>
            <a:r>
              <a:rPr lang="en-US" dirty="0"/>
              <a:t>According CTIA Everything Wireless, in 2016 almost every person in America has a mobile phone.</a:t>
            </a:r>
          </a:p>
          <a:p>
            <a:endParaRPr lang="en-US" dirty="0"/>
          </a:p>
          <a:p>
            <a:r>
              <a:rPr lang="en-US" dirty="0"/>
              <a:t>There are now more wireless devices than Americans, with about 1.2 devices for every person in the country.</a:t>
            </a:r>
          </a:p>
          <a:p>
            <a:endParaRPr lang="en-US" dirty="0"/>
          </a:p>
          <a:p>
            <a:r>
              <a:rPr lang="en-US" dirty="0"/>
              <a:t>In 2016, 1.939 trillion text messages were sent in the US. </a:t>
            </a:r>
          </a:p>
          <a:p>
            <a:endParaRPr lang="en-US" dirty="0"/>
          </a:p>
          <a:p>
            <a:r>
              <a:rPr lang="en-US" dirty="0"/>
              <a:t>Ninety percent of consumers say they read a message within minutes of receipt. </a:t>
            </a:r>
          </a:p>
          <a:p>
            <a:pPr lvl="0"/>
            <a:endParaRPr lang="en-US" dirty="0"/>
          </a:p>
          <a:p>
            <a:pPr lvl="0"/>
            <a:endParaRPr lang="en-US" sz="1100" dirty="0"/>
          </a:p>
          <a:p>
            <a:pPr lvl="0"/>
            <a:endParaRPr lang="en-US" dirty="0"/>
          </a:p>
          <a:p>
            <a:endParaRPr lang="en-US" dirty="0"/>
          </a:p>
        </p:txBody>
      </p:sp>
    </p:spTree>
    <p:extLst>
      <p:ext uri="{BB962C8B-B14F-4D97-AF65-F5344CB8AC3E}">
        <p14:creationId xmlns:p14="http://schemas.microsoft.com/office/powerpoint/2010/main" val="100167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793" y="7818"/>
            <a:ext cx="7625593" cy="467670"/>
          </a:xfrm>
        </p:spPr>
        <p:txBody>
          <a:bodyPr>
            <a:noAutofit/>
          </a:bodyPr>
          <a:lstStyle/>
          <a:p>
            <a:r>
              <a:rPr lang="en-US" sz="1500" dirty="0"/>
              <a:t>2015 National Survey on Distracted Driving Attitudes and Behaviors</a:t>
            </a:r>
          </a:p>
        </p:txBody>
      </p:sp>
      <p:sp>
        <p:nvSpPr>
          <p:cNvPr id="3" name="Content Placeholder 2"/>
          <p:cNvSpPr>
            <a:spLocks noGrp="1"/>
          </p:cNvSpPr>
          <p:nvPr>
            <p:ph sz="quarter" idx="1"/>
          </p:nvPr>
        </p:nvSpPr>
        <p:spPr>
          <a:xfrm>
            <a:off x="268449" y="693520"/>
            <a:ext cx="8581937" cy="3752646"/>
          </a:xfrm>
        </p:spPr>
        <p:txBody>
          <a:bodyPr>
            <a:noAutofit/>
          </a:bodyPr>
          <a:lstStyle/>
          <a:p>
            <a:pPr marL="0" indent="0">
              <a:buNone/>
            </a:pPr>
            <a:r>
              <a:rPr lang="en-US" b="1" dirty="0"/>
              <a:t>Survey Conclusions</a:t>
            </a:r>
          </a:p>
          <a:p>
            <a:pPr marL="0" indent="0">
              <a:buNone/>
            </a:pPr>
            <a:endParaRPr lang="en-US" sz="750" b="1" dirty="0"/>
          </a:p>
          <a:p>
            <a:pPr>
              <a:spcBef>
                <a:spcPts val="450"/>
              </a:spcBef>
            </a:pPr>
            <a:r>
              <a:rPr lang="en-US" dirty="0"/>
              <a:t>Distraction is not isolated to young drivers,</a:t>
            </a:r>
          </a:p>
          <a:p>
            <a:pPr>
              <a:spcBef>
                <a:spcPts val="450"/>
              </a:spcBef>
            </a:pPr>
            <a:endParaRPr lang="en-US" sz="600" dirty="0"/>
          </a:p>
          <a:p>
            <a:pPr>
              <a:spcBef>
                <a:spcPts val="450"/>
              </a:spcBef>
            </a:pPr>
            <a:r>
              <a:rPr lang="en-US" dirty="0"/>
              <a:t>Respondents perceived that texting/emailing is more dangerous than talking on the phone,</a:t>
            </a:r>
          </a:p>
          <a:p>
            <a:pPr>
              <a:spcBef>
                <a:spcPts val="450"/>
              </a:spcBef>
            </a:pPr>
            <a:endParaRPr lang="en-US" sz="600" dirty="0"/>
          </a:p>
          <a:p>
            <a:pPr>
              <a:spcBef>
                <a:spcPts val="450"/>
              </a:spcBef>
            </a:pPr>
            <a:r>
              <a:rPr lang="en-US" dirty="0"/>
              <a:t>Drivers frequently perform tasks they view as unsafe when they are passengers,</a:t>
            </a:r>
          </a:p>
          <a:p>
            <a:pPr>
              <a:spcBef>
                <a:spcPts val="450"/>
              </a:spcBef>
            </a:pPr>
            <a:endParaRPr lang="en-US" sz="600" dirty="0"/>
          </a:p>
          <a:p>
            <a:pPr>
              <a:spcBef>
                <a:spcPts val="450"/>
              </a:spcBef>
            </a:pPr>
            <a:r>
              <a:rPr lang="en-US" dirty="0"/>
              <a:t>Well over 50% of drivers believe that there is no difference in their driving talking or using phone/apps, </a:t>
            </a:r>
          </a:p>
          <a:p>
            <a:pPr>
              <a:spcBef>
                <a:spcPts val="450"/>
              </a:spcBef>
            </a:pPr>
            <a:endParaRPr lang="en-US" sz="600" dirty="0"/>
          </a:p>
          <a:p>
            <a:pPr>
              <a:spcBef>
                <a:spcPts val="450"/>
              </a:spcBef>
            </a:pPr>
            <a:r>
              <a:rPr lang="en-US" dirty="0"/>
              <a:t>Realizing distraction is a problem is not enough.</a:t>
            </a:r>
          </a:p>
        </p:txBody>
      </p:sp>
    </p:spTree>
    <p:extLst>
      <p:ext uri="{BB962C8B-B14F-4D97-AF65-F5344CB8AC3E}">
        <p14:creationId xmlns:p14="http://schemas.microsoft.com/office/powerpoint/2010/main" val="326939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567" y="11400"/>
            <a:ext cx="5670158" cy="436101"/>
          </a:xfrm>
        </p:spPr>
        <p:txBody>
          <a:bodyPr/>
          <a:lstStyle/>
          <a:p>
            <a:r>
              <a:rPr lang="en-US" dirty="0"/>
              <a:t>Chapter Two - Types of Driver Distraction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84166" y="1617758"/>
            <a:ext cx="1906655" cy="1449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890255" y="1202912"/>
            <a:ext cx="878767" cy="415498"/>
          </a:xfrm>
          <a:prstGeom prst="rect">
            <a:avLst/>
          </a:prstGeom>
          <a:noFill/>
        </p:spPr>
        <p:txBody>
          <a:bodyPr wrap="none" rtlCol="0">
            <a:spAutoFit/>
          </a:bodyPr>
          <a:lstStyle/>
          <a:p>
            <a:pPr defTabSz="685800"/>
            <a:r>
              <a:rPr lang="en-US" sz="21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Visual</a:t>
            </a:r>
          </a:p>
        </p:txBody>
      </p:sp>
      <p:sp>
        <p:nvSpPr>
          <p:cNvPr id="10" name="TextBox 9"/>
          <p:cNvSpPr txBox="1"/>
          <p:nvPr/>
        </p:nvSpPr>
        <p:spPr>
          <a:xfrm>
            <a:off x="3933450" y="1110148"/>
            <a:ext cx="1035861" cy="415498"/>
          </a:xfrm>
          <a:prstGeom prst="rect">
            <a:avLst/>
          </a:prstGeom>
          <a:noFill/>
        </p:spPr>
        <p:txBody>
          <a:bodyPr wrap="none" rtlCol="0">
            <a:spAutoFit/>
          </a:bodyPr>
          <a:lstStyle/>
          <a:p>
            <a:pPr defTabSz="685800"/>
            <a:r>
              <a:rPr lang="en-US" sz="21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Manual</a:t>
            </a:r>
          </a:p>
        </p:txBody>
      </p:sp>
      <p:sp>
        <p:nvSpPr>
          <p:cNvPr id="11" name="TextBox 10"/>
          <p:cNvSpPr txBox="1"/>
          <p:nvPr/>
        </p:nvSpPr>
        <p:spPr>
          <a:xfrm>
            <a:off x="6020208" y="1073773"/>
            <a:ext cx="1279517" cy="415498"/>
          </a:xfrm>
          <a:prstGeom prst="rect">
            <a:avLst/>
          </a:prstGeom>
          <a:noFill/>
        </p:spPr>
        <p:txBody>
          <a:bodyPr wrap="none" rtlCol="0">
            <a:spAutoFit/>
          </a:bodyPr>
          <a:lstStyle/>
          <a:p>
            <a:pPr defTabSz="685800"/>
            <a:r>
              <a:rPr lang="en-US" sz="21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Cognitive</a:t>
            </a:r>
          </a:p>
        </p:txBody>
      </p:sp>
      <p:pic>
        <p:nvPicPr>
          <p:cNvPr id="12" name="Picture 4" descr="types of distraction"/>
          <p:cNvPicPr>
            <a:picLocks noChangeAspect="1" noChangeArrowheads="1"/>
          </p:cNvPicPr>
          <p:nvPr/>
        </p:nvPicPr>
        <p:blipFill>
          <a:blip r:embed="rId4" cstate="print"/>
          <a:srcRect/>
          <a:stretch>
            <a:fillRect/>
          </a:stretch>
        </p:blipFill>
        <p:spPr bwMode="auto">
          <a:xfrm>
            <a:off x="1399110" y="1604251"/>
            <a:ext cx="1816894" cy="144952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053329" y="3161846"/>
            <a:ext cx="5132087" cy="784830"/>
          </a:xfrm>
          <a:prstGeom prst="rect">
            <a:avLst/>
          </a:prstGeom>
        </p:spPr>
        <p:txBody>
          <a:bodyPr wrap="square">
            <a:spAutoFit/>
          </a:bodyPr>
          <a:lstStyle/>
          <a:p>
            <a:pPr defTabSz="685800" eaLnBrk="0" fontAlgn="base" hangingPunct="0">
              <a:spcBef>
                <a:spcPct val="0"/>
              </a:spcBef>
              <a:spcAft>
                <a:spcPct val="0"/>
              </a:spcAft>
            </a:pPr>
            <a:r>
              <a:rPr lang="en-US" sz="1500" b="1" kern="0" dirty="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NHTSA broadly defines driver distraction as </a:t>
            </a:r>
            <a:r>
              <a:rPr lang="en-US" sz="1500" b="1" i="1" u="sng" kern="0" dirty="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anything</a:t>
            </a:r>
            <a:r>
              <a:rPr lang="en-US" sz="1500" b="1" kern="0" dirty="0">
                <a:solidFill>
                  <a:sysClr val="windowText" lastClr="000000"/>
                </a:solidFill>
                <a:latin typeface="Trebuchet MS" panose="020B0603020202020204" pitchFamily="34" charset="0"/>
                <a:ea typeface="Verdana" panose="020B0604030504040204" pitchFamily="34" charset="0"/>
                <a:cs typeface="Verdana" panose="020B0604030504040204" pitchFamily="34" charset="0"/>
              </a:rPr>
              <a:t> that can take visual, manual or cognitive resources away from the driving task.</a:t>
            </a:r>
          </a:p>
        </p:txBody>
      </p:sp>
      <p:pic>
        <p:nvPicPr>
          <p:cNvPr id="13" name="Picture 12"/>
          <p:cNvPicPr>
            <a:picLocks noChangeAspect="1" noChangeArrowheads="1"/>
          </p:cNvPicPr>
          <p:nvPr/>
        </p:nvPicPr>
        <p:blipFill rotWithShape="1">
          <a:blip r:embed="rId5" cstate="email"/>
          <a:srcRect l="2652" t="6858" r="3409" b="5100"/>
          <a:stretch/>
        </p:blipFill>
        <p:spPr bwMode="auto">
          <a:xfrm>
            <a:off x="3481767" y="1617759"/>
            <a:ext cx="1895465" cy="1449520"/>
          </a:xfrm>
          <a:prstGeom prst="rect">
            <a:avLst/>
          </a:prstGeom>
          <a:ln>
            <a:noFill/>
          </a:ln>
          <a:effectLst>
            <a:outerShdw blurRad="292100" dist="139700" dir="2700000" algn="tl" rotWithShape="0">
              <a:srgbClr val="333333">
                <a:alpha val="65000"/>
              </a:srgbClr>
            </a:outerShdw>
          </a:effectLst>
        </p:spPr>
      </p:pic>
      <p:sp>
        <p:nvSpPr>
          <p:cNvPr id="14" name="Oval 13"/>
          <p:cNvSpPr/>
          <p:nvPr/>
        </p:nvSpPr>
        <p:spPr>
          <a:xfrm>
            <a:off x="166889" y="582948"/>
            <a:ext cx="2018425" cy="740048"/>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External and Internal Distractions </a:t>
            </a:r>
          </a:p>
        </p:txBody>
      </p:sp>
      <p:pic>
        <p:nvPicPr>
          <p:cNvPr id="3" name="Picture 2"/>
          <p:cNvPicPr>
            <a:picLocks noChangeAspect="1"/>
          </p:cNvPicPr>
          <p:nvPr/>
        </p:nvPicPr>
        <p:blipFill>
          <a:blip r:embed="rId6"/>
          <a:stretch>
            <a:fillRect/>
          </a:stretch>
        </p:blipFill>
        <p:spPr>
          <a:xfrm>
            <a:off x="5684166" y="3699084"/>
            <a:ext cx="3387600" cy="941732"/>
          </a:xfrm>
          <a:prstGeom prst="rect">
            <a:avLst/>
          </a:prstGeom>
        </p:spPr>
      </p:pic>
    </p:spTree>
    <p:extLst>
      <p:ext uri="{BB962C8B-B14F-4D97-AF65-F5344CB8AC3E}">
        <p14:creationId xmlns:p14="http://schemas.microsoft.com/office/powerpoint/2010/main" val="357806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0373"/>
            <a:ext cx="8229600" cy="441628"/>
          </a:xfrm>
        </p:spPr>
        <p:txBody>
          <a:bodyPr>
            <a:normAutofit fontScale="90000"/>
          </a:bodyPr>
          <a:lstStyle/>
          <a:p>
            <a:r>
              <a:rPr lang="en-US" dirty="0"/>
              <a:t>Chapter Three – Trends in Enforcement</a:t>
            </a:r>
          </a:p>
        </p:txBody>
      </p:sp>
      <p:sp>
        <p:nvSpPr>
          <p:cNvPr id="3" name="Content Placeholder 2"/>
          <p:cNvSpPr>
            <a:spLocks noGrp="1"/>
          </p:cNvSpPr>
          <p:nvPr>
            <p:ph idx="1"/>
          </p:nvPr>
        </p:nvSpPr>
        <p:spPr>
          <a:xfrm>
            <a:off x="457200" y="1130466"/>
            <a:ext cx="8229600" cy="3212158"/>
          </a:xfrm>
        </p:spPr>
        <p:txBody>
          <a:bodyPr/>
          <a:lstStyle/>
          <a:p>
            <a:pPr>
              <a:spcBef>
                <a:spcPts val="600"/>
              </a:spcBef>
            </a:pPr>
            <a:r>
              <a:rPr lang="en-US" dirty="0"/>
              <a:t>Jurisdictionally specific laws</a:t>
            </a:r>
          </a:p>
          <a:p>
            <a:pPr>
              <a:spcBef>
                <a:spcPts val="600"/>
              </a:spcBef>
            </a:pPr>
            <a:r>
              <a:rPr lang="en-US" dirty="0"/>
              <a:t>Federal law (model language)</a:t>
            </a:r>
          </a:p>
          <a:p>
            <a:pPr>
              <a:spcBef>
                <a:spcPts val="600"/>
              </a:spcBef>
            </a:pPr>
            <a:r>
              <a:rPr lang="en-US" dirty="0"/>
              <a:t>Distracted Driving Indicators</a:t>
            </a:r>
          </a:p>
          <a:p>
            <a:pPr>
              <a:spcBef>
                <a:spcPts val="600"/>
              </a:spcBef>
            </a:pPr>
            <a:r>
              <a:rPr lang="en-US" dirty="0"/>
              <a:t>Countermeasures and Strategies</a:t>
            </a:r>
          </a:p>
          <a:p>
            <a:pPr>
              <a:spcBef>
                <a:spcPts val="600"/>
              </a:spcBef>
            </a:pPr>
            <a:r>
              <a:rPr lang="en-US" dirty="0"/>
              <a:t>Law Enforcement Training</a:t>
            </a:r>
          </a:p>
          <a:p>
            <a:pPr>
              <a:spcBef>
                <a:spcPts val="600"/>
              </a:spcBef>
            </a:pPr>
            <a:r>
              <a:rPr lang="en-US" dirty="0"/>
              <a:t>HVE</a:t>
            </a:r>
          </a:p>
          <a:p>
            <a:pPr>
              <a:spcBef>
                <a:spcPts val="600"/>
              </a:spcBef>
            </a:pPr>
            <a:r>
              <a:rPr lang="en-US" dirty="0"/>
              <a:t>Patrol Strategies (Highway, Secondary roads, Paired, Motorcycle)</a:t>
            </a:r>
          </a:p>
          <a:p>
            <a:pPr>
              <a:spcBef>
                <a:spcPts val="600"/>
              </a:spcBef>
            </a:pPr>
            <a:r>
              <a:rPr lang="en-US" dirty="0"/>
              <a:t>Documentation</a:t>
            </a:r>
          </a:p>
          <a:p>
            <a:endParaRPr lang="en-US" dirty="0"/>
          </a:p>
          <a:p>
            <a:endParaRPr lang="en-US" dirty="0"/>
          </a:p>
        </p:txBody>
      </p:sp>
    </p:spTree>
    <p:extLst>
      <p:ext uri="{BB962C8B-B14F-4D97-AF65-F5344CB8AC3E}">
        <p14:creationId xmlns:p14="http://schemas.microsoft.com/office/powerpoint/2010/main" val="286913356"/>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HTSA revised 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3282</TotalTime>
  <Words>791</Words>
  <Application>Microsoft Office PowerPoint</Application>
  <PresentationFormat>On-screen Show (16:9)</PresentationFormat>
  <Paragraphs>124</Paragraphs>
  <Slides>14</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Rockwell</vt:lpstr>
      <vt:lpstr>Tahoma</vt:lpstr>
      <vt:lpstr>Trebuchet MS</vt:lpstr>
      <vt:lpstr>Verdana</vt:lpstr>
      <vt:lpstr>Wingdings</vt:lpstr>
      <vt:lpstr>Black</vt:lpstr>
      <vt:lpstr>NHTSA revised Theme2</vt:lpstr>
      <vt:lpstr>Investigation and Prosecution of DISTRACTED DRIVING Cases</vt:lpstr>
      <vt:lpstr>Investigation &amp; Prosecution of Distracted Driving Cases </vt:lpstr>
      <vt:lpstr>Chapter 1 - Why Distraction Is a Problem </vt:lpstr>
      <vt:lpstr>What’s the problem?</vt:lpstr>
      <vt:lpstr>Demographics &amp; Characteristics of Distracted Drivers</vt:lpstr>
      <vt:lpstr>The extent of mobile phone use according to CTIA:</vt:lpstr>
      <vt:lpstr>2015 National Survey on Distracted Driving Attitudes and Behaviors</vt:lpstr>
      <vt:lpstr>Chapter Two - Types of Driver Distraction</vt:lpstr>
      <vt:lpstr>Chapter Three – Trends in Enforcement</vt:lpstr>
      <vt:lpstr>Resources</vt:lpstr>
      <vt:lpstr>PowerPoint Presentation</vt:lpstr>
      <vt:lpstr>Chapter Four—Investigating and Charging Distracted Driving Cases</vt:lpstr>
      <vt:lpstr>Chapter Five—Proving the Distracted Driving Case</vt:lpstr>
      <vt:lpstr>Thank You     Liza Lemaster-Sandbank 202-366-4292 liza.lemaster@dot.gov  Stephanie fitzgerald 540-507-7650 sfitzgerald@spotsylvania.va.us</vt:lpstr>
    </vt:vector>
  </TitlesOfParts>
  <Company>The Tombras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kstone</dc:creator>
  <cp:lastModifiedBy>LeMaster, Liza (NHTSA)</cp:lastModifiedBy>
  <cp:revision>113</cp:revision>
  <cp:lastPrinted>2018-02-14T12:24:36Z</cp:lastPrinted>
  <dcterms:created xsi:type="dcterms:W3CDTF">2016-02-23T19:52:48Z</dcterms:created>
  <dcterms:modified xsi:type="dcterms:W3CDTF">2018-09-18T14:56:45Z</dcterms:modified>
</cp:coreProperties>
</file>