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5"/>
  </p:notesMasterIdLst>
  <p:handoutMasterIdLst>
    <p:handoutMasterId r:id="rId46"/>
  </p:handoutMasterIdLst>
  <p:sldIdLst>
    <p:sldId id="260" r:id="rId5"/>
    <p:sldId id="257" r:id="rId6"/>
    <p:sldId id="258" r:id="rId7"/>
    <p:sldId id="261" r:id="rId8"/>
    <p:sldId id="262" r:id="rId9"/>
    <p:sldId id="295" r:id="rId10"/>
    <p:sldId id="320" r:id="rId11"/>
    <p:sldId id="265" r:id="rId12"/>
    <p:sldId id="266" r:id="rId13"/>
    <p:sldId id="298" r:id="rId14"/>
    <p:sldId id="287" r:id="rId15"/>
    <p:sldId id="297" r:id="rId16"/>
    <p:sldId id="299" r:id="rId17"/>
    <p:sldId id="300" r:id="rId18"/>
    <p:sldId id="301" r:id="rId19"/>
    <p:sldId id="302" r:id="rId20"/>
    <p:sldId id="316" r:id="rId21"/>
    <p:sldId id="314" r:id="rId22"/>
    <p:sldId id="318" r:id="rId23"/>
    <p:sldId id="319" r:id="rId24"/>
    <p:sldId id="290" r:id="rId25"/>
    <p:sldId id="291" r:id="rId26"/>
    <p:sldId id="292" r:id="rId27"/>
    <p:sldId id="293" r:id="rId28"/>
    <p:sldId id="307" r:id="rId29"/>
    <p:sldId id="305" r:id="rId30"/>
    <p:sldId id="278" r:id="rId31"/>
    <p:sldId id="279" r:id="rId32"/>
    <p:sldId id="281" r:id="rId33"/>
    <p:sldId id="282" r:id="rId34"/>
    <p:sldId id="283" r:id="rId35"/>
    <p:sldId id="284" r:id="rId36"/>
    <p:sldId id="317" r:id="rId37"/>
    <p:sldId id="309" r:id="rId38"/>
    <p:sldId id="308" r:id="rId39"/>
    <p:sldId id="310" r:id="rId40"/>
    <p:sldId id="311" r:id="rId41"/>
    <p:sldId id="312" r:id="rId42"/>
    <p:sldId id="286" r:id="rId43"/>
    <p:sldId id="313" r:id="rId4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Suzanne D" initials="HSD" lastIdx="19" clrIdx="0">
    <p:extLst>
      <p:ext uri="{19B8F6BF-5375-455C-9EA6-DF929625EA0E}">
        <p15:presenceInfo xmlns:p15="http://schemas.microsoft.com/office/powerpoint/2012/main" userId="S-1-5-21-1275210071-220523388-725345543-11665" providerId="AD"/>
      </p:ext>
    </p:extLst>
  </p:cmAuthor>
  <p:cmAuthor id="2" name="Taylor, Tatijana S" initials="TTS" lastIdx="17" clrIdx="1">
    <p:extLst>
      <p:ext uri="{19B8F6BF-5375-455C-9EA6-DF929625EA0E}">
        <p15:presenceInfo xmlns:p15="http://schemas.microsoft.com/office/powerpoint/2012/main" userId="S-1-5-21-1275210071-220523388-725345543-2167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B639"/>
    <a:srgbClr val="3FB8E7"/>
    <a:srgbClr val="D11960"/>
    <a:srgbClr val="025587"/>
    <a:srgbClr val="584B3D"/>
    <a:srgbClr val="C3C8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165" autoAdjust="0"/>
  </p:normalViewPr>
  <p:slideViewPr>
    <p:cSldViewPr snapToGrid="0">
      <p:cViewPr varScale="1">
        <p:scale>
          <a:sx n="77" d="100"/>
          <a:sy n="77" d="100"/>
        </p:scale>
        <p:origin x="954" y="9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60453037489084E-2"/>
          <c:y val="6.6100094067182424E-2"/>
          <c:w val="0.92497451881014903"/>
          <c:h val="0.83116375036453805"/>
        </c:manualLayout>
      </c:layout>
      <c:barChart>
        <c:barDir val="col"/>
        <c:grouping val="clustered"/>
        <c:varyColors val="0"/>
        <c:ser>
          <c:idx val="0"/>
          <c:order val="0"/>
          <c:tx>
            <c:strRef>
              <c:f>Sheet1!$B$1</c:f>
              <c:strCache>
                <c:ptCount val="1"/>
                <c:pt idx="0">
                  <c:v>Series 1</c:v>
                </c:pt>
              </c:strCache>
            </c:strRef>
          </c:tx>
          <c:spPr>
            <a:solidFill>
              <a:srgbClr val="FFC55F"/>
            </a:solidFill>
            <a:ln>
              <a:noFill/>
            </a:ln>
          </c:spPr>
          <c:invertIfNegative val="0"/>
          <c:dPt>
            <c:idx val="0"/>
            <c:invertIfNegative val="0"/>
            <c:bubble3D val="0"/>
            <c:spPr>
              <a:solidFill>
                <a:srgbClr val="80B639"/>
              </a:solidFill>
              <a:ln>
                <a:noFill/>
              </a:ln>
            </c:spPr>
            <c:extLst xmlns:c16r2="http://schemas.microsoft.com/office/drawing/2015/06/chart">
              <c:ext xmlns:c16="http://schemas.microsoft.com/office/drawing/2014/chart" uri="{C3380CC4-5D6E-409C-BE32-E72D297353CC}">
                <c16:uniqueId val="{00000001-0641-467F-A382-7ECE191EEACF}"/>
              </c:ext>
            </c:extLst>
          </c:dPt>
          <c:dPt>
            <c:idx val="1"/>
            <c:invertIfNegative val="0"/>
            <c:bubble3D val="0"/>
            <c:spPr>
              <a:solidFill>
                <a:srgbClr val="3FB8E7"/>
              </a:solidFill>
              <a:ln>
                <a:noFill/>
              </a:ln>
            </c:spPr>
            <c:extLst xmlns:c16r2="http://schemas.microsoft.com/office/drawing/2015/06/chart">
              <c:ext xmlns:c16="http://schemas.microsoft.com/office/drawing/2014/chart" uri="{C3380CC4-5D6E-409C-BE32-E72D297353CC}">
                <c16:uniqueId val="{00000002-0641-467F-A382-7ECE191EEACF}"/>
              </c:ext>
            </c:extLst>
          </c:dPt>
          <c:cat>
            <c:strRef>
              <c:f>Sheet1!$A$2:$A$3</c:f>
              <c:strCache>
                <c:ptCount val="2"/>
                <c:pt idx="0">
                  <c:v>TDP Group</c:v>
                </c:pt>
                <c:pt idx="1">
                  <c:v>Control Group</c:v>
                </c:pt>
              </c:strCache>
            </c:strRef>
          </c:cat>
          <c:val>
            <c:numRef>
              <c:f>Sheet1!$B$2:$B$3</c:f>
              <c:numCache>
                <c:formatCode>General</c:formatCode>
                <c:ptCount val="2"/>
                <c:pt idx="0">
                  <c:v>6</c:v>
                </c:pt>
                <c:pt idx="1">
                  <c:v>15</c:v>
                </c:pt>
              </c:numCache>
            </c:numRef>
          </c:val>
          <c:extLst xmlns:c16r2="http://schemas.microsoft.com/office/drawing/2015/06/chart">
            <c:ext xmlns:c16="http://schemas.microsoft.com/office/drawing/2014/chart" uri="{C3380CC4-5D6E-409C-BE32-E72D297353CC}">
              <c16:uniqueId val="{00000000-0641-467F-A382-7ECE191EEACF}"/>
            </c:ext>
          </c:extLst>
        </c:ser>
        <c:dLbls>
          <c:showLegendKey val="0"/>
          <c:showVal val="0"/>
          <c:showCatName val="0"/>
          <c:showSerName val="0"/>
          <c:showPercent val="0"/>
          <c:showBubbleSize val="0"/>
        </c:dLbls>
        <c:gapWidth val="150"/>
        <c:axId val="244080688"/>
        <c:axId val="244081080"/>
      </c:barChart>
      <c:catAx>
        <c:axId val="244080688"/>
        <c:scaling>
          <c:orientation val="minMax"/>
        </c:scaling>
        <c:delete val="0"/>
        <c:axPos val="b"/>
        <c:numFmt formatCode="General" sourceLinked="0"/>
        <c:majorTickMark val="out"/>
        <c:minorTickMark val="none"/>
        <c:tickLblPos val="nextTo"/>
        <c:spPr>
          <a:ln>
            <a:solidFill>
              <a:schemeClr val="bg2"/>
            </a:solidFill>
          </a:ln>
        </c:spPr>
        <c:txPr>
          <a:bodyPr/>
          <a:lstStyle/>
          <a:p>
            <a:pPr>
              <a:defRPr>
                <a:solidFill>
                  <a:sysClr val="windowText" lastClr="000000"/>
                </a:solidFill>
              </a:defRPr>
            </a:pPr>
            <a:endParaRPr lang="en-US"/>
          </a:p>
        </c:txPr>
        <c:crossAx val="244081080"/>
        <c:crosses val="autoZero"/>
        <c:auto val="1"/>
        <c:lblAlgn val="ctr"/>
        <c:lblOffset val="100"/>
        <c:noMultiLvlLbl val="0"/>
      </c:catAx>
      <c:valAx>
        <c:axId val="244081080"/>
        <c:scaling>
          <c:orientation val="minMax"/>
        </c:scaling>
        <c:delete val="0"/>
        <c:axPos val="l"/>
        <c:majorGridlines>
          <c:spPr>
            <a:ln>
              <a:solidFill>
                <a:schemeClr val="bg2"/>
              </a:solidFill>
            </a:ln>
          </c:spPr>
        </c:majorGridlines>
        <c:numFmt formatCode="General" sourceLinked="1"/>
        <c:majorTickMark val="out"/>
        <c:minorTickMark val="none"/>
        <c:tickLblPos val="nextTo"/>
        <c:spPr>
          <a:ln>
            <a:solidFill>
              <a:schemeClr val="bg2"/>
            </a:solidFill>
          </a:ln>
        </c:spPr>
        <c:txPr>
          <a:bodyPr/>
          <a:lstStyle/>
          <a:p>
            <a:pPr>
              <a:defRPr>
                <a:solidFill>
                  <a:sysClr val="windowText" lastClr="000000"/>
                </a:solidFill>
              </a:defRPr>
            </a:pPr>
            <a:endParaRPr lang="en-US"/>
          </a:p>
        </c:txPr>
        <c:crossAx val="244080688"/>
        <c:crosses val="autoZero"/>
        <c:crossBetween val="between"/>
      </c:valAx>
      <c:spPr>
        <a:solidFill>
          <a:schemeClr val="bg1"/>
        </a:solidFill>
        <a:ln>
          <a:noFill/>
        </a:ln>
      </c:spPr>
    </c:plotArea>
    <c:plotVisOnly val="1"/>
    <c:dispBlanksAs val="gap"/>
    <c:showDLblsOverMax val="0"/>
  </c:chart>
  <c:spPr>
    <a:solidFill>
      <a:schemeClr val="bg1"/>
    </a:solidFill>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584B3D"/>
                </a:solidFill>
                <a:latin typeface="+mn-lt"/>
                <a:ea typeface="+mn-ea"/>
                <a:cs typeface="+mn-cs"/>
              </a:defRPr>
            </a:pPr>
            <a:r>
              <a:rPr lang="en-US"/>
              <a:t>Parent stress level</a:t>
            </a:r>
          </a:p>
        </c:rich>
      </c:tx>
      <c:layout>
        <c:manualLayout>
          <c:xMode val="edge"/>
          <c:yMode val="edge"/>
          <c:x val="5.6886776567643765E-2"/>
          <c:y val="2.6738757057468061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rgbClr val="584B3D"/>
              </a:solidFill>
              <a:latin typeface="+mn-lt"/>
              <a:ea typeface="+mn-ea"/>
              <a:cs typeface="+mn-cs"/>
            </a:defRPr>
          </a:pPr>
          <a:endParaRPr lang="en-US"/>
        </a:p>
      </c:txPr>
    </c:title>
    <c:autoTitleDeleted val="0"/>
    <c:plotArea>
      <c:layout>
        <c:manualLayout>
          <c:layoutTarget val="inner"/>
          <c:xMode val="edge"/>
          <c:yMode val="edge"/>
          <c:x val="0.34828314317853121"/>
          <c:y val="0.17504654368184286"/>
          <c:w val="0.62986120583541905"/>
          <c:h val="0.7753009906917383"/>
        </c:manualLayout>
      </c:layout>
      <c:barChart>
        <c:barDir val="bar"/>
        <c:grouping val="clustered"/>
        <c:varyColors val="0"/>
        <c:ser>
          <c:idx val="0"/>
          <c:order val="0"/>
          <c:tx>
            <c:strRef>
              <c:f>'Combined data'!$G$130</c:f>
              <c:strCache>
                <c:ptCount val="1"/>
                <c:pt idx="0">
                  <c:v>Stress level</c:v>
                </c:pt>
              </c:strCache>
            </c:strRef>
          </c:tx>
          <c:spPr>
            <a:solidFill>
              <a:srgbClr val="02558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584B3D"/>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'Combined data'!$G$131:$G$135</c:f>
              <c:strCache>
                <c:ptCount val="5"/>
                <c:pt idx="0">
                  <c:v>Extremely stressed</c:v>
                </c:pt>
                <c:pt idx="1">
                  <c:v>Somewhat stressed</c:v>
                </c:pt>
                <c:pt idx="2">
                  <c:v>Neither</c:v>
                </c:pt>
                <c:pt idx="3">
                  <c:v>Somewhat calm</c:v>
                </c:pt>
                <c:pt idx="4">
                  <c:v>Extremely calm</c:v>
                </c:pt>
              </c:strCache>
            </c:strRef>
          </c:cat>
          <c:val>
            <c:numRef>
              <c:f>'Combined data'!$I$131:$I$135</c:f>
              <c:numCache>
                <c:formatCode>0%</c:formatCode>
                <c:ptCount val="5"/>
                <c:pt idx="0">
                  <c:v>3.6585365853658534E-2</c:v>
                </c:pt>
                <c:pt idx="1">
                  <c:v>0.24390243902439024</c:v>
                </c:pt>
                <c:pt idx="2">
                  <c:v>2.4390243902439025E-2</c:v>
                </c:pt>
                <c:pt idx="3">
                  <c:v>0.17073170731707318</c:v>
                </c:pt>
                <c:pt idx="4">
                  <c:v>2.4390243902439025E-2</c:v>
                </c:pt>
              </c:numCache>
            </c:numRef>
          </c:val>
          <c:extLst xmlns:c16r2="http://schemas.microsoft.com/office/drawing/2015/06/chart">
            <c:ext xmlns:c16="http://schemas.microsoft.com/office/drawing/2014/chart" uri="{C3380CC4-5D6E-409C-BE32-E72D297353CC}">
              <c16:uniqueId val="{00000000-A39B-4D76-898E-66EC922F55E4}"/>
            </c:ext>
          </c:extLst>
        </c:ser>
        <c:dLbls>
          <c:showLegendKey val="0"/>
          <c:showVal val="0"/>
          <c:showCatName val="0"/>
          <c:showSerName val="0"/>
          <c:showPercent val="0"/>
          <c:showBubbleSize val="0"/>
        </c:dLbls>
        <c:gapWidth val="24"/>
        <c:overlap val="13"/>
        <c:axId val="396203352"/>
        <c:axId val="396203744"/>
      </c:barChart>
      <c:catAx>
        <c:axId val="396203352"/>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rgbClr val="584B3D"/>
                </a:solidFill>
                <a:latin typeface="+mn-lt"/>
                <a:ea typeface="+mn-ea"/>
                <a:cs typeface="+mn-cs"/>
              </a:defRPr>
            </a:pPr>
            <a:endParaRPr lang="en-US"/>
          </a:p>
        </c:txPr>
        <c:crossAx val="396203744"/>
        <c:crosses val="autoZero"/>
        <c:auto val="1"/>
        <c:lblAlgn val="ctr"/>
        <c:lblOffset val="100"/>
        <c:noMultiLvlLbl val="0"/>
      </c:catAx>
      <c:valAx>
        <c:axId val="396203744"/>
        <c:scaling>
          <c:orientation val="minMax"/>
        </c:scaling>
        <c:delete val="0"/>
        <c:axPos val="b"/>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rgbClr val="584B3D"/>
                </a:solidFill>
                <a:latin typeface="+mn-lt"/>
                <a:ea typeface="+mn-ea"/>
                <a:cs typeface="+mn-cs"/>
              </a:defRPr>
            </a:pPr>
            <a:endParaRPr lang="en-US"/>
          </a:p>
        </c:txPr>
        <c:crossAx val="39620335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rgbClr val="584B3D"/>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78F8A-C15F-4A7A-9CCD-F87F195EB104}"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4763161C-104F-4FCB-BA36-4B615B2D0388}">
      <dgm:prSet phldrT="[Text]">
        <dgm:style>
          <a:lnRef idx="0">
            <a:scrgbClr r="0" g="0" b="0"/>
          </a:lnRef>
          <a:fillRef idx="0">
            <a:scrgbClr r="0" g="0" b="0"/>
          </a:fillRef>
          <a:effectRef idx="0">
            <a:scrgbClr r="0" g="0" b="0"/>
          </a:effectRef>
          <a:fontRef idx="minor">
            <a:schemeClr val="accent1"/>
          </a:fontRef>
        </dgm:style>
      </dgm:prSet>
      <dgm:spPr>
        <a:noFill/>
        <a:ln w="38100" cap="flat" cmpd="sng" algn="ctr">
          <a:solidFill>
            <a:srgbClr val="80B639"/>
          </a:solidFill>
          <a:prstDash val="solid"/>
          <a:round/>
          <a:headEnd type="none" w="med" len="med"/>
          <a:tailEnd type="none" w="med" len="med"/>
        </a:ln>
      </dgm:spPr>
      <dgm:t>
        <a:bodyPr/>
        <a:lstStyle/>
        <a:p>
          <a:r>
            <a:rPr lang="en-US" b="0" dirty="0" smtClean="0">
              <a:solidFill>
                <a:schemeClr val="bg2"/>
              </a:solidFill>
            </a:rPr>
            <a:t>87% of teens report parents involved in teaching them to drive</a:t>
          </a:r>
          <a:endParaRPr lang="en-US" b="0" dirty="0">
            <a:solidFill>
              <a:schemeClr val="bg2"/>
            </a:solidFill>
          </a:endParaRPr>
        </a:p>
      </dgm:t>
    </dgm:pt>
    <dgm:pt modelId="{D0B4E399-428F-4E7D-AF21-FBB564B2EC52}" type="parTrans" cxnId="{D3EFAC37-E61A-464C-813B-DDC491A9534B}">
      <dgm:prSet/>
      <dgm:spPr/>
      <dgm:t>
        <a:bodyPr/>
        <a:lstStyle/>
        <a:p>
          <a:endParaRPr lang="en-US">
            <a:solidFill>
              <a:schemeClr val="bg2"/>
            </a:solidFill>
          </a:endParaRPr>
        </a:p>
      </dgm:t>
    </dgm:pt>
    <dgm:pt modelId="{7FE9FCD6-8DF2-4D47-A008-4B6CF8156363}" type="sibTrans" cxnId="{D3EFAC37-E61A-464C-813B-DDC491A9534B}">
      <dgm:prSet/>
      <dgm:spPr/>
      <dgm:t>
        <a:bodyPr/>
        <a:lstStyle/>
        <a:p>
          <a:endParaRPr lang="en-US">
            <a:solidFill>
              <a:schemeClr val="bg2"/>
            </a:solidFill>
          </a:endParaRPr>
        </a:p>
      </dgm:t>
    </dgm:pt>
    <dgm:pt modelId="{F4A25349-6318-442C-B2D0-498B6D058852}">
      <dgm:prSet phldrT="[Text]">
        <dgm:style>
          <a:lnRef idx="0">
            <a:scrgbClr r="0" g="0" b="0"/>
          </a:lnRef>
          <a:fillRef idx="0">
            <a:scrgbClr r="0" g="0" b="0"/>
          </a:fillRef>
          <a:effectRef idx="0">
            <a:scrgbClr r="0" g="0" b="0"/>
          </a:effectRef>
          <a:fontRef idx="minor">
            <a:schemeClr val="accent1"/>
          </a:fontRef>
        </dgm:style>
      </dgm:prSet>
      <dgm:spPr>
        <a:noFill/>
        <a:ln w="38100" cap="flat" cmpd="sng" algn="ctr">
          <a:solidFill>
            <a:srgbClr val="80B639"/>
          </a:solidFill>
          <a:prstDash val="solid"/>
          <a:round/>
          <a:headEnd type="none" w="med" len="med"/>
          <a:tailEnd type="none" w="med" len="med"/>
        </a:ln>
      </dgm:spPr>
      <dgm:t>
        <a:bodyPr/>
        <a:lstStyle/>
        <a:p>
          <a:r>
            <a:rPr lang="en-US" b="0" dirty="0" smtClean="0">
              <a:solidFill>
                <a:schemeClr val="bg2"/>
              </a:solidFill>
            </a:rPr>
            <a:t>40% </a:t>
          </a:r>
          <a:r>
            <a:rPr lang="en-US" b="0" u="sng" dirty="0" smtClean="0">
              <a:solidFill>
                <a:schemeClr val="bg2"/>
              </a:solidFill>
            </a:rPr>
            <a:t>only</a:t>
          </a:r>
          <a:r>
            <a:rPr lang="en-US" b="0" dirty="0" smtClean="0">
              <a:solidFill>
                <a:schemeClr val="bg2"/>
              </a:solidFill>
            </a:rPr>
            <a:t> have parents teaching them to drive </a:t>
          </a:r>
          <a:endParaRPr lang="en-US" b="0" dirty="0">
            <a:solidFill>
              <a:schemeClr val="bg2"/>
            </a:solidFill>
          </a:endParaRPr>
        </a:p>
      </dgm:t>
    </dgm:pt>
    <dgm:pt modelId="{C4728D86-6425-4D41-8565-F961F5A47518}" type="parTrans" cxnId="{7338E102-0631-4286-8A12-0E52732902DE}">
      <dgm:prSet/>
      <dgm:spPr/>
      <dgm:t>
        <a:bodyPr/>
        <a:lstStyle/>
        <a:p>
          <a:endParaRPr lang="en-US">
            <a:solidFill>
              <a:schemeClr val="bg2"/>
            </a:solidFill>
          </a:endParaRPr>
        </a:p>
      </dgm:t>
    </dgm:pt>
    <dgm:pt modelId="{9E9D866F-486B-47BC-947C-16F6345CAADC}" type="sibTrans" cxnId="{7338E102-0631-4286-8A12-0E52732902DE}">
      <dgm:prSet/>
      <dgm:spPr/>
      <dgm:t>
        <a:bodyPr/>
        <a:lstStyle/>
        <a:p>
          <a:endParaRPr lang="en-US">
            <a:solidFill>
              <a:schemeClr val="bg2"/>
            </a:solidFill>
          </a:endParaRPr>
        </a:p>
      </dgm:t>
    </dgm:pt>
    <dgm:pt modelId="{7A5DC630-2DE5-44D0-95F8-507540695A54}">
      <dgm:prSet phldrT="[Text]">
        <dgm:style>
          <a:lnRef idx="0">
            <a:scrgbClr r="0" g="0" b="0"/>
          </a:lnRef>
          <a:fillRef idx="0">
            <a:scrgbClr r="0" g="0" b="0"/>
          </a:fillRef>
          <a:effectRef idx="0">
            <a:scrgbClr r="0" g="0" b="0"/>
          </a:effectRef>
          <a:fontRef idx="minor">
            <a:schemeClr val="accent3"/>
          </a:fontRef>
        </dgm:style>
      </dgm:prSet>
      <dgm:spPr>
        <a:noFill/>
        <a:ln w="38100" cap="flat" cmpd="sng" algn="ctr">
          <a:solidFill>
            <a:srgbClr val="3FB8E7"/>
          </a:solidFill>
          <a:prstDash val="solid"/>
          <a:round/>
          <a:headEnd type="none" w="med" len="med"/>
          <a:tailEnd type="none" w="med" len="med"/>
        </a:ln>
      </dgm:spPr>
      <dgm:t>
        <a:bodyPr/>
        <a:lstStyle/>
        <a:p>
          <a:r>
            <a:rPr lang="en-US" b="0" dirty="0" smtClean="0">
              <a:solidFill>
                <a:schemeClr val="bg2"/>
              </a:solidFill>
            </a:rPr>
            <a:t>Involved parents that set rules and monitor can lower teen crash risk by half</a:t>
          </a:r>
          <a:endParaRPr lang="en-US" b="0" dirty="0">
            <a:solidFill>
              <a:schemeClr val="bg2"/>
            </a:solidFill>
          </a:endParaRPr>
        </a:p>
      </dgm:t>
    </dgm:pt>
    <dgm:pt modelId="{E1F04036-9F5A-4858-A70E-4FA6AE2093FF}" type="parTrans" cxnId="{ED977900-B82A-4F41-90ED-221AA1ED35E0}">
      <dgm:prSet/>
      <dgm:spPr/>
      <dgm:t>
        <a:bodyPr/>
        <a:lstStyle/>
        <a:p>
          <a:endParaRPr lang="en-US">
            <a:solidFill>
              <a:schemeClr val="bg2"/>
            </a:solidFill>
          </a:endParaRPr>
        </a:p>
      </dgm:t>
    </dgm:pt>
    <dgm:pt modelId="{B8215D54-DF2B-4BD4-A7F1-A1BB75F558C8}" type="sibTrans" cxnId="{ED977900-B82A-4F41-90ED-221AA1ED35E0}">
      <dgm:prSet/>
      <dgm:spPr/>
      <dgm:t>
        <a:bodyPr/>
        <a:lstStyle/>
        <a:p>
          <a:endParaRPr lang="en-US">
            <a:solidFill>
              <a:schemeClr val="bg2"/>
            </a:solidFill>
          </a:endParaRPr>
        </a:p>
      </dgm:t>
    </dgm:pt>
    <dgm:pt modelId="{011F28C2-9564-4D5E-AAFF-FD670C500A83}">
      <dgm:prSet phldrT="[Text]">
        <dgm:style>
          <a:lnRef idx="0">
            <a:scrgbClr r="0" g="0" b="0"/>
          </a:lnRef>
          <a:fillRef idx="0">
            <a:scrgbClr r="0" g="0" b="0"/>
          </a:fillRef>
          <a:effectRef idx="0">
            <a:scrgbClr r="0" g="0" b="0"/>
          </a:effectRef>
          <a:fontRef idx="minor">
            <a:schemeClr val="accent3"/>
          </a:fontRef>
        </dgm:style>
      </dgm:prSet>
      <dgm:spPr>
        <a:noFill/>
        <a:ln w="38100" cap="flat" cmpd="sng" algn="ctr">
          <a:solidFill>
            <a:srgbClr val="3FB8E7"/>
          </a:solidFill>
          <a:prstDash val="solid"/>
          <a:round/>
          <a:headEnd type="none" w="med" len="med"/>
          <a:tailEnd type="none" w="med" len="med"/>
        </a:ln>
      </dgm:spPr>
      <dgm:t>
        <a:bodyPr/>
        <a:lstStyle/>
        <a:p>
          <a:r>
            <a:rPr lang="en-US" b="0" dirty="0" smtClean="0">
              <a:solidFill>
                <a:schemeClr val="bg2"/>
              </a:solidFill>
            </a:rPr>
            <a:t>2x as likely to wear belts</a:t>
          </a:r>
          <a:endParaRPr lang="en-US" b="0" dirty="0">
            <a:solidFill>
              <a:schemeClr val="bg2"/>
            </a:solidFill>
          </a:endParaRPr>
        </a:p>
      </dgm:t>
    </dgm:pt>
    <dgm:pt modelId="{9856711A-AA79-438E-B967-5C7773A26D8B}" type="parTrans" cxnId="{EF81BBE4-2789-46B2-9930-0630B3B15CE5}">
      <dgm:prSet/>
      <dgm:spPr/>
      <dgm:t>
        <a:bodyPr/>
        <a:lstStyle/>
        <a:p>
          <a:endParaRPr lang="en-US">
            <a:solidFill>
              <a:schemeClr val="bg2"/>
            </a:solidFill>
          </a:endParaRPr>
        </a:p>
      </dgm:t>
    </dgm:pt>
    <dgm:pt modelId="{67DCAAAB-51B5-401A-BDB5-F342D81A5501}" type="sibTrans" cxnId="{EF81BBE4-2789-46B2-9930-0630B3B15CE5}">
      <dgm:prSet/>
      <dgm:spPr/>
      <dgm:t>
        <a:bodyPr/>
        <a:lstStyle/>
        <a:p>
          <a:endParaRPr lang="en-US">
            <a:solidFill>
              <a:schemeClr val="bg2"/>
            </a:solidFill>
          </a:endParaRPr>
        </a:p>
      </dgm:t>
    </dgm:pt>
    <dgm:pt modelId="{CFB45A5E-C205-4E1F-9F4D-DDD297A0835D}">
      <dgm:prSet phldrT="[Text]">
        <dgm:style>
          <a:lnRef idx="0">
            <a:scrgbClr r="0" g="0" b="0"/>
          </a:lnRef>
          <a:fillRef idx="0">
            <a:scrgbClr r="0" g="0" b="0"/>
          </a:fillRef>
          <a:effectRef idx="0">
            <a:scrgbClr r="0" g="0" b="0"/>
          </a:effectRef>
          <a:fontRef idx="minor">
            <a:schemeClr val="accent3"/>
          </a:fontRef>
        </dgm:style>
      </dgm:prSet>
      <dgm:spPr>
        <a:noFill/>
        <a:ln w="38100" cap="flat" cmpd="sng" algn="ctr">
          <a:solidFill>
            <a:srgbClr val="3FB8E7"/>
          </a:solidFill>
          <a:prstDash val="solid"/>
          <a:round/>
          <a:headEnd type="none" w="med" len="med"/>
          <a:tailEnd type="none" w="med" len="med"/>
        </a:ln>
      </dgm:spPr>
      <dgm:t>
        <a:bodyPr/>
        <a:lstStyle/>
        <a:p>
          <a:r>
            <a:rPr lang="en-US" b="0" dirty="0" smtClean="0">
              <a:solidFill>
                <a:schemeClr val="bg2"/>
              </a:solidFill>
            </a:rPr>
            <a:t>70% less likely to drink &amp; drive</a:t>
          </a:r>
          <a:endParaRPr lang="en-US" b="0" dirty="0">
            <a:solidFill>
              <a:schemeClr val="bg2"/>
            </a:solidFill>
          </a:endParaRPr>
        </a:p>
      </dgm:t>
    </dgm:pt>
    <dgm:pt modelId="{4C5E7D62-55C7-47DE-9221-09ACD21C5525}" type="parTrans" cxnId="{3987577E-1393-454F-8B47-C4219A280988}">
      <dgm:prSet/>
      <dgm:spPr/>
      <dgm:t>
        <a:bodyPr/>
        <a:lstStyle/>
        <a:p>
          <a:endParaRPr lang="en-US">
            <a:solidFill>
              <a:schemeClr val="bg2"/>
            </a:solidFill>
          </a:endParaRPr>
        </a:p>
      </dgm:t>
    </dgm:pt>
    <dgm:pt modelId="{4A4DEF0B-9F2A-4006-AF48-6102EFFA21E6}" type="sibTrans" cxnId="{3987577E-1393-454F-8B47-C4219A280988}">
      <dgm:prSet/>
      <dgm:spPr/>
      <dgm:t>
        <a:bodyPr/>
        <a:lstStyle/>
        <a:p>
          <a:endParaRPr lang="en-US">
            <a:solidFill>
              <a:schemeClr val="bg2"/>
            </a:solidFill>
          </a:endParaRPr>
        </a:p>
      </dgm:t>
    </dgm:pt>
    <dgm:pt modelId="{4F8DB51B-6984-44CE-8D59-75EBAD5C7234}">
      <dgm:prSet phldrT="[Text]">
        <dgm:style>
          <a:lnRef idx="0">
            <a:scrgbClr r="0" g="0" b="0"/>
          </a:lnRef>
          <a:fillRef idx="0">
            <a:scrgbClr r="0" g="0" b="0"/>
          </a:fillRef>
          <a:effectRef idx="0">
            <a:scrgbClr r="0" g="0" b="0"/>
          </a:effectRef>
          <a:fontRef idx="minor">
            <a:schemeClr val="accent3"/>
          </a:fontRef>
        </dgm:style>
      </dgm:prSet>
      <dgm:spPr>
        <a:noFill/>
        <a:ln w="38100" cap="flat" cmpd="sng" algn="ctr">
          <a:solidFill>
            <a:srgbClr val="3FB8E7"/>
          </a:solidFill>
          <a:prstDash val="solid"/>
          <a:round/>
          <a:headEnd type="none" w="med" len="med"/>
          <a:tailEnd type="none" w="med" len="med"/>
        </a:ln>
      </dgm:spPr>
      <dgm:t>
        <a:bodyPr/>
        <a:lstStyle/>
        <a:p>
          <a:r>
            <a:rPr lang="en-US" b="0" dirty="0" smtClean="0">
              <a:solidFill>
                <a:schemeClr val="bg2"/>
              </a:solidFill>
            </a:rPr>
            <a:t>Less likely to drive with multiple passengers</a:t>
          </a:r>
          <a:endParaRPr lang="en-US" b="0" dirty="0">
            <a:solidFill>
              <a:schemeClr val="bg2"/>
            </a:solidFill>
          </a:endParaRPr>
        </a:p>
      </dgm:t>
    </dgm:pt>
    <dgm:pt modelId="{F12D3EB7-4BAF-4650-8C7E-7252681562D7}" type="parTrans" cxnId="{39D1FB21-C9C6-431E-9CC5-F59FDCA79C55}">
      <dgm:prSet/>
      <dgm:spPr/>
      <dgm:t>
        <a:bodyPr/>
        <a:lstStyle/>
        <a:p>
          <a:endParaRPr lang="en-US">
            <a:solidFill>
              <a:schemeClr val="bg2"/>
            </a:solidFill>
          </a:endParaRPr>
        </a:p>
      </dgm:t>
    </dgm:pt>
    <dgm:pt modelId="{192A4B28-361E-4B2F-8B2F-40E91E4D2F4D}" type="sibTrans" cxnId="{39D1FB21-C9C6-431E-9CC5-F59FDCA79C55}">
      <dgm:prSet/>
      <dgm:spPr/>
      <dgm:t>
        <a:bodyPr/>
        <a:lstStyle/>
        <a:p>
          <a:endParaRPr lang="en-US">
            <a:solidFill>
              <a:schemeClr val="bg2"/>
            </a:solidFill>
          </a:endParaRPr>
        </a:p>
      </dgm:t>
    </dgm:pt>
    <dgm:pt modelId="{0CDA75B3-3528-4D68-928D-2D2DD0646C56}">
      <dgm:prSet phldrT="[Text]">
        <dgm:style>
          <a:lnRef idx="0">
            <a:scrgbClr r="0" g="0" b="0"/>
          </a:lnRef>
          <a:fillRef idx="0">
            <a:scrgbClr r="0" g="0" b="0"/>
          </a:fillRef>
          <a:effectRef idx="0">
            <a:scrgbClr r="0" g="0" b="0"/>
          </a:effectRef>
          <a:fontRef idx="minor">
            <a:schemeClr val="accent3"/>
          </a:fontRef>
        </dgm:style>
      </dgm:prSet>
      <dgm:spPr>
        <a:noFill/>
        <a:ln w="38100" cap="flat" cmpd="sng" algn="ctr">
          <a:solidFill>
            <a:srgbClr val="3FB8E7"/>
          </a:solidFill>
          <a:prstDash val="solid"/>
          <a:round/>
          <a:headEnd type="none" w="med" len="med"/>
          <a:tailEnd type="none" w="med" len="med"/>
        </a:ln>
      </dgm:spPr>
      <dgm:t>
        <a:bodyPr/>
        <a:lstStyle/>
        <a:p>
          <a:endParaRPr lang="en-US" dirty="0">
            <a:solidFill>
              <a:schemeClr val="bg2"/>
            </a:solidFill>
          </a:endParaRPr>
        </a:p>
      </dgm:t>
    </dgm:pt>
    <dgm:pt modelId="{99C97389-A652-4C66-80C0-39D2FDE569C4}" type="parTrans" cxnId="{C723DCC5-6295-412D-8307-BCA7ADAA4D02}">
      <dgm:prSet/>
      <dgm:spPr/>
      <dgm:t>
        <a:bodyPr/>
        <a:lstStyle/>
        <a:p>
          <a:endParaRPr lang="en-US">
            <a:solidFill>
              <a:schemeClr val="bg2"/>
            </a:solidFill>
          </a:endParaRPr>
        </a:p>
      </dgm:t>
    </dgm:pt>
    <dgm:pt modelId="{82AE2F0D-5E25-431F-A270-7A86E5B47DC0}" type="sibTrans" cxnId="{C723DCC5-6295-412D-8307-BCA7ADAA4D02}">
      <dgm:prSet/>
      <dgm:spPr/>
      <dgm:t>
        <a:bodyPr/>
        <a:lstStyle/>
        <a:p>
          <a:endParaRPr lang="en-US">
            <a:solidFill>
              <a:schemeClr val="bg2"/>
            </a:solidFill>
          </a:endParaRPr>
        </a:p>
      </dgm:t>
    </dgm:pt>
    <dgm:pt modelId="{7F8EF98A-2691-4889-ABE7-7D6C3B6DCF9B}">
      <dgm:prSet phldrT="[Text]">
        <dgm:style>
          <a:lnRef idx="0">
            <a:scrgbClr r="0" g="0" b="0"/>
          </a:lnRef>
          <a:fillRef idx="0">
            <a:scrgbClr r="0" g="0" b="0"/>
          </a:fillRef>
          <a:effectRef idx="0">
            <a:scrgbClr r="0" g="0" b="0"/>
          </a:effectRef>
          <a:fontRef idx="minor">
            <a:schemeClr val="accent3"/>
          </a:fontRef>
        </dgm:style>
      </dgm:prSet>
      <dgm:spPr>
        <a:noFill/>
        <a:ln w="38100" cap="flat" cmpd="sng" algn="ctr">
          <a:solidFill>
            <a:srgbClr val="3FB8E7"/>
          </a:solidFill>
          <a:prstDash val="solid"/>
          <a:round/>
          <a:headEnd type="none" w="med" len="med"/>
          <a:tailEnd type="none" w="med" len="med"/>
        </a:ln>
      </dgm:spPr>
      <dgm:t>
        <a:bodyPr/>
        <a:lstStyle/>
        <a:p>
          <a:r>
            <a:rPr lang="en-US" b="0" dirty="0" smtClean="0">
              <a:solidFill>
                <a:schemeClr val="bg2"/>
              </a:solidFill>
            </a:rPr>
            <a:t>Half as likely to speed </a:t>
          </a:r>
          <a:endParaRPr lang="en-US" b="0" dirty="0">
            <a:solidFill>
              <a:schemeClr val="bg2"/>
            </a:solidFill>
          </a:endParaRPr>
        </a:p>
      </dgm:t>
    </dgm:pt>
    <dgm:pt modelId="{50BC3A8B-7232-4A95-B310-33E9D9FAA4E8}" type="parTrans" cxnId="{0F0BFBD1-CFDD-468F-AF19-910248FB1624}">
      <dgm:prSet/>
      <dgm:spPr/>
      <dgm:t>
        <a:bodyPr/>
        <a:lstStyle/>
        <a:p>
          <a:endParaRPr lang="en-US">
            <a:solidFill>
              <a:schemeClr val="bg2"/>
            </a:solidFill>
          </a:endParaRPr>
        </a:p>
      </dgm:t>
    </dgm:pt>
    <dgm:pt modelId="{A4F8E9BA-BCDD-49A2-A83E-93ED7C797307}" type="sibTrans" cxnId="{0F0BFBD1-CFDD-468F-AF19-910248FB1624}">
      <dgm:prSet/>
      <dgm:spPr/>
      <dgm:t>
        <a:bodyPr/>
        <a:lstStyle/>
        <a:p>
          <a:endParaRPr lang="en-US">
            <a:solidFill>
              <a:schemeClr val="bg2"/>
            </a:solidFill>
          </a:endParaRPr>
        </a:p>
      </dgm:t>
    </dgm:pt>
    <dgm:pt modelId="{27425B3A-FAC1-4F51-880F-1EBA7376D582}" type="pres">
      <dgm:prSet presAssocID="{A5578F8A-C15F-4A7A-9CCD-F87F195EB104}" presName="Name0" presStyleCnt="0">
        <dgm:presLayoutVars>
          <dgm:dir/>
          <dgm:resizeHandles val="exact"/>
        </dgm:presLayoutVars>
      </dgm:prSet>
      <dgm:spPr/>
      <dgm:t>
        <a:bodyPr/>
        <a:lstStyle/>
        <a:p>
          <a:endParaRPr lang="en-US"/>
        </a:p>
      </dgm:t>
    </dgm:pt>
    <dgm:pt modelId="{0903C7D7-D526-4474-86FC-04CB7708FFC1}" type="pres">
      <dgm:prSet presAssocID="{4763161C-104F-4FCB-BA36-4B615B2D0388}" presName="composite" presStyleCnt="0"/>
      <dgm:spPr/>
    </dgm:pt>
    <dgm:pt modelId="{24427C95-285A-4DA5-8CB1-F21EF5B47CFA}" type="pres">
      <dgm:prSet presAssocID="{4763161C-104F-4FCB-BA36-4B615B2D0388}" presName="rect1" presStyleLbl="trAlignAcc1" presStyleIdx="0" presStyleCnt="2" custScaleX="110470" custLinFactNeighborX="5328" custLinFactNeighborY="1263">
        <dgm:presLayoutVars>
          <dgm:bulletEnabled val="1"/>
        </dgm:presLayoutVars>
      </dgm:prSet>
      <dgm:spPr/>
      <dgm:t>
        <a:bodyPr/>
        <a:lstStyle/>
        <a:p>
          <a:endParaRPr lang="en-US"/>
        </a:p>
      </dgm:t>
    </dgm:pt>
    <dgm:pt modelId="{37BCD53B-9E9E-49BB-BE04-F99BDBE664B5}" type="pres">
      <dgm:prSet presAssocID="{4763161C-104F-4FCB-BA36-4B615B2D0388}" presName="rect2" presStyleLbl="fgImgPlace1" presStyleIdx="0" presStyleCnt="2" custLinFactNeighborX="-2885" custLinFactNeighborY="466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0792" t="-5437" r="-61018" b="-1203"/>
          </a:stretch>
        </a:blipFill>
        <a:ln>
          <a:noFill/>
        </a:ln>
        <a:effectLst/>
      </dgm:spPr>
      <dgm:t>
        <a:bodyPr/>
        <a:lstStyle/>
        <a:p>
          <a:endParaRPr lang="en-US"/>
        </a:p>
      </dgm:t>
    </dgm:pt>
    <dgm:pt modelId="{B9F138C0-E63F-4DAD-BE46-79CFCE1C6819}" type="pres">
      <dgm:prSet presAssocID="{7FE9FCD6-8DF2-4D47-A008-4B6CF8156363}" presName="sibTrans" presStyleCnt="0"/>
      <dgm:spPr/>
    </dgm:pt>
    <dgm:pt modelId="{0D200FA7-334B-4F25-979E-E99CD5C7804C}" type="pres">
      <dgm:prSet presAssocID="{7A5DC630-2DE5-44D0-95F8-507540695A54}" presName="composite" presStyleCnt="0"/>
      <dgm:spPr/>
    </dgm:pt>
    <dgm:pt modelId="{857127C0-2740-48FA-9363-B6D6FDC241DB}" type="pres">
      <dgm:prSet presAssocID="{7A5DC630-2DE5-44D0-95F8-507540695A54}" presName="rect1" presStyleLbl="trAlignAcc1" presStyleIdx="1" presStyleCnt="2" custScaleX="110627" custLinFactNeighborX="5525" custLinFactNeighborY="-8841">
        <dgm:presLayoutVars>
          <dgm:bulletEnabled val="1"/>
        </dgm:presLayoutVars>
      </dgm:prSet>
      <dgm:spPr/>
      <dgm:t>
        <a:bodyPr/>
        <a:lstStyle/>
        <a:p>
          <a:endParaRPr lang="en-US"/>
        </a:p>
      </dgm:t>
    </dgm:pt>
    <dgm:pt modelId="{9B6416ED-D597-4E24-9FC3-A574545884D1}" type="pres">
      <dgm:prSet presAssocID="{7A5DC630-2DE5-44D0-95F8-507540695A54}" presName="rect2" presStyleLbl="fgImgPlace1" presStyleIdx="1" presStyleCnt="2" custLinFactNeighborX="-2885" custLinFactNeighborY="-3608"/>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6357" t="-1804" r="-80361" b="1804"/>
          </a:stretch>
        </a:blipFill>
        <a:ln>
          <a:noFill/>
        </a:ln>
        <a:effectLst/>
      </dgm:spPr>
      <dgm:t>
        <a:bodyPr/>
        <a:lstStyle/>
        <a:p>
          <a:endParaRPr lang="en-US"/>
        </a:p>
      </dgm:t>
    </dgm:pt>
  </dgm:ptLst>
  <dgm:cxnLst>
    <dgm:cxn modelId="{EF81BBE4-2789-46B2-9930-0630B3B15CE5}" srcId="{7A5DC630-2DE5-44D0-95F8-507540695A54}" destId="{011F28C2-9564-4D5E-AAFF-FD670C500A83}" srcOrd="0" destOrd="0" parTransId="{9856711A-AA79-438E-B967-5C7773A26D8B}" sibTransId="{67DCAAAB-51B5-401A-BDB5-F342D81A5501}"/>
    <dgm:cxn modelId="{AB06061E-E4BC-4FAB-9030-933ABEBACD02}" type="presOf" srcId="{7A5DC630-2DE5-44D0-95F8-507540695A54}" destId="{857127C0-2740-48FA-9363-B6D6FDC241DB}" srcOrd="0" destOrd="0" presId="urn:microsoft.com/office/officeart/2008/layout/PictureStrips"/>
    <dgm:cxn modelId="{480F03BA-7F22-467B-8904-A6D8FDEBD857}" type="presOf" srcId="{4F8DB51B-6984-44CE-8D59-75EBAD5C7234}" destId="{857127C0-2740-48FA-9363-B6D6FDC241DB}" srcOrd="0" destOrd="4" presId="urn:microsoft.com/office/officeart/2008/layout/PictureStrips"/>
    <dgm:cxn modelId="{6087BC8C-8C7D-40DD-9C1F-3AAAD53E54A4}" type="presOf" srcId="{0CDA75B3-3528-4D68-928D-2D2DD0646C56}" destId="{857127C0-2740-48FA-9363-B6D6FDC241DB}" srcOrd="0" destOrd="5" presId="urn:microsoft.com/office/officeart/2008/layout/PictureStrips"/>
    <dgm:cxn modelId="{D3EFAC37-E61A-464C-813B-DDC491A9534B}" srcId="{A5578F8A-C15F-4A7A-9CCD-F87F195EB104}" destId="{4763161C-104F-4FCB-BA36-4B615B2D0388}" srcOrd="0" destOrd="0" parTransId="{D0B4E399-428F-4E7D-AF21-FBB564B2EC52}" sibTransId="{7FE9FCD6-8DF2-4D47-A008-4B6CF8156363}"/>
    <dgm:cxn modelId="{ED977900-B82A-4F41-90ED-221AA1ED35E0}" srcId="{A5578F8A-C15F-4A7A-9CCD-F87F195EB104}" destId="{7A5DC630-2DE5-44D0-95F8-507540695A54}" srcOrd="1" destOrd="0" parTransId="{E1F04036-9F5A-4858-A70E-4FA6AE2093FF}" sibTransId="{B8215D54-DF2B-4BD4-A7F1-A1BB75F558C8}"/>
    <dgm:cxn modelId="{33CC6CA9-D982-405C-9BD9-6300A45F1C5C}" type="presOf" srcId="{CFB45A5E-C205-4E1F-9F4D-DDD297A0835D}" destId="{857127C0-2740-48FA-9363-B6D6FDC241DB}" srcOrd="0" destOrd="2" presId="urn:microsoft.com/office/officeart/2008/layout/PictureStrips"/>
    <dgm:cxn modelId="{7338E102-0631-4286-8A12-0E52732902DE}" srcId="{4763161C-104F-4FCB-BA36-4B615B2D0388}" destId="{F4A25349-6318-442C-B2D0-498B6D058852}" srcOrd="0" destOrd="0" parTransId="{C4728D86-6425-4D41-8565-F961F5A47518}" sibTransId="{9E9D866F-486B-47BC-947C-16F6345CAADC}"/>
    <dgm:cxn modelId="{0F0BFBD1-CFDD-468F-AF19-910248FB1624}" srcId="{7A5DC630-2DE5-44D0-95F8-507540695A54}" destId="{7F8EF98A-2691-4889-ABE7-7D6C3B6DCF9B}" srcOrd="2" destOrd="0" parTransId="{50BC3A8B-7232-4A95-B310-33E9D9FAA4E8}" sibTransId="{A4F8E9BA-BCDD-49A2-A83E-93ED7C797307}"/>
    <dgm:cxn modelId="{481BA0A6-90A0-4720-AF5B-0148AF127243}" type="presOf" srcId="{F4A25349-6318-442C-B2D0-498B6D058852}" destId="{24427C95-285A-4DA5-8CB1-F21EF5B47CFA}" srcOrd="0" destOrd="1" presId="urn:microsoft.com/office/officeart/2008/layout/PictureStrips"/>
    <dgm:cxn modelId="{015670D5-F5E1-4462-BF6B-C6A0D303BA9B}" type="presOf" srcId="{4763161C-104F-4FCB-BA36-4B615B2D0388}" destId="{24427C95-285A-4DA5-8CB1-F21EF5B47CFA}" srcOrd="0" destOrd="0" presId="urn:microsoft.com/office/officeart/2008/layout/PictureStrips"/>
    <dgm:cxn modelId="{C723DCC5-6295-412D-8307-BCA7ADAA4D02}" srcId="{7A5DC630-2DE5-44D0-95F8-507540695A54}" destId="{0CDA75B3-3528-4D68-928D-2D2DD0646C56}" srcOrd="4" destOrd="0" parTransId="{99C97389-A652-4C66-80C0-39D2FDE569C4}" sibTransId="{82AE2F0D-5E25-431F-A270-7A86E5B47DC0}"/>
    <dgm:cxn modelId="{C7CD17F9-2B38-41C2-BF68-B87142ADA1D3}" type="presOf" srcId="{A5578F8A-C15F-4A7A-9CCD-F87F195EB104}" destId="{27425B3A-FAC1-4F51-880F-1EBA7376D582}" srcOrd="0" destOrd="0" presId="urn:microsoft.com/office/officeart/2008/layout/PictureStrips"/>
    <dgm:cxn modelId="{C800E6CB-5D9E-49AB-BB87-0806C702F28E}" type="presOf" srcId="{011F28C2-9564-4D5E-AAFF-FD670C500A83}" destId="{857127C0-2740-48FA-9363-B6D6FDC241DB}" srcOrd="0" destOrd="1" presId="urn:microsoft.com/office/officeart/2008/layout/PictureStrips"/>
    <dgm:cxn modelId="{3987577E-1393-454F-8B47-C4219A280988}" srcId="{7A5DC630-2DE5-44D0-95F8-507540695A54}" destId="{CFB45A5E-C205-4E1F-9F4D-DDD297A0835D}" srcOrd="1" destOrd="0" parTransId="{4C5E7D62-55C7-47DE-9221-09ACD21C5525}" sibTransId="{4A4DEF0B-9F2A-4006-AF48-6102EFFA21E6}"/>
    <dgm:cxn modelId="{39D1FB21-C9C6-431E-9CC5-F59FDCA79C55}" srcId="{7A5DC630-2DE5-44D0-95F8-507540695A54}" destId="{4F8DB51B-6984-44CE-8D59-75EBAD5C7234}" srcOrd="3" destOrd="0" parTransId="{F12D3EB7-4BAF-4650-8C7E-7252681562D7}" sibTransId="{192A4B28-361E-4B2F-8B2F-40E91E4D2F4D}"/>
    <dgm:cxn modelId="{D2EC3AA1-10E9-4029-B395-E2E59AB1F9F3}" type="presOf" srcId="{7F8EF98A-2691-4889-ABE7-7D6C3B6DCF9B}" destId="{857127C0-2740-48FA-9363-B6D6FDC241DB}" srcOrd="0" destOrd="3" presId="urn:microsoft.com/office/officeart/2008/layout/PictureStrips"/>
    <dgm:cxn modelId="{07B14382-1C1A-462F-8B1C-5C1E015C62F6}" type="presParOf" srcId="{27425B3A-FAC1-4F51-880F-1EBA7376D582}" destId="{0903C7D7-D526-4474-86FC-04CB7708FFC1}" srcOrd="0" destOrd="0" presId="urn:microsoft.com/office/officeart/2008/layout/PictureStrips"/>
    <dgm:cxn modelId="{2A6F9D93-FE4A-4BBE-A26D-32F5210633DF}" type="presParOf" srcId="{0903C7D7-D526-4474-86FC-04CB7708FFC1}" destId="{24427C95-285A-4DA5-8CB1-F21EF5B47CFA}" srcOrd="0" destOrd="0" presId="urn:microsoft.com/office/officeart/2008/layout/PictureStrips"/>
    <dgm:cxn modelId="{461245A9-3B26-4B19-9EC0-1E6E913B1446}" type="presParOf" srcId="{0903C7D7-D526-4474-86FC-04CB7708FFC1}" destId="{37BCD53B-9E9E-49BB-BE04-F99BDBE664B5}" srcOrd="1" destOrd="0" presId="urn:microsoft.com/office/officeart/2008/layout/PictureStrips"/>
    <dgm:cxn modelId="{3B822C7E-4608-4278-9909-F236FBD01AB7}" type="presParOf" srcId="{27425B3A-FAC1-4F51-880F-1EBA7376D582}" destId="{B9F138C0-E63F-4DAD-BE46-79CFCE1C6819}" srcOrd="1" destOrd="0" presId="urn:microsoft.com/office/officeart/2008/layout/PictureStrips"/>
    <dgm:cxn modelId="{0B13F0DF-53F6-4B22-86D6-976F668D1018}" type="presParOf" srcId="{27425B3A-FAC1-4F51-880F-1EBA7376D582}" destId="{0D200FA7-334B-4F25-979E-E99CD5C7804C}" srcOrd="2" destOrd="0" presId="urn:microsoft.com/office/officeart/2008/layout/PictureStrips"/>
    <dgm:cxn modelId="{B412BC1D-D7BE-4331-8F57-BA6D68D72921}" type="presParOf" srcId="{0D200FA7-334B-4F25-979E-E99CD5C7804C}" destId="{857127C0-2740-48FA-9363-B6D6FDC241DB}" srcOrd="0" destOrd="0" presId="urn:microsoft.com/office/officeart/2008/layout/PictureStrips"/>
    <dgm:cxn modelId="{0A1FDF37-E9DC-4723-8CE2-100DDBF12FCB}" type="presParOf" srcId="{0D200FA7-334B-4F25-979E-E99CD5C7804C}" destId="{9B6416ED-D597-4E24-9FC3-A574545884D1}"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dgm:spPr>
        <a:solidFill>
          <a:srgbClr val="80B639"/>
        </a:solidFill>
        <a:ln>
          <a:noFill/>
        </a:ln>
      </dgm:spPr>
      <dgm:t>
        <a:bodyPr/>
        <a:lstStyle/>
        <a:p>
          <a:r>
            <a:rPr lang="en-US" dirty="0" smtClean="0"/>
            <a:t>Parent Session</a:t>
          </a:r>
          <a:endParaRPr lang="en-US"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80B639"/>
        </a:solidFill>
      </dgm:spPr>
      <dgm:t>
        <a:bodyPr/>
        <a:lstStyle/>
        <a:p>
          <a:endParaRPr lang="en-US"/>
        </a:p>
      </dgm:t>
    </dgm:pt>
    <dgm:pt modelId="{006C58AC-0B23-4312-9F73-DD4B1BDDA28B}">
      <dgm:prSet phldrT="[Text]"/>
      <dgm:spPr>
        <a:solidFill>
          <a:srgbClr val="80B639"/>
        </a:solidFill>
        <a:ln>
          <a:noFill/>
        </a:ln>
      </dgm:spPr>
      <dgm:t>
        <a:bodyPr/>
        <a:lstStyle/>
        <a:p>
          <a:r>
            <a:rPr lang="en-US" dirty="0" smtClean="0"/>
            <a:t>Existing teen driving program</a:t>
          </a:r>
          <a:endParaRPr lang="en-US" dirty="0"/>
        </a:p>
      </dgm:t>
    </dgm:pt>
    <dgm:pt modelId="{AA7BD71B-0DDD-43A1-978D-F66B582D6CE1}" type="sibTrans" cxnId="{4EC2E5E3-9F11-4D39-874E-30A436133D3E}">
      <dgm:prSet/>
      <dgm:spPr/>
      <dgm:t>
        <a:bodyPr/>
        <a:lstStyle/>
        <a:p>
          <a:endParaRPr lang="en-US"/>
        </a:p>
      </dgm:t>
    </dgm:pt>
    <dgm:pt modelId="{8404D03F-19BB-4AC6-8C6B-4FBC761892A2}" type="par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custLinFactNeighborX="-117" custLinFactNeighborY="-1687">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dgm:presLayoutVars>
          <dgm:bulletEnabled val="1"/>
        </dgm:presLayoutVars>
      </dgm:prSet>
      <dgm:spPr/>
      <dgm:t>
        <a:bodyPr/>
        <a:lstStyle/>
        <a:p>
          <a:endParaRPr lang="en-US"/>
        </a:p>
      </dgm:t>
    </dgm:pt>
  </dgm:ptLst>
  <dgm:cxnLst>
    <dgm:cxn modelId="{60A661A7-0049-4772-B151-37CC641CED29}" type="presOf" srcId="{3A3966E0-5D94-41AE-8728-FD0696894415}" destId="{34880E5C-C925-4AB9-8D9C-386D8C5C88ED}" srcOrd="0" destOrd="0" presId="urn:microsoft.com/office/officeart/2005/8/layout/process1"/>
    <dgm:cxn modelId="{FFF1E9FC-4C87-4906-8623-6B1C5C28D993}" type="presOf" srcId="{65B0975D-2420-411C-ADE6-43885F2220EE}" destId="{C528D797-DC59-47B7-B255-951B8682C319}" srcOrd="0" destOrd="0" presId="urn:microsoft.com/office/officeart/2005/8/layout/process1"/>
    <dgm:cxn modelId="{A65776F1-5406-42F7-AB2F-FFD3F2A8213E}" type="presOf" srcId="{7B3308AF-5565-4A5C-AB2F-51EB5E2383B6}" destId="{FD29B37F-FA91-4885-BB9B-18C263F0E5BB}" srcOrd="0" destOrd="0" presId="urn:microsoft.com/office/officeart/2005/8/layout/process1"/>
    <dgm:cxn modelId="{BAEEE27D-48A6-4C41-9233-D22B90456262}" type="presOf" srcId="{006C58AC-0B23-4312-9F73-DD4B1BDDA28B}" destId="{CA4B90C9-9AE8-4A97-9192-0323E6998D0A}" srcOrd="0" destOrd="0" presId="urn:microsoft.com/office/officeart/2005/8/layout/process1"/>
    <dgm:cxn modelId="{269A1525-9718-4ED4-B4DB-1CBA142E3DD6}" srcId="{65B0975D-2420-411C-ADE6-43885F2220EE}" destId="{3A3966E0-5D94-41AE-8728-FD0696894415}" srcOrd="0" destOrd="0" parTransId="{73057FC4-B463-412C-ADFF-E23E0F76E84D}" sibTransId="{7B3308AF-5565-4A5C-AB2F-51EB5E2383B6}"/>
    <dgm:cxn modelId="{0E6DB658-04B5-4F25-9E9A-96AB1EB79116}" type="presOf" srcId="{7B3308AF-5565-4A5C-AB2F-51EB5E2383B6}" destId="{86853627-A244-4C0C-A4B6-189BC0792B15}" srcOrd="1" destOrd="0" presId="urn:microsoft.com/office/officeart/2005/8/layout/process1"/>
    <dgm:cxn modelId="{4EC2E5E3-9F11-4D39-874E-30A436133D3E}" srcId="{65B0975D-2420-411C-ADE6-43885F2220EE}" destId="{006C58AC-0B23-4312-9F73-DD4B1BDDA28B}" srcOrd="1" destOrd="0" parTransId="{8404D03F-19BB-4AC6-8C6B-4FBC761892A2}" sibTransId="{AA7BD71B-0DDD-43A1-978D-F66B582D6CE1}"/>
    <dgm:cxn modelId="{016129D4-2CF5-4311-9E9B-2F8E131BAF26}" type="presParOf" srcId="{C528D797-DC59-47B7-B255-951B8682C319}" destId="{34880E5C-C925-4AB9-8D9C-386D8C5C88ED}" srcOrd="0" destOrd="0" presId="urn:microsoft.com/office/officeart/2005/8/layout/process1"/>
    <dgm:cxn modelId="{5B31BFB6-D5E9-43BB-8192-526DC96B22B8}" type="presParOf" srcId="{C528D797-DC59-47B7-B255-951B8682C319}" destId="{FD29B37F-FA91-4885-BB9B-18C263F0E5BB}" srcOrd="1" destOrd="0" presId="urn:microsoft.com/office/officeart/2005/8/layout/process1"/>
    <dgm:cxn modelId="{9A78A8D1-8DB7-4B0C-9055-BEC73C6F922A}" type="presParOf" srcId="{FD29B37F-FA91-4885-BB9B-18C263F0E5BB}" destId="{86853627-A244-4C0C-A4B6-189BC0792B15}" srcOrd="0" destOrd="0" presId="urn:microsoft.com/office/officeart/2005/8/layout/process1"/>
    <dgm:cxn modelId="{9D9697EC-3CA9-496B-891B-E24730D27D04}" type="presParOf" srcId="{C528D797-DC59-47B7-B255-951B8682C319}" destId="{CA4B90C9-9AE8-4A97-9192-0323E6998D0A}"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dgm:spPr>
        <a:solidFill>
          <a:srgbClr val="025587"/>
        </a:solidFill>
        <a:ln>
          <a:noFill/>
        </a:ln>
      </dgm:spPr>
      <dgm:t>
        <a:bodyPr/>
        <a:lstStyle/>
        <a:p>
          <a:r>
            <a:rPr lang="en-US" dirty="0" smtClean="0"/>
            <a:t>TDP WI</a:t>
          </a:r>
          <a:endParaRPr lang="en-US"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025587"/>
        </a:solidFill>
      </dgm:spPr>
      <dgm:t>
        <a:bodyPr/>
        <a:lstStyle/>
        <a:p>
          <a:endParaRPr lang="en-US"/>
        </a:p>
      </dgm:t>
    </dgm:pt>
    <dgm:pt modelId="{006C58AC-0B23-4312-9F73-DD4B1BDDA28B}">
      <dgm:prSet phldrT="[Text]"/>
      <dgm:spPr>
        <a:solidFill>
          <a:srgbClr val="025587"/>
        </a:solidFill>
        <a:ln>
          <a:solidFill>
            <a:schemeClr val="bg1"/>
          </a:solidFill>
        </a:ln>
      </dgm:spPr>
      <dgm:t>
        <a:bodyPr/>
        <a:lstStyle/>
        <a:p>
          <a:r>
            <a:rPr lang="en-US" dirty="0" smtClean="0"/>
            <a:t>Free TDP</a:t>
          </a:r>
          <a:endParaRPr lang="en-US" i="0" dirty="0"/>
        </a:p>
      </dgm:t>
    </dgm:pt>
    <dgm:pt modelId="{8404D03F-19BB-4AC6-8C6B-4FBC761892A2}" type="parTrans" cxnId="{4EC2E5E3-9F11-4D39-874E-30A436133D3E}">
      <dgm:prSet/>
      <dgm:spPr/>
      <dgm:t>
        <a:bodyPr/>
        <a:lstStyle/>
        <a:p>
          <a:endParaRPr lang="en-US"/>
        </a:p>
      </dgm:t>
    </dgm:pt>
    <dgm:pt modelId="{AA7BD71B-0DDD-43A1-978D-F66B582D6CE1}" type="sib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custScaleX="112984">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custScaleX="108830" custLinFactNeighborX="-12485">
        <dgm:presLayoutVars>
          <dgm:bulletEnabled val="1"/>
        </dgm:presLayoutVars>
      </dgm:prSet>
      <dgm:spPr/>
      <dgm:t>
        <a:bodyPr/>
        <a:lstStyle/>
        <a:p>
          <a:endParaRPr lang="en-US"/>
        </a:p>
      </dgm:t>
    </dgm:pt>
  </dgm:ptLst>
  <dgm:cxnLst>
    <dgm:cxn modelId="{1B3EC317-9352-43CA-BA3F-4D7B1FC9D555}" type="presOf" srcId="{65B0975D-2420-411C-ADE6-43885F2220EE}" destId="{C528D797-DC59-47B7-B255-951B8682C319}" srcOrd="0" destOrd="0" presId="urn:microsoft.com/office/officeart/2005/8/layout/process1"/>
    <dgm:cxn modelId="{FC8D4039-B3A2-4A0E-9C6C-AB4D004207D9}" type="presOf" srcId="{006C58AC-0B23-4312-9F73-DD4B1BDDA28B}" destId="{CA4B90C9-9AE8-4A97-9192-0323E6998D0A}" srcOrd="0" destOrd="0" presId="urn:microsoft.com/office/officeart/2005/8/layout/process1"/>
    <dgm:cxn modelId="{9980907B-933F-4037-B822-230C2CA7CABA}" type="presOf" srcId="{7B3308AF-5565-4A5C-AB2F-51EB5E2383B6}" destId="{FD29B37F-FA91-4885-BB9B-18C263F0E5BB}" srcOrd="0" destOrd="0" presId="urn:microsoft.com/office/officeart/2005/8/layout/process1"/>
    <dgm:cxn modelId="{4EC2E5E3-9F11-4D39-874E-30A436133D3E}" srcId="{65B0975D-2420-411C-ADE6-43885F2220EE}" destId="{006C58AC-0B23-4312-9F73-DD4B1BDDA28B}" srcOrd="1" destOrd="0" parTransId="{8404D03F-19BB-4AC6-8C6B-4FBC761892A2}" sibTransId="{AA7BD71B-0DDD-43A1-978D-F66B582D6CE1}"/>
    <dgm:cxn modelId="{0235E742-7FFF-4940-B874-2E30C452D387}" type="presOf" srcId="{3A3966E0-5D94-41AE-8728-FD0696894415}" destId="{34880E5C-C925-4AB9-8D9C-386D8C5C88ED}" srcOrd="0" destOrd="0" presId="urn:microsoft.com/office/officeart/2005/8/layout/process1"/>
    <dgm:cxn modelId="{54DA0F27-4AA4-4CD1-BECC-76B1556B3BFB}" type="presOf" srcId="{7B3308AF-5565-4A5C-AB2F-51EB5E2383B6}" destId="{86853627-A244-4C0C-A4B6-189BC0792B15}" srcOrd="1" destOrd="0" presId="urn:microsoft.com/office/officeart/2005/8/layout/process1"/>
    <dgm:cxn modelId="{269A1525-9718-4ED4-B4DB-1CBA142E3DD6}" srcId="{65B0975D-2420-411C-ADE6-43885F2220EE}" destId="{3A3966E0-5D94-41AE-8728-FD0696894415}" srcOrd="0" destOrd="0" parTransId="{73057FC4-B463-412C-ADFF-E23E0F76E84D}" sibTransId="{7B3308AF-5565-4A5C-AB2F-51EB5E2383B6}"/>
    <dgm:cxn modelId="{5472ECCF-07CC-4254-AA97-A0BEEE21C80D}" type="presParOf" srcId="{C528D797-DC59-47B7-B255-951B8682C319}" destId="{34880E5C-C925-4AB9-8D9C-386D8C5C88ED}" srcOrd="0" destOrd="0" presId="urn:microsoft.com/office/officeart/2005/8/layout/process1"/>
    <dgm:cxn modelId="{6C346092-32DC-42F6-8B0F-A674F9127DC6}" type="presParOf" srcId="{C528D797-DC59-47B7-B255-951B8682C319}" destId="{FD29B37F-FA91-4885-BB9B-18C263F0E5BB}" srcOrd="1" destOrd="0" presId="urn:microsoft.com/office/officeart/2005/8/layout/process1"/>
    <dgm:cxn modelId="{31F65352-E048-4AD3-8C8F-EFA1C0C70C93}" type="presParOf" srcId="{FD29B37F-FA91-4885-BB9B-18C263F0E5BB}" destId="{86853627-A244-4C0C-A4B6-189BC0792B15}" srcOrd="0" destOrd="0" presId="urn:microsoft.com/office/officeart/2005/8/layout/process1"/>
    <dgm:cxn modelId="{5B671C79-0C5F-43C6-AF4F-13AE6867766C}" type="presParOf" srcId="{C528D797-DC59-47B7-B255-951B8682C319}" destId="{CA4B90C9-9AE8-4A97-9192-0323E6998D0A}"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dgm:spPr>
        <a:solidFill>
          <a:srgbClr val="3FB8E7"/>
        </a:solidFill>
        <a:ln>
          <a:noFill/>
        </a:ln>
      </dgm:spPr>
      <dgm:t>
        <a:bodyPr/>
        <a:lstStyle/>
        <a:p>
          <a:r>
            <a:rPr lang="en-US" dirty="0" smtClean="0"/>
            <a:t>Community Partners</a:t>
          </a:r>
          <a:endParaRPr lang="en-US"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3FB8E7"/>
        </a:solidFill>
      </dgm:spPr>
      <dgm:t>
        <a:bodyPr/>
        <a:lstStyle/>
        <a:p>
          <a:endParaRPr lang="en-US"/>
        </a:p>
      </dgm:t>
    </dgm:pt>
    <dgm:pt modelId="{006C58AC-0B23-4312-9F73-DD4B1BDDA28B}">
      <dgm:prSet phldrT="[Text]"/>
      <dgm:spPr>
        <a:solidFill>
          <a:srgbClr val="3FB8E7"/>
        </a:solidFill>
        <a:ln>
          <a:solidFill>
            <a:schemeClr val="bg1"/>
          </a:solidFill>
        </a:ln>
      </dgm:spPr>
      <dgm:t>
        <a:bodyPr/>
        <a:lstStyle/>
        <a:p>
          <a:r>
            <a:rPr lang="en-US" dirty="0" smtClean="0"/>
            <a:t>Community Partners</a:t>
          </a:r>
          <a:endParaRPr lang="en-US" dirty="0"/>
        </a:p>
      </dgm:t>
    </dgm:pt>
    <dgm:pt modelId="{8404D03F-19BB-4AC6-8C6B-4FBC761892A2}" type="parTrans" cxnId="{4EC2E5E3-9F11-4D39-874E-30A436133D3E}">
      <dgm:prSet/>
      <dgm:spPr/>
      <dgm:t>
        <a:bodyPr/>
        <a:lstStyle/>
        <a:p>
          <a:endParaRPr lang="en-US"/>
        </a:p>
      </dgm:t>
    </dgm:pt>
    <dgm:pt modelId="{AA7BD71B-0DDD-43A1-978D-F66B582D6CE1}" type="sib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dgm:presLayoutVars>
          <dgm:bulletEnabled val="1"/>
        </dgm:presLayoutVars>
      </dgm:prSet>
      <dgm:spPr/>
      <dgm:t>
        <a:bodyPr/>
        <a:lstStyle/>
        <a:p>
          <a:endParaRPr lang="en-US"/>
        </a:p>
      </dgm:t>
    </dgm:pt>
  </dgm:ptLst>
  <dgm:cxnLst>
    <dgm:cxn modelId="{5A847D07-D702-4B72-9640-0D67205BA617}" type="presOf" srcId="{7B3308AF-5565-4A5C-AB2F-51EB5E2383B6}" destId="{FD29B37F-FA91-4885-BB9B-18C263F0E5BB}" srcOrd="0" destOrd="0" presId="urn:microsoft.com/office/officeart/2005/8/layout/process1"/>
    <dgm:cxn modelId="{5064A959-B7B5-49A1-AE35-DEE072DB4575}" type="presOf" srcId="{006C58AC-0B23-4312-9F73-DD4B1BDDA28B}" destId="{CA4B90C9-9AE8-4A97-9192-0323E6998D0A}" srcOrd="0" destOrd="0" presId="urn:microsoft.com/office/officeart/2005/8/layout/process1"/>
    <dgm:cxn modelId="{F03EBC5B-6C7F-4F4A-8B3F-29AE84FE35CD}" type="presOf" srcId="{65B0975D-2420-411C-ADE6-43885F2220EE}" destId="{C528D797-DC59-47B7-B255-951B8682C319}" srcOrd="0" destOrd="0" presId="urn:microsoft.com/office/officeart/2005/8/layout/process1"/>
    <dgm:cxn modelId="{269A1525-9718-4ED4-B4DB-1CBA142E3DD6}" srcId="{65B0975D-2420-411C-ADE6-43885F2220EE}" destId="{3A3966E0-5D94-41AE-8728-FD0696894415}" srcOrd="0" destOrd="0" parTransId="{73057FC4-B463-412C-ADFF-E23E0F76E84D}" sibTransId="{7B3308AF-5565-4A5C-AB2F-51EB5E2383B6}"/>
    <dgm:cxn modelId="{DFB85A6F-7120-4C16-8054-D0DCF71DE1BA}" type="presOf" srcId="{7B3308AF-5565-4A5C-AB2F-51EB5E2383B6}" destId="{86853627-A244-4C0C-A4B6-189BC0792B15}" srcOrd="1" destOrd="0" presId="urn:microsoft.com/office/officeart/2005/8/layout/process1"/>
    <dgm:cxn modelId="{1AB7CB6E-CB1F-4ED9-8521-FE7102E0EF7B}" type="presOf" srcId="{3A3966E0-5D94-41AE-8728-FD0696894415}" destId="{34880E5C-C925-4AB9-8D9C-386D8C5C88ED}" srcOrd="0" destOrd="0" presId="urn:microsoft.com/office/officeart/2005/8/layout/process1"/>
    <dgm:cxn modelId="{4EC2E5E3-9F11-4D39-874E-30A436133D3E}" srcId="{65B0975D-2420-411C-ADE6-43885F2220EE}" destId="{006C58AC-0B23-4312-9F73-DD4B1BDDA28B}" srcOrd="1" destOrd="0" parTransId="{8404D03F-19BB-4AC6-8C6B-4FBC761892A2}" sibTransId="{AA7BD71B-0DDD-43A1-978D-F66B582D6CE1}"/>
    <dgm:cxn modelId="{2018CCAE-7884-4D14-8C30-1F2ED4BDCD11}" type="presParOf" srcId="{C528D797-DC59-47B7-B255-951B8682C319}" destId="{34880E5C-C925-4AB9-8D9C-386D8C5C88ED}" srcOrd="0" destOrd="0" presId="urn:microsoft.com/office/officeart/2005/8/layout/process1"/>
    <dgm:cxn modelId="{0725641C-FDDA-4657-8EC5-09C20ABDE4CB}" type="presParOf" srcId="{C528D797-DC59-47B7-B255-951B8682C319}" destId="{FD29B37F-FA91-4885-BB9B-18C263F0E5BB}" srcOrd="1" destOrd="0" presId="urn:microsoft.com/office/officeart/2005/8/layout/process1"/>
    <dgm:cxn modelId="{9FBB6250-DD27-4158-A7AE-22B073D63FE0}" type="presParOf" srcId="{FD29B37F-FA91-4885-BB9B-18C263F0E5BB}" destId="{86853627-A244-4C0C-A4B6-189BC0792B15}" srcOrd="0" destOrd="0" presId="urn:microsoft.com/office/officeart/2005/8/layout/process1"/>
    <dgm:cxn modelId="{F9FBD293-D695-4276-A491-65965F59AD23}" type="presParOf" srcId="{C528D797-DC59-47B7-B255-951B8682C319}" destId="{CA4B90C9-9AE8-4A97-9192-0323E6998D0A}"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83212-DCA0-43B5-8B90-CE130EE973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872CB7-DA92-46B7-9656-DF1D234C4AB7}">
      <dgm:prSet phldrT="[Text]"/>
      <dgm:spPr>
        <a:solidFill>
          <a:srgbClr val="025587"/>
        </a:solidFill>
      </dgm:spPr>
      <dgm:t>
        <a:bodyPr/>
        <a:lstStyle/>
        <a:p>
          <a:r>
            <a:rPr lang="en-US" b="0" dirty="0" smtClean="0">
              <a:latin typeface="+mn-lt"/>
            </a:rPr>
            <a:t>Variety of practice</a:t>
          </a:r>
          <a:endParaRPr lang="en-US" b="0" dirty="0">
            <a:latin typeface="+mn-lt"/>
          </a:endParaRPr>
        </a:p>
      </dgm:t>
    </dgm:pt>
    <dgm:pt modelId="{E9966FC9-0B69-4D7D-8ACA-07BD1C5BFD33}" type="parTrans" cxnId="{CBC25AB3-7360-44BA-A730-5B58CBEB7275}">
      <dgm:prSet/>
      <dgm:spPr/>
      <dgm:t>
        <a:bodyPr/>
        <a:lstStyle/>
        <a:p>
          <a:endParaRPr lang="en-US"/>
        </a:p>
      </dgm:t>
    </dgm:pt>
    <dgm:pt modelId="{957B2FA8-3AC2-423F-8855-B64B608CAE34}" type="sibTrans" cxnId="{CBC25AB3-7360-44BA-A730-5B58CBEB7275}">
      <dgm:prSet/>
      <dgm:spPr/>
      <dgm:t>
        <a:bodyPr/>
        <a:lstStyle/>
        <a:p>
          <a:endParaRPr lang="en-US"/>
        </a:p>
      </dgm:t>
    </dgm:pt>
    <dgm:pt modelId="{CDD15D42-162C-482C-81B2-35686378474B}">
      <dgm:prSet phldrT="[Text]"/>
      <dgm:spPr/>
      <dgm:t>
        <a:bodyPr/>
        <a:lstStyle/>
        <a:p>
          <a:r>
            <a:rPr lang="en-US" u="sng" dirty="0" smtClean="0">
              <a:solidFill>
                <a:schemeClr val="bg2"/>
              </a:solidFill>
            </a:rPr>
            <a:t>&gt;</a:t>
          </a:r>
          <a:r>
            <a:rPr lang="en-US" dirty="0" smtClean="0">
              <a:solidFill>
                <a:schemeClr val="bg2"/>
              </a:solidFill>
            </a:rPr>
            <a:t> 1-2 hours in each driving environment </a:t>
          </a:r>
          <a:endParaRPr lang="en-US" dirty="0">
            <a:solidFill>
              <a:schemeClr val="bg2"/>
            </a:solidFill>
          </a:endParaRPr>
        </a:p>
      </dgm:t>
    </dgm:pt>
    <dgm:pt modelId="{B0F24E50-0802-4749-BAED-17558D3F960D}" type="parTrans" cxnId="{52A7C863-398A-4165-B43C-B89DA3253716}">
      <dgm:prSet/>
      <dgm:spPr/>
      <dgm:t>
        <a:bodyPr/>
        <a:lstStyle/>
        <a:p>
          <a:endParaRPr lang="en-US"/>
        </a:p>
      </dgm:t>
    </dgm:pt>
    <dgm:pt modelId="{2E303BB1-63E1-4D37-838B-DB01F9166B60}" type="sibTrans" cxnId="{52A7C863-398A-4165-B43C-B89DA3253716}">
      <dgm:prSet/>
      <dgm:spPr/>
      <dgm:t>
        <a:bodyPr/>
        <a:lstStyle/>
        <a:p>
          <a:endParaRPr lang="en-US"/>
        </a:p>
      </dgm:t>
    </dgm:pt>
    <dgm:pt modelId="{99F6AA00-AFD2-419D-856A-BD3E28D527E1}">
      <dgm:prSet phldrT="[Text]"/>
      <dgm:spPr>
        <a:solidFill>
          <a:srgbClr val="025587"/>
        </a:solidFill>
      </dgm:spPr>
      <dgm:t>
        <a:bodyPr/>
        <a:lstStyle/>
        <a:p>
          <a:r>
            <a:rPr lang="en-US" b="0" dirty="0" smtClean="0"/>
            <a:t>Light human touch</a:t>
          </a:r>
          <a:endParaRPr lang="en-US" b="0" dirty="0"/>
        </a:p>
      </dgm:t>
    </dgm:pt>
    <dgm:pt modelId="{C14BF28C-2CBE-4EC1-B80D-DEBCE146AC72}" type="parTrans" cxnId="{0FD00415-8DA0-4A06-BAE2-E11691F2678F}">
      <dgm:prSet/>
      <dgm:spPr/>
      <dgm:t>
        <a:bodyPr/>
        <a:lstStyle/>
        <a:p>
          <a:endParaRPr lang="en-US"/>
        </a:p>
      </dgm:t>
    </dgm:pt>
    <dgm:pt modelId="{41A5349C-FD9F-426F-AA2E-A2DBBA4D920B}" type="sibTrans" cxnId="{0FD00415-8DA0-4A06-BAE2-E11691F2678F}">
      <dgm:prSet/>
      <dgm:spPr/>
      <dgm:t>
        <a:bodyPr/>
        <a:lstStyle/>
        <a:p>
          <a:endParaRPr lang="en-US"/>
        </a:p>
      </dgm:t>
    </dgm:pt>
    <dgm:pt modelId="{5A844DB0-A5DB-4824-AF3D-6CB1C86C02AD}">
      <dgm:prSet phldrT="[Text]"/>
      <dgm:spPr/>
      <dgm:t>
        <a:bodyPr/>
        <a:lstStyle/>
        <a:p>
          <a:r>
            <a:rPr lang="en-US" dirty="0" smtClean="0">
              <a:solidFill>
                <a:schemeClr val="bg2"/>
              </a:solidFill>
            </a:rPr>
            <a:t>Research coordinator contact</a:t>
          </a:r>
          <a:endParaRPr lang="en-US" dirty="0">
            <a:solidFill>
              <a:schemeClr val="bg2"/>
            </a:solidFill>
          </a:endParaRPr>
        </a:p>
      </dgm:t>
    </dgm:pt>
    <dgm:pt modelId="{E34D9BBA-2640-47DA-9D2D-469F3E3AEEA6}" type="parTrans" cxnId="{327161A6-C2A3-432A-B017-B77B53C86F67}">
      <dgm:prSet/>
      <dgm:spPr/>
      <dgm:t>
        <a:bodyPr/>
        <a:lstStyle/>
        <a:p>
          <a:endParaRPr lang="en-US"/>
        </a:p>
      </dgm:t>
    </dgm:pt>
    <dgm:pt modelId="{BBD491AA-177D-4FA8-8CAC-3C8C0139E2BA}" type="sibTrans" cxnId="{327161A6-C2A3-432A-B017-B77B53C86F67}">
      <dgm:prSet/>
      <dgm:spPr/>
      <dgm:t>
        <a:bodyPr/>
        <a:lstStyle/>
        <a:p>
          <a:endParaRPr lang="en-US"/>
        </a:p>
      </dgm:t>
    </dgm:pt>
    <dgm:pt modelId="{C23E85EB-540A-43FC-895A-18B730E37747}">
      <dgm:prSet phldrT="[Text]"/>
      <dgm:spPr>
        <a:solidFill>
          <a:srgbClr val="025587"/>
        </a:solidFill>
      </dgm:spPr>
      <dgm:t>
        <a:bodyPr/>
        <a:lstStyle/>
        <a:p>
          <a:r>
            <a:rPr lang="en-US" b="0" dirty="0" smtClean="0"/>
            <a:t>Interactive content, tools</a:t>
          </a:r>
          <a:endParaRPr lang="en-US" b="0" dirty="0"/>
        </a:p>
      </dgm:t>
    </dgm:pt>
    <dgm:pt modelId="{DEC971B4-7919-41BF-8FC7-4C16D9477C09}" type="parTrans" cxnId="{E0CDC228-4A14-410E-8A5D-B4A5DFAD11C4}">
      <dgm:prSet/>
      <dgm:spPr/>
      <dgm:t>
        <a:bodyPr/>
        <a:lstStyle/>
        <a:p>
          <a:endParaRPr lang="en-US"/>
        </a:p>
      </dgm:t>
    </dgm:pt>
    <dgm:pt modelId="{5EF0303B-2361-47A4-B03A-5D23937684A9}" type="sibTrans" cxnId="{E0CDC228-4A14-410E-8A5D-B4A5DFAD11C4}">
      <dgm:prSet/>
      <dgm:spPr/>
      <dgm:t>
        <a:bodyPr/>
        <a:lstStyle/>
        <a:p>
          <a:endParaRPr lang="en-US"/>
        </a:p>
      </dgm:t>
    </dgm:pt>
    <dgm:pt modelId="{CBBB0C30-9964-4E34-B09D-BD8AC066E669}">
      <dgm:prSet phldrT="[Text]"/>
      <dgm:spPr>
        <a:solidFill>
          <a:srgbClr val="025587"/>
        </a:solidFill>
      </dgm:spPr>
      <dgm:t>
        <a:bodyPr/>
        <a:lstStyle/>
        <a:p>
          <a:r>
            <a:rPr lang="en-US" b="0" dirty="0" smtClean="0"/>
            <a:t>Within broader framework</a:t>
          </a:r>
          <a:endParaRPr lang="en-US" b="0" dirty="0"/>
        </a:p>
      </dgm:t>
    </dgm:pt>
    <dgm:pt modelId="{0C361ACD-FB99-42B0-937D-BD80C7668069}" type="parTrans" cxnId="{E1CF34C8-4B2D-4A19-A40C-CD89F2DFAEE4}">
      <dgm:prSet/>
      <dgm:spPr/>
      <dgm:t>
        <a:bodyPr/>
        <a:lstStyle/>
        <a:p>
          <a:endParaRPr lang="en-US"/>
        </a:p>
      </dgm:t>
    </dgm:pt>
    <dgm:pt modelId="{6ADDD606-0FCB-41DF-92F7-169D74EB2402}" type="sibTrans" cxnId="{E1CF34C8-4B2D-4A19-A40C-CD89F2DFAEE4}">
      <dgm:prSet/>
      <dgm:spPr/>
      <dgm:t>
        <a:bodyPr/>
        <a:lstStyle/>
        <a:p>
          <a:endParaRPr lang="en-US"/>
        </a:p>
      </dgm:t>
    </dgm:pt>
    <dgm:pt modelId="{EAE26F0C-6891-4EF7-801C-35299864C9B1}">
      <dgm:prSet phldrT="[Text]"/>
      <dgm:spPr/>
      <dgm:t>
        <a:bodyPr/>
        <a:lstStyle/>
        <a:p>
          <a:r>
            <a:rPr lang="en-US" dirty="0" smtClean="0">
              <a:solidFill>
                <a:schemeClr val="bg2"/>
              </a:solidFill>
            </a:rPr>
            <a:t>TDP delivered within context of CHOP clinical trial</a:t>
          </a:r>
          <a:endParaRPr lang="en-US" dirty="0">
            <a:solidFill>
              <a:schemeClr val="bg2"/>
            </a:solidFill>
          </a:endParaRPr>
        </a:p>
      </dgm:t>
    </dgm:pt>
    <dgm:pt modelId="{1D8E0E6E-99D9-4C25-AC59-C5E85D5BB381}" type="parTrans" cxnId="{060F4E06-18E8-4623-97F6-97080D390E62}">
      <dgm:prSet/>
      <dgm:spPr/>
      <dgm:t>
        <a:bodyPr/>
        <a:lstStyle/>
        <a:p>
          <a:endParaRPr lang="en-US"/>
        </a:p>
      </dgm:t>
    </dgm:pt>
    <dgm:pt modelId="{477C8554-E3BC-4695-8276-2D726DAB1431}" type="sibTrans" cxnId="{060F4E06-18E8-4623-97F6-97080D390E62}">
      <dgm:prSet/>
      <dgm:spPr/>
      <dgm:t>
        <a:bodyPr/>
        <a:lstStyle/>
        <a:p>
          <a:endParaRPr lang="en-US"/>
        </a:p>
      </dgm:t>
    </dgm:pt>
    <dgm:pt modelId="{68586153-71E6-4D51-AD82-F9253D2CA5B2}">
      <dgm:prSet phldrT="[Text]"/>
      <dgm:spPr/>
      <dgm:t>
        <a:bodyPr/>
        <a:lstStyle/>
        <a:p>
          <a:r>
            <a:rPr lang="en-US" dirty="0" smtClean="0">
              <a:solidFill>
                <a:schemeClr val="bg2"/>
              </a:solidFill>
            </a:rPr>
            <a:t>Static content not enough</a:t>
          </a:r>
          <a:endParaRPr lang="en-US" dirty="0">
            <a:solidFill>
              <a:schemeClr val="bg2"/>
            </a:solidFill>
          </a:endParaRPr>
        </a:p>
      </dgm:t>
    </dgm:pt>
    <dgm:pt modelId="{018C7AF9-8DCB-4CCE-96D3-0780650C8BA0}" type="parTrans" cxnId="{B9806C29-76F8-44C6-AD2C-02B7EEDAC111}">
      <dgm:prSet/>
      <dgm:spPr/>
      <dgm:t>
        <a:bodyPr/>
        <a:lstStyle/>
        <a:p>
          <a:endParaRPr lang="en-US"/>
        </a:p>
      </dgm:t>
    </dgm:pt>
    <dgm:pt modelId="{3E29BFC2-9B30-4141-B666-8FF6AEB90ECD}" type="sibTrans" cxnId="{B9806C29-76F8-44C6-AD2C-02B7EEDAC111}">
      <dgm:prSet/>
      <dgm:spPr/>
      <dgm:t>
        <a:bodyPr/>
        <a:lstStyle/>
        <a:p>
          <a:endParaRPr lang="en-US"/>
        </a:p>
      </dgm:t>
    </dgm:pt>
    <dgm:pt modelId="{D44FBADA-FA08-4B9E-B516-BB067F92BB31}" type="pres">
      <dgm:prSet presAssocID="{DA683212-DCA0-43B5-8B90-CE130EE973E9}" presName="linear" presStyleCnt="0">
        <dgm:presLayoutVars>
          <dgm:animLvl val="lvl"/>
          <dgm:resizeHandles val="exact"/>
        </dgm:presLayoutVars>
      </dgm:prSet>
      <dgm:spPr/>
      <dgm:t>
        <a:bodyPr/>
        <a:lstStyle/>
        <a:p>
          <a:endParaRPr lang="en-US"/>
        </a:p>
      </dgm:t>
    </dgm:pt>
    <dgm:pt modelId="{C7527BC6-C58D-4F6B-82C4-8DB3F150D2A7}" type="pres">
      <dgm:prSet presAssocID="{8E872CB7-DA92-46B7-9656-DF1D234C4AB7}" presName="parentText" presStyleLbl="node1" presStyleIdx="0" presStyleCnt="4">
        <dgm:presLayoutVars>
          <dgm:chMax val="0"/>
          <dgm:bulletEnabled val="1"/>
        </dgm:presLayoutVars>
      </dgm:prSet>
      <dgm:spPr/>
      <dgm:t>
        <a:bodyPr/>
        <a:lstStyle/>
        <a:p>
          <a:endParaRPr lang="en-US"/>
        </a:p>
      </dgm:t>
    </dgm:pt>
    <dgm:pt modelId="{6856B40C-D5E8-4F09-AD68-0F6FB2E18581}" type="pres">
      <dgm:prSet presAssocID="{8E872CB7-DA92-46B7-9656-DF1D234C4AB7}" presName="childText" presStyleLbl="revTx" presStyleIdx="0" presStyleCnt="4">
        <dgm:presLayoutVars>
          <dgm:bulletEnabled val="1"/>
        </dgm:presLayoutVars>
      </dgm:prSet>
      <dgm:spPr/>
      <dgm:t>
        <a:bodyPr/>
        <a:lstStyle/>
        <a:p>
          <a:endParaRPr lang="en-US"/>
        </a:p>
      </dgm:t>
    </dgm:pt>
    <dgm:pt modelId="{A5E9682E-8342-4CCC-BBF0-0024F8596081}" type="pres">
      <dgm:prSet presAssocID="{99F6AA00-AFD2-419D-856A-BD3E28D527E1}" presName="parentText" presStyleLbl="node1" presStyleIdx="1" presStyleCnt="4">
        <dgm:presLayoutVars>
          <dgm:chMax val="0"/>
          <dgm:bulletEnabled val="1"/>
        </dgm:presLayoutVars>
      </dgm:prSet>
      <dgm:spPr/>
      <dgm:t>
        <a:bodyPr/>
        <a:lstStyle/>
        <a:p>
          <a:endParaRPr lang="en-US"/>
        </a:p>
      </dgm:t>
    </dgm:pt>
    <dgm:pt modelId="{D5A05D7F-D04B-46C0-9084-0A1C62A62B61}" type="pres">
      <dgm:prSet presAssocID="{99F6AA00-AFD2-419D-856A-BD3E28D527E1}" presName="childText" presStyleLbl="revTx" presStyleIdx="1" presStyleCnt="4">
        <dgm:presLayoutVars>
          <dgm:bulletEnabled val="1"/>
        </dgm:presLayoutVars>
      </dgm:prSet>
      <dgm:spPr/>
      <dgm:t>
        <a:bodyPr/>
        <a:lstStyle/>
        <a:p>
          <a:endParaRPr lang="en-US"/>
        </a:p>
      </dgm:t>
    </dgm:pt>
    <dgm:pt modelId="{8D40C8FB-2974-4E4F-B64B-01DE7AD4D8BD}" type="pres">
      <dgm:prSet presAssocID="{C23E85EB-540A-43FC-895A-18B730E37747}" presName="parentText" presStyleLbl="node1" presStyleIdx="2" presStyleCnt="4" custLinFactNeighborY="-2411">
        <dgm:presLayoutVars>
          <dgm:chMax val="0"/>
          <dgm:bulletEnabled val="1"/>
        </dgm:presLayoutVars>
      </dgm:prSet>
      <dgm:spPr/>
      <dgm:t>
        <a:bodyPr/>
        <a:lstStyle/>
        <a:p>
          <a:endParaRPr lang="en-US"/>
        </a:p>
      </dgm:t>
    </dgm:pt>
    <dgm:pt modelId="{04369BC1-7F5C-433F-9E00-31D9D94A6266}" type="pres">
      <dgm:prSet presAssocID="{C23E85EB-540A-43FC-895A-18B730E37747}" presName="childText" presStyleLbl="revTx" presStyleIdx="2" presStyleCnt="4">
        <dgm:presLayoutVars>
          <dgm:bulletEnabled val="1"/>
        </dgm:presLayoutVars>
      </dgm:prSet>
      <dgm:spPr/>
      <dgm:t>
        <a:bodyPr/>
        <a:lstStyle/>
        <a:p>
          <a:endParaRPr lang="en-US"/>
        </a:p>
      </dgm:t>
    </dgm:pt>
    <dgm:pt modelId="{3F4A5267-4B1B-4CF7-BE30-33D234A34A32}" type="pres">
      <dgm:prSet presAssocID="{CBBB0C30-9964-4E34-B09D-BD8AC066E669}" presName="parentText" presStyleLbl="node1" presStyleIdx="3" presStyleCnt="4">
        <dgm:presLayoutVars>
          <dgm:chMax val="0"/>
          <dgm:bulletEnabled val="1"/>
        </dgm:presLayoutVars>
      </dgm:prSet>
      <dgm:spPr/>
      <dgm:t>
        <a:bodyPr/>
        <a:lstStyle/>
        <a:p>
          <a:endParaRPr lang="en-US"/>
        </a:p>
      </dgm:t>
    </dgm:pt>
    <dgm:pt modelId="{69D631CD-BF5A-44ED-A667-14CD194D85CB}" type="pres">
      <dgm:prSet presAssocID="{CBBB0C30-9964-4E34-B09D-BD8AC066E669}" presName="childText" presStyleLbl="revTx" presStyleIdx="3" presStyleCnt="4">
        <dgm:presLayoutVars>
          <dgm:bulletEnabled val="1"/>
        </dgm:presLayoutVars>
      </dgm:prSet>
      <dgm:spPr/>
      <dgm:t>
        <a:bodyPr/>
        <a:lstStyle/>
        <a:p>
          <a:endParaRPr lang="en-US"/>
        </a:p>
      </dgm:t>
    </dgm:pt>
  </dgm:ptLst>
  <dgm:cxnLst>
    <dgm:cxn modelId="{2197F9C9-DEB0-457F-8D9F-EA500073B734}" type="presOf" srcId="{C23E85EB-540A-43FC-895A-18B730E37747}" destId="{8D40C8FB-2974-4E4F-B64B-01DE7AD4D8BD}" srcOrd="0" destOrd="0" presId="urn:microsoft.com/office/officeart/2005/8/layout/vList2"/>
    <dgm:cxn modelId="{4C3EBE61-4112-40F1-ACEE-3AB02CF19743}" type="presOf" srcId="{CBBB0C30-9964-4E34-B09D-BD8AC066E669}" destId="{3F4A5267-4B1B-4CF7-BE30-33D234A34A32}" srcOrd="0" destOrd="0" presId="urn:microsoft.com/office/officeart/2005/8/layout/vList2"/>
    <dgm:cxn modelId="{03461231-E8CB-47C3-BF6F-9607D86951EE}" type="presOf" srcId="{CDD15D42-162C-482C-81B2-35686378474B}" destId="{6856B40C-D5E8-4F09-AD68-0F6FB2E18581}" srcOrd="0" destOrd="0" presId="urn:microsoft.com/office/officeart/2005/8/layout/vList2"/>
    <dgm:cxn modelId="{CBC25AB3-7360-44BA-A730-5B58CBEB7275}" srcId="{DA683212-DCA0-43B5-8B90-CE130EE973E9}" destId="{8E872CB7-DA92-46B7-9656-DF1D234C4AB7}" srcOrd="0" destOrd="0" parTransId="{E9966FC9-0B69-4D7D-8ACA-07BD1C5BFD33}" sibTransId="{957B2FA8-3AC2-423F-8855-B64B608CAE34}"/>
    <dgm:cxn modelId="{F510A27D-885D-49D0-B516-12C553F84777}" type="presOf" srcId="{EAE26F0C-6891-4EF7-801C-35299864C9B1}" destId="{69D631CD-BF5A-44ED-A667-14CD194D85CB}" srcOrd="0" destOrd="0" presId="urn:microsoft.com/office/officeart/2005/8/layout/vList2"/>
    <dgm:cxn modelId="{52A7C863-398A-4165-B43C-B89DA3253716}" srcId="{8E872CB7-DA92-46B7-9656-DF1D234C4AB7}" destId="{CDD15D42-162C-482C-81B2-35686378474B}" srcOrd="0" destOrd="0" parTransId="{B0F24E50-0802-4749-BAED-17558D3F960D}" sibTransId="{2E303BB1-63E1-4D37-838B-DB01F9166B60}"/>
    <dgm:cxn modelId="{B9ADFC8F-AA25-451A-87A9-42A6544F85E1}" type="presOf" srcId="{DA683212-DCA0-43B5-8B90-CE130EE973E9}" destId="{D44FBADA-FA08-4B9E-B516-BB067F92BB31}" srcOrd="0" destOrd="0" presId="urn:microsoft.com/office/officeart/2005/8/layout/vList2"/>
    <dgm:cxn modelId="{E0CDC228-4A14-410E-8A5D-B4A5DFAD11C4}" srcId="{DA683212-DCA0-43B5-8B90-CE130EE973E9}" destId="{C23E85EB-540A-43FC-895A-18B730E37747}" srcOrd="2" destOrd="0" parTransId="{DEC971B4-7919-41BF-8FC7-4C16D9477C09}" sibTransId="{5EF0303B-2361-47A4-B03A-5D23937684A9}"/>
    <dgm:cxn modelId="{B9806C29-76F8-44C6-AD2C-02B7EEDAC111}" srcId="{C23E85EB-540A-43FC-895A-18B730E37747}" destId="{68586153-71E6-4D51-AD82-F9253D2CA5B2}" srcOrd="0" destOrd="0" parTransId="{018C7AF9-8DCB-4CCE-96D3-0780650C8BA0}" sibTransId="{3E29BFC2-9B30-4141-B666-8FF6AEB90ECD}"/>
    <dgm:cxn modelId="{DBB34FE2-67D3-4D36-B01B-351577AB08B2}" type="presOf" srcId="{99F6AA00-AFD2-419D-856A-BD3E28D527E1}" destId="{A5E9682E-8342-4CCC-BBF0-0024F8596081}" srcOrd="0" destOrd="0" presId="urn:microsoft.com/office/officeart/2005/8/layout/vList2"/>
    <dgm:cxn modelId="{A03763A2-1852-40E8-8DD2-B4552D911295}" type="presOf" srcId="{8E872CB7-DA92-46B7-9656-DF1D234C4AB7}" destId="{C7527BC6-C58D-4F6B-82C4-8DB3F150D2A7}" srcOrd="0" destOrd="0" presId="urn:microsoft.com/office/officeart/2005/8/layout/vList2"/>
    <dgm:cxn modelId="{327161A6-C2A3-432A-B017-B77B53C86F67}" srcId="{99F6AA00-AFD2-419D-856A-BD3E28D527E1}" destId="{5A844DB0-A5DB-4824-AF3D-6CB1C86C02AD}" srcOrd="0" destOrd="0" parTransId="{E34D9BBA-2640-47DA-9D2D-469F3E3AEEA6}" sibTransId="{BBD491AA-177D-4FA8-8CAC-3C8C0139E2BA}"/>
    <dgm:cxn modelId="{E1CF34C8-4B2D-4A19-A40C-CD89F2DFAEE4}" srcId="{DA683212-DCA0-43B5-8B90-CE130EE973E9}" destId="{CBBB0C30-9964-4E34-B09D-BD8AC066E669}" srcOrd="3" destOrd="0" parTransId="{0C361ACD-FB99-42B0-937D-BD80C7668069}" sibTransId="{6ADDD606-0FCB-41DF-92F7-169D74EB2402}"/>
    <dgm:cxn modelId="{47F1981B-14F4-44FB-9FFA-5427F64F2CF4}" type="presOf" srcId="{5A844DB0-A5DB-4824-AF3D-6CB1C86C02AD}" destId="{D5A05D7F-D04B-46C0-9084-0A1C62A62B61}" srcOrd="0" destOrd="0" presId="urn:microsoft.com/office/officeart/2005/8/layout/vList2"/>
    <dgm:cxn modelId="{060F4E06-18E8-4623-97F6-97080D390E62}" srcId="{CBBB0C30-9964-4E34-B09D-BD8AC066E669}" destId="{EAE26F0C-6891-4EF7-801C-35299864C9B1}" srcOrd="0" destOrd="0" parTransId="{1D8E0E6E-99D9-4C25-AC59-C5E85D5BB381}" sibTransId="{477C8554-E3BC-4695-8276-2D726DAB1431}"/>
    <dgm:cxn modelId="{0FD00415-8DA0-4A06-BAE2-E11691F2678F}" srcId="{DA683212-DCA0-43B5-8B90-CE130EE973E9}" destId="{99F6AA00-AFD2-419D-856A-BD3E28D527E1}" srcOrd="1" destOrd="0" parTransId="{C14BF28C-2CBE-4EC1-B80D-DEBCE146AC72}" sibTransId="{41A5349C-FD9F-426F-AA2E-A2DBBA4D920B}"/>
    <dgm:cxn modelId="{84CC3353-531C-4A79-9534-0D4D74326B94}" type="presOf" srcId="{68586153-71E6-4D51-AD82-F9253D2CA5B2}" destId="{04369BC1-7F5C-433F-9E00-31D9D94A6266}" srcOrd="0" destOrd="0" presId="urn:microsoft.com/office/officeart/2005/8/layout/vList2"/>
    <dgm:cxn modelId="{829618E1-AD42-48EC-A3F4-0E39C7FB7F71}" type="presParOf" srcId="{D44FBADA-FA08-4B9E-B516-BB067F92BB31}" destId="{C7527BC6-C58D-4F6B-82C4-8DB3F150D2A7}" srcOrd="0" destOrd="0" presId="urn:microsoft.com/office/officeart/2005/8/layout/vList2"/>
    <dgm:cxn modelId="{74A83E9E-E1D9-4EA0-8374-D26403FD1FEE}" type="presParOf" srcId="{D44FBADA-FA08-4B9E-B516-BB067F92BB31}" destId="{6856B40C-D5E8-4F09-AD68-0F6FB2E18581}" srcOrd="1" destOrd="0" presId="urn:microsoft.com/office/officeart/2005/8/layout/vList2"/>
    <dgm:cxn modelId="{8C405D21-E117-4880-95B5-DC46D6B304D6}" type="presParOf" srcId="{D44FBADA-FA08-4B9E-B516-BB067F92BB31}" destId="{A5E9682E-8342-4CCC-BBF0-0024F8596081}" srcOrd="2" destOrd="0" presId="urn:microsoft.com/office/officeart/2005/8/layout/vList2"/>
    <dgm:cxn modelId="{F22B3DD0-DD04-4E1A-B84F-91DD8954F699}" type="presParOf" srcId="{D44FBADA-FA08-4B9E-B516-BB067F92BB31}" destId="{D5A05D7F-D04B-46C0-9084-0A1C62A62B61}" srcOrd="3" destOrd="0" presId="urn:microsoft.com/office/officeart/2005/8/layout/vList2"/>
    <dgm:cxn modelId="{E5E7D037-2560-4EAD-BDE2-BF8F16013B01}" type="presParOf" srcId="{D44FBADA-FA08-4B9E-B516-BB067F92BB31}" destId="{8D40C8FB-2974-4E4F-B64B-01DE7AD4D8BD}" srcOrd="4" destOrd="0" presId="urn:microsoft.com/office/officeart/2005/8/layout/vList2"/>
    <dgm:cxn modelId="{2F667073-6C1A-45D1-8713-7F504CC0E279}" type="presParOf" srcId="{D44FBADA-FA08-4B9E-B516-BB067F92BB31}" destId="{04369BC1-7F5C-433F-9E00-31D9D94A6266}" srcOrd="5" destOrd="0" presId="urn:microsoft.com/office/officeart/2005/8/layout/vList2"/>
    <dgm:cxn modelId="{03C7DC11-BB29-4F6E-896E-25B9153AC3F3}" type="presParOf" srcId="{D44FBADA-FA08-4B9E-B516-BB067F92BB31}" destId="{3F4A5267-4B1B-4CF7-BE30-33D234A34A32}" srcOrd="6" destOrd="0" presId="urn:microsoft.com/office/officeart/2005/8/layout/vList2"/>
    <dgm:cxn modelId="{EE20D5E0-E7D0-4FFD-B9E7-7CA0F92E0E7A}" type="presParOf" srcId="{D44FBADA-FA08-4B9E-B516-BB067F92BB31}" destId="{69D631CD-BF5A-44ED-A667-14CD194D85C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dgm:spPr>
        <a:solidFill>
          <a:srgbClr val="3FB8E7"/>
        </a:solidFill>
        <a:ln>
          <a:noFill/>
        </a:ln>
      </dgm:spPr>
      <dgm:t>
        <a:bodyPr/>
        <a:lstStyle/>
        <a:p>
          <a:r>
            <a:rPr lang="en-US" dirty="0" smtClean="0"/>
            <a:t>Interactive</a:t>
          </a:r>
        </a:p>
        <a:p>
          <a:r>
            <a:rPr lang="en-US" dirty="0" smtClean="0"/>
            <a:t>Content</a:t>
          </a:r>
          <a:endParaRPr lang="en-US"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3FB8E7"/>
        </a:solidFill>
      </dgm:spPr>
      <dgm:t>
        <a:bodyPr/>
        <a:lstStyle/>
        <a:p>
          <a:endParaRPr lang="en-US"/>
        </a:p>
      </dgm:t>
    </dgm:pt>
    <dgm:pt modelId="{006C58AC-0B23-4312-9F73-DD4B1BDDA28B}">
      <dgm:prSet phldrT="[Text]"/>
      <dgm:spPr>
        <a:solidFill>
          <a:srgbClr val="3FB8E7"/>
        </a:solidFill>
        <a:ln>
          <a:solidFill>
            <a:schemeClr val="bg1"/>
          </a:solidFill>
        </a:ln>
      </dgm:spPr>
      <dgm:t>
        <a:bodyPr/>
        <a:lstStyle/>
        <a:p>
          <a:r>
            <a:rPr lang="en-US" dirty="0" smtClean="0"/>
            <a:t>Parent Education Materials</a:t>
          </a:r>
          <a:endParaRPr lang="en-US" dirty="0"/>
        </a:p>
      </dgm:t>
    </dgm:pt>
    <dgm:pt modelId="{8404D03F-19BB-4AC6-8C6B-4FBC761892A2}" type="parTrans" cxnId="{4EC2E5E3-9F11-4D39-874E-30A436133D3E}">
      <dgm:prSet/>
      <dgm:spPr/>
      <dgm:t>
        <a:bodyPr/>
        <a:lstStyle/>
        <a:p>
          <a:endParaRPr lang="en-US"/>
        </a:p>
      </dgm:t>
    </dgm:pt>
    <dgm:pt modelId="{AA7BD71B-0DDD-43A1-978D-F66B582D6CE1}" type="sib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custLinFactNeighborX="7912">
        <dgm:presLayoutVars>
          <dgm:bulletEnabled val="1"/>
        </dgm:presLayoutVars>
      </dgm:prSet>
      <dgm:spPr/>
      <dgm:t>
        <a:bodyPr/>
        <a:lstStyle/>
        <a:p>
          <a:endParaRPr lang="en-US"/>
        </a:p>
      </dgm:t>
    </dgm:pt>
  </dgm:ptLst>
  <dgm:cxnLst>
    <dgm:cxn modelId="{DE65B0E6-3932-489E-90A6-4D571288431F}" type="presOf" srcId="{7B3308AF-5565-4A5C-AB2F-51EB5E2383B6}" destId="{86853627-A244-4C0C-A4B6-189BC0792B15}" srcOrd="1" destOrd="0" presId="urn:microsoft.com/office/officeart/2005/8/layout/process1"/>
    <dgm:cxn modelId="{506D149A-AB95-4C20-BED4-29CD84033541}" type="presOf" srcId="{006C58AC-0B23-4312-9F73-DD4B1BDDA28B}" destId="{CA4B90C9-9AE8-4A97-9192-0323E6998D0A}" srcOrd="0" destOrd="0" presId="urn:microsoft.com/office/officeart/2005/8/layout/process1"/>
    <dgm:cxn modelId="{B59A5A4C-6E1A-47CF-8A4B-82F232B50103}" type="presOf" srcId="{3A3966E0-5D94-41AE-8728-FD0696894415}" destId="{34880E5C-C925-4AB9-8D9C-386D8C5C88ED}" srcOrd="0" destOrd="0" presId="urn:microsoft.com/office/officeart/2005/8/layout/process1"/>
    <dgm:cxn modelId="{4F6FE88B-DEA8-41CD-9807-EB5E05B37636}" type="presOf" srcId="{7B3308AF-5565-4A5C-AB2F-51EB5E2383B6}" destId="{FD29B37F-FA91-4885-BB9B-18C263F0E5BB}" srcOrd="0" destOrd="0" presId="urn:microsoft.com/office/officeart/2005/8/layout/process1"/>
    <dgm:cxn modelId="{ADB8F621-8327-4573-BB7B-62441615C12C}" type="presOf" srcId="{65B0975D-2420-411C-ADE6-43885F2220EE}" destId="{C528D797-DC59-47B7-B255-951B8682C319}" srcOrd="0" destOrd="0" presId="urn:microsoft.com/office/officeart/2005/8/layout/process1"/>
    <dgm:cxn modelId="{269A1525-9718-4ED4-B4DB-1CBA142E3DD6}" srcId="{65B0975D-2420-411C-ADE6-43885F2220EE}" destId="{3A3966E0-5D94-41AE-8728-FD0696894415}" srcOrd="0" destOrd="0" parTransId="{73057FC4-B463-412C-ADFF-E23E0F76E84D}" sibTransId="{7B3308AF-5565-4A5C-AB2F-51EB5E2383B6}"/>
    <dgm:cxn modelId="{4EC2E5E3-9F11-4D39-874E-30A436133D3E}" srcId="{65B0975D-2420-411C-ADE6-43885F2220EE}" destId="{006C58AC-0B23-4312-9F73-DD4B1BDDA28B}" srcOrd="1" destOrd="0" parTransId="{8404D03F-19BB-4AC6-8C6B-4FBC761892A2}" sibTransId="{AA7BD71B-0DDD-43A1-978D-F66B582D6CE1}"/>
    <dgm:cxn modelId="{47681DEE-DDA8-41AC-83E7-FC34F09AB448}" type="presParOf" srcId="{C528D797-DC59-47B7-B255-951B8682C319}" destId="{34880E5C-C925-4AB9-8D9C-386D8C5C88ED}" srcOrd="0" destOrd="0" presId="urn:microsoft.com/office/officeart/2005/8/layout/process1"/>
    <dgm:cxn modelId="{8C2F6E46-116A-46BA-A348-F0183F04D5B2}" type="presParOf" srcId="{C528D797-DC59-47B7-B255-951B8682C319}" destId="{FD29B37F-FA91-4885-BB9B-18C263F0E5BB}" srcOrd="1" destOrd="0" presId="urn:microsoft.com/office/officeart/2005/8/layout/process1"/>
    <dgm:cxn modelId="{05476C05-4639-4A5A-BF63-C3202218423C}" type="presParOf" srcId="{FD29B37F-FA91-4885-BB9B-18C263F0E5BB}" destId="{86853627-A244-4C0C-A4B6-189BC0792B15}" srcOrd="0" destOrd="0" presId="urn:microsoft.com/office/officeart/2005/8/layout/process1"/>
    <dgm:cxn modelId="{9BEDC418-43A6-40DC-AF9A-17BF31F2D4B9}" type="presParOf" srcId="{C528D797-DC59-47B7-B255-951B8682C319}" destId="{CA4B90C9-9AE8-4A97-9192-0323E6998D0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dgm:spPr>
        <a:solidFill>
          <a:srgbClr val="80B639"/>
        </a:solidFill>
        <a:ln>
          <a:noFill/>
        </a:ln>
      </dgm:spPr>
      <dgm:t>
        <a:bodyPr/>
        <a:lstStyle/>
        <a:p>
          <a:r>
            <a:rPr lang="en-US" dirty="0" smtClean="0"/>
            <a:t>Light Human Touch</a:t>
          </a:r>
          <a:endParaRPr lang="en-US"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80B639"/>
        </a:solidFill>
      </dgm:spPr>
      <dgm:t>
        <a:bodyPr/>
        <a:lstStyle/>
        <a:p>
          <a:endParaRPr lang="en-US"/>
        </a:p>
      </dgm:t>
    </dgm:pt>
    <dgm:pt modelId="{006C58AC-0B23-4312-9F73-DD4B1BDDA28B}">
      <dgm:prSet phldrT="[Text]"/>
      <dgm:spPr>
        <a:solidFill>
          <a:srgbClr val="80B639"/>
        </a:solidFill>
        <a:ln>
          <a:noFill/>
        </a:ln>
      </dgm:spPr>
      <dgm:t>
        <a:bodyPr/>
        <a:lstStyle/>
        <a:p>
          <a:r>
            <a:rPr lang="en-US" dirty="0" smtClean="0"/>
            <a:t>Parent Session</a:t>
          </a:r>
          <a:endParaRPr lang="en-US" dirty="0"/>
        </a:p>
      </dgm:t>
    </dgm:pt>
    <dgm:pt modelId="{8404D03F-19BB-4AC6-8C6B-4FBC761892A2}" type="parTrans" cxnId="{4EC2E5E3-9F11-4D39-874E-30A436133D3E}">
      <dgm:prSet/>
      <dgm:spPr/>
      <dgm:t>
        <a:bodyPr/>
        <a:lstStyle/>
        <a:p>
          <a:endParaRPr lang="en-US"/>
        </a:p>
      </dgm:t>
    </dgm:pt>
    <dgm:pt modelId="{AA7BD71B-0DDD-43A1-978D-F66B582D6CE1}" type="sib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custLinFactNeighborX="-117" custLinFactNeighborY="-1687">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dgm:presLayoutVars>
          <dgm:bulletEnabled val="1"/>
        </dgm:presLayoutVars>
      </dgm:prSet>
      <dgm:spPr/>
      <dgm:t>
        <a:bodyPr/>
        <a:lstStyle/>
        <a:p>
          <a:endParaRPr lang="en-US"/>
        </a:p>
      </dgm:t>
    </dgm:pt>
  </dgm:ptLst>
  <dgm:cxnLst>
    <dgm:cxn modelId="{D02EF00E-8C90-4052-809B-265F6E38EAF5}" type="presOf" srcId="{7B3308AF-5565-4A5C-AB2F-51EB5E2383B6}" destId="{86853627-A244-4C0C-A4B6-189BC0792B15}" srcOrd="1" destOrd="0" presId="urn:microsoft.com/office/officeart/2005/8/layout/process1"/>
    <dgm:cxn modelId="{1DCA8104-A151-4286-922D-4551CB62B6EA}" type="presOf" srcId="{3A3966E0-5D94-41AE-8728-FD0696894415}" destId="{34880E5C-C925-4AB9-8D9C-386D8C5C88ED}" srcOrd="0" destOrd="0" presId="urn:microsoft.com/office/officeart/2005/8/layout/process1"/>
    <dgm:cxn modelId="{5A332B5C-3855-4AE6-AE8C-3BE8B1696C55}" type="presOf" srcId="{006C58AC-0B23-4312-9F73-DD4B1BDDA28B}" destId="{CA4B90C9-9AE8-4A97-9192-0323E6998D0A}" srcOrd="0" destOrd="0" presId="urn:microsoft.com/office/officeart/2005/8/layout/process1"/>
    <dgm:cxn modelId="{7D3283BE-53B3-49BC-84EA-FB475530BBAC}" type="presOf" srcId="{7B3308AF-5565-4A5C-AB2F-51EB5E2383B6}" destId="{FD29B37F-FA91-4885-BB9B-18C263F0E5BB}" srcOrd="0" destOrd="0" presId="urn:microsoft.com/office/officeart/2005/8/layout/process1"/>
    <dgm:cxn modelId="{269A1525-9718-4ED4-B4DB-1CBA142E3DD6}" srcId="{65B0975D-2420-411C-ADE6-43885F2220EE}" destId="{3A3966E0-5D94-41AE-8728-FD0696894415}" srcOrd="0" destOrd="0" parTransId="{73057FC4-B463-412C-ADFF-E23E0F76E84D}" sibTransId="{7B3308AF-5565-4A5C-AB2F-51EB5E2383B6}"/>
    <dgm:cxn modelId="{56E5D7BE-A588-400B-922D-5DB9DD1DB269}" type="presOf" srcId="{65B0975D-2420-411C-ADE6-43885F2220EE}" destId="{C528D797-DC59-47B7-B255-951B8682C319}" srcOrd="0" destOrd="0" presId="urn:microsoft.com/office/officeart/2005/8/layout/process1"/>
    <dgm:cxn modelId="{4EC2E5E3-9F11-4D39-874E-30A436133D3E}" srcId="{65B0975D-2420-411C-ADE6-43885F2220EE}" destId="{006C58AC-0B23-4312-9F73-DD4B1BDDA28B}" srcOrd="1" destOrd="0" parTransId="{8404D03F-19BB-4AC6-8C6B-4FBC761892A2}" sibTransId="{AA7BD71B-0DDD-43A1-978D-F66B582D6CE1}"/>
    <dgm:cxn modelId="{C31D5119-DC7F-4A60-94BF-CB0EB4AC12C3}" type="presParOf" srcId="{C528D797-DC59-47B7-B255-951B8682C319}" destId="{34880E5C-C925-4AB9-8D9C-386D8C5C88ED}" srcOrd="0" destOrd="0" presId="urn:microsoft.com/office/officeart/2005/8/layout/process1"/>
    <dgm:cxn modelId="{538DDF9E-CCE6-49E9-BF9F-99AE5279548F}" type="presParOf" srcId="{C528D797-DC59-47B7-B255-951B8682C319}" destId="{FD29B37F-FA91-4885-BB9B-18C263F0E5BB}" srcOrd="1" destOrd="0" presId="urn:microsoft.com/office/officeart/2005/8/layout/process1"/>
    <dgm:cxn modelId="{C027DBF9-192F-4905-81C3-44D6C4C54325}" type="presParOf" srcId="{FD29B37F-FA91-4885-BB9B-18C263F0E5BB}" destId="{86853627-A244-4C0C-A4B6-189BC0792B15}" srcOrd="0" destOrd="0" presId="urn:microsoft.com/office/officeart/2005/8/layout/process1"/>
    <dgm:cxn modelId="{48F0B0BE-7B1B-4DC2-952D-9B7C82EF4AED}" type="presParOf" srcId="{C528D797-DC59-47B7-B255-951B8682C319}" destId="{CA4B90C9-9AE8-4A97-9192-0323E6998D0A}"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dgm:spPr>
        <a:solidFill>
          <a:srgbClr val="025587"/>
        </a:solidFill>
        <a:ln>
          <a:noFill/>
        </a:ln>
      </dgm:spPr>
      <dgm:t>
        <a:bodyPr/>
        <a:lstStyle/>
        <a:p>
          <a:r>
            <a:rPr lang="en-US" dirty="0" smtClean="0"/>
            <a:t>TDP</a:t>
          </a:r>
          <a:endParaRPr lang="en-US"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025587"/>
        </a:solidFill>
      </dgm:spPr>
      <dgm:t>
        <a:bodyPr/>
        <a:lstStyle/>
        <a:p>
          <a:endParaRPr lang="en-US"/>
        </a:p>
      </dgm:t>
    </dgm:pt>
    <dgm:pt modelId="{006C58AC-0B23-4312-9F73-DD4B1BDDA28B}">
      <dgm:prSet phldrT="[Text]"/>
      <dgm:spPr>
        <a:solidFill>
          <a:srgbClr val="025587"/>
        </a:solidFill>
        <a:ln>
          <a:solidFill>
            <a:schemeClr val="bg1"/>
          </a:solidFill>
        </a:ln>
      </dgm:spPr>
      <dgm:t>
        <a:bodyPr/>
        <a:lstStyle/>
        <a:p>
          <a:r>
            <a:rPr lang="en-US" dirty="0" smtClean="0"/>
            <a:t>TDP </a:t>
          </a:r>
          <a:r>
            <a:rPr lang="en-US" i="0" dirty="0" smtClean="0"/>
            <a:t>WI</a:t>
          </a:r>
          <a:endParaRPr lang="en-US" i="0" dirty="0"/>
        </a:p>
      </dgm:t>
    </dgm:pt>
    <dgm:pt modelId="{8404D03F-19BB-4AC6-8C6B-4FBC761892A2}" type="parTrans" cxnId="{4EC2E5E3-9F11-4D39-874E-30A436133D3E}">
      <dgm:prSet/>
      <dgm:spPr/>
      <dgm:t>
        <a:bodyPr/>
        <a:lstStyle/>
        <a:p>
          <a:endParaRPr lang="en-US"/>
        </a:p>
      </dgm:t>
    </dgm:pt>
    <dgm:pt modelId="{AA7BD71B-0DDD-43A1-978D-F66B582D6CE1}" type="sib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custScaleX="112984">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custScaleX="108830" custLinFactNeighborX="-12485">
        <dgm:presLayoutVars>
          <dgm:bulletEnabled val="1"/>
        </dgm:presLayoutVars>
      </dgm:prSet>
      <dgm:spPr/>
      <dgm:t>
        <a:bodyPr/>
        <a:lstStyle/>
        <a:p>
          <a:endParaRPr lang="en-US"/>
        </a:p>
      </dgm:t>
    </dgm:pt>
  </dgm:ptLst>
  <dgm:cxnLst>
    <dgm:cxn modelId="{4EC2E5E3-9F11-4D39-874E-30A436133D3E}" srcId="{65B0975D-2420-411C-ADE6-43885F2220EE}" destId="{006C58AC-0B23-4312-9F73-DD4B1BDDA28B}" srcOrd="1" destOrd="0" parTransId="{8404D03F-19BB-4AC6-8C6B-4FBC761892A2}" sibTransId="{AA7BD71B-0DDD-43A1-978D-F66B582D6CE1}"/>
    <dgm:cxn modelId="{89D66B01-9789-4DE6-A964-86AEBF4D828B}" type="presOf" srcId="{006C58AC-0B23-4312-9F73-DD4B1BDDA28B}" destId="{CA4B90C9-9AE8-4A97-9192-0323E6998D0A}" srcOrd="0" destOrd="0" presId="urn:microsoft.com/office/officeart/2005/8/layout/process1"/>
    <dgm:cxn modelId="{28224CFE-B89D-4CD3-8A62-66D8023AFF42}" type="presOf" srcId="{7B3308AF-5565-4A5C-AB2F-51EB5E2383B6}" destId="{86853627-A244-4C0C-A4B6-189BC0792B15}" srcOrd="1" destOrd="0" presId="urn:microsoft.com/office/officeart/2005/8/layout/process1"/>
    <dgm:cxn modelId="{269A1525-9718-4ED4-B4DB-1CBA142E3DD6}" srcId="{65B0975D-2420-411C-ADE6-43885F2220EE}" destId="{3A3966E0-5D94-41AE-8728-FD0696894415}" srcOrd="0" destOrd="0" parTransId="{73057FC4-B463-412C-ADFF-E23E0F76E84D}" sibTransId="{7B3308AF-5565-4A5C-AB2F-51EB5E2383B6}"/>
    <dgm:cxn modelId="{EAE2A761-7592-4A3E-BF50-6023689D6902}" type="presOf" srcId="{7B3308AF-5565-4A5C-AB2F-51EB5E2383B6}" destId="{FD29B37F-FA91-4885-BB9B-18C263F0E5BB}" srcOrd="0" destOrd="0" presId="urn:microsoft.com/office/officeart/2005/8/layout/process1"/>
    <dgm:cxn modelId="{3946B0DA-6285-4FF3-AA18-857BBA35261E}" type="presOf" srcId="{3A3966E0-5D94-41AE-8728-FD0696894415}" destId="{34880E5C-C925-4AB9-8D9C-386D8C5C88ED}" srcOrd="0" destOrd="0" presId="urn:microsoft.com/office/officeart/2005/8/layout/process1"/>
    <dgm:cxn modelId="{C6E6A875-F3F4-49BE-A1D9-96FBFDE116A7}" type="presOf" srcId="{65B0975D-2420-411C-ADE6-43885F2220EE}" destId="{C528D797-DC59-47B7-B255-951B8682C319}" srcOrd="0" destOrd="0" presId="urn:microsoft.com/office/officeart/2005/8/layout/process1"/>
    <dgm:cxn modelId="{484E901F-683E-45FA-89DF-5B15BF9EAF8B}" type="presParOf" srcId="{C528D797-DC59-47B7-B255-951B8682C319}" destId="{34880E5C-C925-4AB9-8D9C-386D8C5C88ED}" srcOrd="0" destOrd="0" presId="urn:microsoft.com/office/officeart/2005/8/layout/process1"/>
    <dgm:cxn modelId="{D21FF5FB-B0A2-499A-9E53-7C6438B890F3}" type="presParOf" srcId="{C528D797-DC59-47B7-B255-951B8682C319}" destId="{FD29B37F-FA91-4885-BB9B-18C263F0E5BB}" srcOrd="1" destOrd="0" presId="urn:microsoft.com/office/officeart/2005/8/layout/process1"/>
    <dgm:cxn modelId="{ED88EB75-2AAE-4F1C-8997-5B9E1EEB3C02}" type="presParOf" srcId="{FD29B37F-FA91-4885-BB9B-18C263F0E5BB}" destId="{86853627-A244-4C0C-A4B6-189BC0792B15}" srcOrd="0" destOrd="0" presId="urn:microsoft.com/office/officeart/2005/8/layout/process1"/>
    <dgm:cxn modelId="{5716B55B-8E90-445C-BC64-C8CDBB876F9B}" type="presParOf" srcId="{C528D797-DC59-47B7-B255-951B8682C319}" destId="{CA4B90C9-9AE8-4A97-9192-0323E6998D0A}" srcOrd="2" destOrd="0" presId="urn:microsoft.com/office/officeart/2005/8/layout/process1"/>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dgm:spPr>
        <a:solidFill>
          <a:srgbClr val="3FB8E7"/>
        </a:solidFill>
        <a:ln>
          <a:noFill/>
        </a:ln>
      </dgm:spPr>
      <dgm:t>
        <a:bodyPr/>
        <a:lstStyle/>
        <a:p>
          <a:r>
            <a:rPr lang="en-US" dirty="0" smtClean="0"/>
            <a:t>Within Supportive Framework</a:t>
          </a:r>
          <a:endParaRPr lang="en-US"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3FB8E7"/>
        </a:solidFill>
      </dgm:spPr>
      <dgm:t>
        <a:bodyPr/>
        <a:lstStyle/>
        <a:p>
          <a:endParaRPr lang="en-US"/>
        </a:p>
      </dgm:t>
    </dgm:pt>
    <dgm:pt modelId="{006C58AC-0B23-4312-9F73-DD4B1BDDA28B}">
      <dgm:prSet phldrT="[Text]"/>
      <dgm:spPr>
        <a:solidFill>
          <a:srgbClr val="3FB8E7"/>
        </a:solidFill>
        <a:ln>
          <a:solidFill>
            <a:schemeClr val="bg1"/>
          </a:solidFill>
        </a:ln>
      </dgm:spPr>
      <dgm:t>
        <a:bodyPr/>
        <a:lstStyle/>
        <a:p>
          <a:r>
            <a:rPr lang="en-US" dirty="0" smtClean="0"/>
            <a:t>Community Partners</a:t>
          </a:r>
          <a:endParaRPr lang="en-US" dirty="0"/>
        </a:p>
      </dgm:t>
    </dgm:pt>
    <dgm:pt modelId="{8404D03F-19BB-4AC6-8C6B-4FBC761892A2}" type="parTrans" cxnId="{4EC2E5E3-9F11-4D39-874E-30A436133D3E}">
      <dgm:prSet/>
      <dgm:spPr/>
      <dgm:t>
        <a:bodyPr/>
        <a:lstStyle/>
        <a:p>
          <a:endParaRPr lang="en-US"/>
        </a:p>
      </dgm:t>
    </dgm:pt>
    <dgm:pt modelId="{AA7BD71B-0DDD-43A1-978D-F66B582D6CE1}" type="sib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dgm:presLayoutVars>
          <dgm:bulletEnabled val="1"/>
        </dgm:presLayoutVars>
      </dgm:prSet>
      <dgm:spPr/>
      <dgm:t>
        <a:bodyPr/>
        <a:lstStyle/>
        <a:p>
          <a:endParaRPr lang="en-US"/>
        </a:p>
      </dgm:t>
    </dgm:pt>
  </dgm:ptLst>
  <dgm:cxnLst>
    <dgm:cxn modelId="{7CA718C4-C07C-4C0F-865B-EA68D2228FE9}" type="presOf" srcId="{7B3308AF-5565-4A5C-AB2F-51EB5E2383B6}" destId="{FD29B37F-FA91-4885-BB9B-18C263F0E5BB}" srcOrd="0" destOrd="0" presId="urn:microsoft.com/office/officeart/2005/8/layout/process1"/>
    <dgm:cxn modelId="{9EFC54F8-61FB-4C4A-AABD-ED30493199B4}" type="presOf" srcId="{7B3308AF-5565-4A5C-AB2F-51EB5E2383B6}" destId="{86853627-A244-4C0C-A4B6-189BC0792B15}" srcOrd="1" destOrd="0" presId="urn:microsoft.com/office/officeart/2005/8/layout/process1"/>
    <dgm:cxn modelId="{9555A776-58AC-4307-AD5F-E31D215C1734}" type="presOf" srcId="{006C58AC-0B23-4312-9F73-DD4B1BDDA28B}" destId="{CA4B90C9-9AE8-4A97-9192-0323E6998D0A}" srcOrd="0" destOrd="0" presId="urn:microsoft.com/office/officeart/2005/8/layout/process1"/>
    <dgm:cxn modelId="{A63716B6-C75D-4EAA-9CC5-310ED582B03E}" type="presOf" srcId="{65B0975D-2420-411C-ADE6-43885F2220EE}" destId="{C528D797-DC59-47B7-B255-951B8682C319}" srcOrd="0" destOrd="0" presId="urn:microsoft.com/office/officeart/2005/8/layout/process1"/>
    <dgm:cxn modelId="{4EC2E5E3-9F11-4D39-874E-30A436133D3E}" srcId="{65B0975D-2420-411C-ADE6-43885F2220EE}" destId="{006C58AC-0B23-4312-9F73-DD4B1BDDA28B}" srcOrd="1" destOrd="0" parTransId="{8404D03F-19BB-4AC6-8C6B-4FBC761892A2}" sibTransId="{AA7BD71B-0DDD-43A1-978D-F66B582D6CE1}"/>
    <dgm:cxn modelId="{269A1525-9718-4ED4-B4DB-1CBA142E3DD6}" srcId="{65B0975D-2420-411C-ADE6-43885F2220EE}" destId="{3A3966E0-5D94-41AE-8728-FD0696894415}" srcOrd="0" destOrd="0" parTransId="{73057FC4-B463-412C-ADFF-E23E0F76E84D}" sibTransId="{7B3308AF-5565-4A5C-AB2F-51EB5E2383B6}"/>
    <dgm:cxn modelId="{1B1B46E4-D88C-4133-A96B-30EB219CAB61}" type="presOf" srcId="{3A3966E0-5D94-41AE-8728-FD0696894415}" destId="{34880E5C-C925-4AB9-8D9C-386D8C5C88ED}" srcOrd="0" destOrd="0" presId="urn:microsoft.com/office/officeart/2005/8/layout/process1"/>
    <dgm:cxn modelId="{AB6D3EF9-A339-4E6F-BB75-DBD6ADE8FE61}" type="presParOf" srcId="{C528D797-DC59-47B7-B255-951B8682C319}" destId="{34880E5C-C925-4AB9-8D9C-386D8C5C88ED}" srcOrd="0" destOrd="0" presId="urn:microsoft.com/office/officeart/2005/8/layout/process1"/>
    <dgm:cxn modelId="{FD3D2984-9019-49C9-A931-486FC9EE5547}" type="presParOf" srcId="{C528D797-DC59-47B7-B255-951B8682C319}" destId="{FD29B37F-FA91-4885-BB9B-18C263F0E5BB}" srcOrd="1" destOrd="0" presId="urn:microsoft.com/office/officeart/2005/8/layout/process1"/>
    <dgm:cxn modelId="{024F7659-4615-4FAB-B5AA-A6E6D099B4B0}" type="presParOf" srcId="{FD29B37F-FA91-4885-BB9B-18C263F0E5BB}" destId="{86853627-A244-4C0C-A4B6-189BC0792B15}" srcOrd="0" destOrd="0" presId="urn:microsoft.com/office/officeart/2005/8/layout/process1"/>
    <dgm:cxn modelId="{B018B1F2-C7C4-4552-BA85-B9570E8860A0}" type="presParOf" srcId="{C528D797-DC59-47B7-B255-951B8682C319}" destId="{CA4B90C9-9AE8-4A97-9192-0323E6998D0A}"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1CE192-90CD-4FF3-A76A-0D3E5BC74FAA}"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6769BCE-9426-43A0-9DCD-8E199D121195}">
      <dgm:prSet phldrT="[Text]" custT="1"/>
      <dgm:spPr>
        <a:solidFill>
          <a:srgbClr val="D11960">
            <a:alpha val="87000"/>
          </a:srgbClr>
        </a:solidFill>
        <a:ln>
          <a:noFill/>
        </a:ln>
      </dgm:spPr>
      <dgm:t>
        <a:bodyPr anchor="ctr"/>
        <a:lstStyle/>
        <a:p>
          <a:pPr algn="ctr"/>
          <a:r>
            <a:rPr lang="en-US" sz="2400" b="0" dirty="0" smtClean="0">
              <a:solidFill>
                <a:schemeClr val="bg1"/>
              </a:solidFill>
              <a:latin typeface="+mj-lt"/>
            </a:rPr>
            <a:t>COMMUNITY MODEL </a:t>
          </a:r>
          <a:endParaRPr lang="en-US" sz="2400" b="0" dirty="0">
            <a:solidFill>
              <a:schemeClr val="bg1"/>
            </a:solidFill>
            <a:latin typeface="+mj-lt"/>
          </a:endParaRPr>
        </a:p>
      </dgm:t>
    </dgm:pt>
    <dgm:pt modelId="{FA58BFB5-CA44-4A77-AAC4-803BD536860D}" type="parTrans" cxnId="{950F5005-457A-4699-9E77-DF9D09E55B5B}">
      <dgm:prSet/>
      <dgm:spPr/>
      <dgm:t>
        <a:bodyPr/>
        <a:lstStyle/>
        <a:p>
          <a:endParaRPr lang="en-US"/>
        </a:p>
      </dgm:t>
    </dgm:pt>
    <dgm:pt modelId="{1F5A23EC-F9D0-40AE-B171-5BB68E049C67}" type="sibTrans" cxnId="{950F5005-457A-4699-9E77-DF9D09E55B5B}">
      <dgm:prSet/>
      <dgm:spPr/>
      <dgm:t>
        <a:bodyPr/>
        <a:lstStyle/>
        <a:p>
          <a:endParaRPr lang="en-US"/>
        </a:p>
      </dgm:t>
    </dgm:pt>
    <dgm:pt modelId="{DEEF09DE-295E-48D1-8ACC-DFA0F054B11F}">
      <dgm:prSet custT="1"/>
      <dgm:spPr>
        <a:solidFill>
          <a:srgbClr val="D11960">
            <a:alpha val="87000"/>
          </a:srgbClr>
        </a:solidFill>
        <a:ln>
          <a:noFill/>
        </a:ln>
      </dgm:spPr>
      <dgm:t>
        <a:bodyPr anchor="ctr"/>
        <a:lstStyle/>
        <a:p>
          <a:pPr algn="l"/>
          <a:r>
            <a:rPr lang="en-US" sz="1600" dirty="0" smtClean="0">
              <a:solidFill>
                <a:schemeClr val="bg1"/>
              </a:solidFill>
            </a:rPr>
            <a:t>Delivered by community facilitators</a:t>
          </a:r>
        </a:p>
      </dgm:t>
    </dgm:pt>
    <dgm:pt modelId="{121E1D02-0756-4D78-A596-635B245E5704}" type="parTrans" cxnId="{FF28C527-9506-41B2-ACBA-B9C85542F17C}">
      <dgm:prSet/>
      <dgm:spPr/>
      <dgm:t>
        <a:bodyPr/>
        <a:lstStyle/>
        <a:p>
          <a:endParaRPr lang="en-US"/>
        </a:p>
      </dgm:t>
    </dgm:pt>
    <dgm:pt modelId="{DEB4EDB4-9D8D-41BF-8B8F-30337C858291}" type="sibTrans" cxnId="{FF28C527-9506-41B2-ACBA-B9C85542F17C}">
      <dgm:prSet/>
      <dgm:spPr/>
      <dgm:t>
        <a:bodyPr/>
        <a:lstStyle/>
        <a:p>
          <a:endParaRPr lang="en-US"/>
        </a:p>
      </dgm:t>
    </dgm:pt>
    <dgm:pt modelId="{9C542E92-D6C8-4D42-BDB9-0F48D8F94E13}">
      <dgm:prSet custT="1"/>
      <dgm:spPr>
        <a:solidFill>
          <a:srgbClr val="D11960">
            <a:alpha val="87000"/>
          </a:srgbClr>
        </a:solidFill>
        <a:ln>
          <a:noFill/>
        </a:ln>
      </dgm:spPr>
      <dgm:t>
        <a:bodyPr anchor="ctr"/>
        <a:lstStyle/>
        <a:p>
          <a:pPr algn="l"/>
          <a:r>
            <a:rPr lang="en-US" sz="1600" dirty="0" smtClean="0">
              <a:solidFill>
                <a:schemeClr val="bg1"/>
              </a:solidFill>
            </a:rPr>
            <a:t>One hour in-person session with PowerPoint </a:t>
          </a:r>
          <a:endParaRPr lang="en-US" sz="1600" dirty="0">
            <a:solidFill>
              <a:schemeClr val="bg1"/>
            </a:solidFill>
          </a:endParaRPr>
        </a:p>
      </dgm:t>
    </dgm:pt>
    <dgm:pt modelId="{69A6588F-E835-4FCB-BB69-43F8C9A86B3A}" type="parTrans" cxnId="{5C97E83A-AA29-468A-9CCC-95528D96AD82}">
      <dgm:prSet/>
      <dgm:spPr/>
      <dgm:t>
        <a:bodyPr/>
        <a:lstStyle/>
        <a:p>
          <a:endParaRPr lang="en-US"/>
        </a:p>
      </dgm:t>
    </dgm:pt>
    <dgm:pt modelId="{911CA4E7-A363-425E-87C1-AA38B710C488}" type="sibTrans" cxnId="{5C97E83A-AA29-468A-9CCC-95528D96AD82}">
      <dgm:prSet/>
      <dgm:spPr/>
      <dgm:t>
        <a:bodyPr/>
        <a:lstStyle/>
        <a:p>
          <a:endParaRPr lang="en-US"/>
        </a:p>
      </dgm:t>
    </dgm:pt>
    <dgm:pt modelId="{FC1E034B-9F1C-4ACE-9A43-777E25E873FC}">
      <dgm:prSet custT="1"/>
      <dgm:spPr>
        <a:solidFill>
          <a:srgbClr val="D11960">
            <a:alpha val="87000"/>
          </a:srgbClr>
        </a:solidFill>
        <a:ln>
          <a:noFill/>
        </a:ln>
      </dgm:spPr>
      <dgm:t>
        <a:bodyPr anchor="ctr"/>
        <a:lstStyle/>
        <a:p>
          <a:pPr algn="l"/>
          <a:r>
            <a:rPr lang="en-US" sz="1600" dirty="0" smtClean="0">
              <a:solidFill>
                <a:schemeClr val="bg1"/>
              </a:solidFill>
            </a:rPr>
            <a:t>Small groups such as driver education parent meeting</a:t>
          </a:r>
        </a:p>
      </dgm:t>
    </dgm:pt>
    <dgm:pt modelId="{D3E302A7-1ADE-4AB1-B2DC-6C8359D6E433}" type="parTrans" cxnId="{593F7577-19F5-4D04-80A2-0DDBA84FBE08}">
      <dgm:prSet/>
      <dgm:spPr/>
      <dgm:t>
        <a:bodyPr/>
        <a:lstStyle/>
        <a:p>
          <a:endParaRPr lang="en-US"/>
        </a:p>
      </dgm:t>
    </dgm:pt>
    <dgm:pt modelId="{5CCCEF8A-4A7E-416A-99F4-B613B4B73EE9}" type="sibTrans" cxnId="{593F7577-19F5-4D04-80A2-0DDBA84FBE08}">
      <dgm:prSet/>
      <dgm:spPr/>
      <dgm:t>
        <a:bodyPr/>
        <a:lstStyle/>
        <a:p>
          <a:endParaRPr lang="en-US"/>
        </a:p>
      </dgm:t>
    </dgm:pt>
    <dgm:pt modelId="{F0232555-45DC-4625-A58A-9ED42C4260A0}">
      <dgm:prSet custT="1"/>
      <dgm:spPr>
        <a:solidFill>
          <a:srgbClr val="80B639">
            <a:alpha val="87000"/>
          </a:srgbClr>
        </a:solidFill>
        <a:ln>
          <a:noFill/>
        </a:ln>
      </dgm:spPr>
      <dgm:t>
        <a:bodyPr anchor="ctr"/>
        <a:lstStyle/>
        <a:p>
          <a:pPr algn="ctr"/>
          <a:r>
            <a:rPr lang="en-US" sz="2400" b="0" dirty="0" smtClean="0">
              <a:solidFill>
                <a:schemeClr val="bg1"/>
              </a:solidFill>
              <a:latin typeface="+mj-lt"/>
            </a:rPr>
            <a:t>EMPLOYER MODEL </a:t>
          </a:r>
        </a:p>
      </dgm:t>
    </dgm:pt>
    <dgm:pt modelId="{3BEA1BB7-CF29-4CBF-8E58-8ED0C37CB72C}" type="parTrans" cxnId="{7BD2C363-C999-4DE7-B478-4784BA8A1D02}">
      <dgm:prSet/>
      <dgm:spPr/>
      <dgm:t>
        <a:bodyPr/>
        <a:lstStyle/>
        <a:p>
          <a:endParaRPr lang="en-US"/>
        </a:p>
      </dgm:t>
    </dgm:pt>
    <dgm:pt modelId="{4A71A310-E9F5-449F-84C8-980B7C62EB65}" type="sibTrans" cxnId="{7BD2C363-C999-4DE7-B478-4784BA8A1D02}">
      <dgm:prSet/>
      <dgm:spPr/>
      <dgm:t>
        <a:bodyPr/>
        <a:lstStyle/>
        <a:p>
          <a:endParaRPr lang="en-US"/>
        </a:p>
      </dgm:t>
    </dgm:pt>
    <dgm:pt modelId="{8A9CF02C-6B12-41D3-BFE2-C10A2924EFE7}">
      <dgm:prSet custT="1"/>
      <dgm:spPr>
        <a:solidFill>
          <a:srgbClr val="80B639">
            <a:alpha val="87000"/>
          </a:srgbClr>
        </a:solidFill>
        <a:ln>
          <a:noFill/>
        </a:ln>
      </dgm:spPr>
      <dgm:t>
        <a:bodyPr anchor="ctr"/>
        <a:lstStyle/>
        <a:p>
          <a:pPr algn="l"/>
          <a:r>
            <a:rPr lang="en-US" sz="1600" dirty="0" smtClean="0">
              <a:solidFill>
                <a:schemeClr val="bg1"/>
              </a:solidFill>
            </a:rPr>
            <a:t>Delivered by community health educator</a:t>
          </a:r>
          <a:endParaRPr lang="en-US" sz="1600" dirty="0">
            <a:solidFill>
              <a:schemeClr val="bg1"/>
            </a:solidFill>
          </a:endParaRPr>
        </a:p>
      </dgm:t>
    </dgm:pt>
    <dgm:pt modelId="{30C9B5FF-E4EA-4FCF-8613-CCA62164A9F2}" type="parTrans" cxnId="{14D78606-AB53-438C-B213-D47C8E189CB4}">
      <dgm:prSet/>
      <dgm:spPr/>
      <dgm:t>
        <a:bodyPr/>
        <a:lstStyle/>
        <a:p>
          <a:endParaRPr lang="en-US"/>
        </a:p>
      </dgm:t>
    </dgm:pt>
    <dgm:pt modelId="{DD367325-EA2B-4DB5-A4D8-A458575BF354}" type="sibTrans" cxnId="{14D78606-AB53-438C-B213-D47C8E189CB4}">
      <dgm:prSet/>
      <dgm:spPr/>
      <dgm:t>
        <a:bodyPr/>
        <a:lstStyle/>
        <a:p>
          <a:endParaRPr lang="en-US"/>
        </a:p>
      </dgm:t>
    </dgm:pt>
    <dgm:pt modelId="{4B9752CB-B0BB-4B4B-978F-768D98638FCC}">
      <dgm:prSet custT="1"/>
      <dgm:spPr>
        <a:solidFill>
          <a:srgbClr val="80B639">
            <a:alpha val="87000"/>
          </a:srgbClr>
        </a:solidFill>
        <a:ln>
          <a:noFill/>
        </a:ln>
      </dgm:spPr>
      <dgm:t>
        <a:bodyPr anchor="ctr"/>
        <a:lstStyle/>
        <a:p>
          <a:pPr algn="l"/>
          <a:r>
            <a:rPr lang="en-US" sz="1600" dirty="0" smtClean="0">
              <a:solidFill>
                <a:schemeClr val="bg1"/>
              </a:solidFill>
            </a:rPr>
            <a:t>One hour in-person session with PowerPoint </a:t>
          </a:r>
          <a:endParaRPr lang="en-US" sz="1600" dirty="0">
            <a:solidFill>
              <a:schemeClr val="bg1"/>
            </a:solidFill>
          </a:endParaRPr>
        </a:p>
      </dgm:t>
    </dgm:pt>
    <dgm:pt modelId="{055A0630-548E-4ED8-9BD5-9618056BDFFD}" type="parTrans" cxnId="{9C15C643-C511-49C0-BF65-3AC72A74D043}">
      <dgm:prSet/>
      <dgm:spPr/>
      <dgm:t>
        <a:bodyPr/>
        <a:lstStyle/>
        <a:p>
          <a:endParaRPr lang="en-US"/>
        </a:p>
      </dgm:t>
    </dgm:pt>
    <dgm:pt modelId="{0B2F813B-ECC1-41F8-A575-8C9BD48FE7A9}" type="sibTrans" cxnId="{9C15C643-C511-49C0-BF65-3AC72A74D043}">
      <dgm:prSet/>
      <dgm:spPr/>
      <dgm:t>
        <a:bodyPr/>
        <a:lstStyle/>
        <a:p>
          <a:endParaRPr lang="en-US"/>
        </a:p>
      </dgm:t>
    </dgm:pt>
    <dgm:pt modelId="{2D283548-3225-49E6-AF44-58815D7B0047}">
      <dgm:prSet custT="1"/>
      <dgm:spPr>
        <a:solidFill>
          <a:srgbClr val="80B639">
            <a:alpha val="87000"/>
          </a:srgbClr>
        </a:solidFill>
        <a:ln>
          <a:noFill/>
        </a:ln>
      </dgm:spPr>
      <dgm:t>
        <a:bodyPr anchor="ctr"/>
        <a:lstStyle/>
        <a:p>
          <a:pPr algn="l"/>
          <a:r>
            <a:rPr lang="en-US" sz="1600" dirty="0" smtClean="0">
              <a:solidFill>
                <a:schemeClr val="bg1"/>
              </a:solidFill>
            </a:rPr>
            <a:t>Small group during the lunch hour at work</a:t>
          </a:r>
          <a:endParaRPr lang="en-US" sz="1600" dirty="0">
            <a:solidFill>
              <a:schemeClr val="bg1"/>
            </a:solidFill>
          </a:endParaRPr>
        </a:p>
      </dgm:t>
    </dgm:pt>
    <dgm:pt modelId="{9477EF35-FCAA-4C84-B397-BEA26637956A}" type="parTrans" cxnId="{C515E550-E15A-41FC-9B88-804BBFADE319}">
      <dgm:prSet/>
      <dgm:spPr/>
      <dgm:t>
        <a:bodyPr/>
        <a:lstStyle/>
        <a:p>
          <a:endParaRPr lang="en-US"/>
        </a:p>
      </dgm:t>
    </dgm:pt>
    <dgm:pt modelId="{D34F7777-825C-4ED2-94B8-6374690E277E}" type="sibTrans" cxnId="{C515E550-E15A-41FC-9B88-804BBFADE319}">
      <dgm:prSet/>
      <dgm:spPr/>
      <dgm:t>
        <a:bodyPr/>
        <a:lstStyle/>
        <a:p>
          <a:endParaRPr lang="en-US"/>
        </a:p>
      </dgm:t>
    </dgm:pt>
    <dgm:pt modelId="{BDF17E86-735D-484C-BF6C-CC02591A6DC2}">
      <dgm:prSet custT="1"/>
      <dgm:spPr>
        <a:solidFill>
          <a:srgbClr val="80B639">
            <a:alpha val="87000"/>
          </a:srgbClr>
        </a:solidFill>
        <a:ln>
          <a:noFill/>
        </a:ln>
      </dgm:spPr>
      <dgm:t>
        <a:bodyPr anchor="ctr"/>
        <a:lstStyle/>
        <a:p>
          <a:pPr algn="l"/>
          <a:r>
            <a:rPr lang="en-US" sz="1600" dirty="0" smtClean="0">
              <a:solidFill>
                <a:schemeClr val="bg1"/>
              </a:solidFill>
            </a:rPr>
            <a:t>Health and wellness credit available</a:t>
          </a:r>
          <a:endParaRPr lang="en-US" sz="1600" dirty="0">
            <a:solidFill>
              <a:schemeClr val="bg1"/>
            </a:solidFill>
          </a:endParaRPr>
        </a:p>
      </dgm:t>
    </dgm:pt>
    <dgm:pt modelId="{414DA2FD-912B-46B4-8761-DE408EC1077B}" type="parTrans" cxnId="{AB4F917A-8F69-4D69-AD0B-329682FDAB85}">
      <dgm:prSet/>
      <dgm:spPr/>
      <dgm:t>
        <a:bodyPr/>
        <a:lstStyle/>
        <a:p>
          <a:endParaRPr lang="en-US"/>
        </a:p>
      </dgm:t>
    </dgm:pt>
    <dgm:pt modelId="{198BA13C-74BA-4136-A21E-422FB04E13F4}" type="sibTrans" cxnId="{AB4F917A-8F69-4D69-AD0B-329682FDAB85}">
      <dgm:prSet/>
      <dgm:spPr/>
      <dgm:t>
        <a:bodyPr/>
        <a:lstStyle/>
        <a:p>
          <a:endParaRPr lang="en-US"/>
        </a:p>
      </dgm:t>
    </dgm:pt>
    <dgm:pt modelId="{E54A055E-963E-4569-A314-B333D4960ECD}">
      <dgm:prSet custT="1"/>
      <dgm:spPr>
        <a:solidFill>
          <a:srgbClr val="025587">
            <a:alpha val="87000"/>
          </a:srgbClr>
        </a:solidFill>
        <a:ln>
          <a:noFill/>
        </a:ln>
      </dgm:spPr>
      <dgm:t>
        <a:bodyPr anchor="ctr"/>
        <a:lstStyle/>
        <a:p>
          <a:pPr algn="ctr"/>
          <a:r>
            <a:rPr lang="en-US" sz="2400" dirty="0" smtClean="0">
              <a:solidFill>
                <a:schemeClr val="bg1"/>
              </a:solidFill>
              <a:latin typeface="+mj-lt"/>
            </a:rPr>
            <a:t>IN-HOME MODEL</a:t>
          </a:r>
        </a:p>
      </dgm:t>
    </dgm:pt>
    <dgm:pt modelId="{78425A5F-BA49-4D6E-AECF-2C6D751C95C0}" type="parTrans" cxnId="{A92D611C-A16F-4BFE-9B15-74D5C9167767}">
      <dgm:prSet/>
      <dgm:spPr/>
      <dgm:t>
        <a:bodyPr/>
        <a:lstStyle/>
        <a:p>
          <a:endParaRPr lang="en-US"/>
        </a:p>
      </dgm:t>
    </dgm:pt>
    <dgm:pt modelId="{93707028-0CEA-42A0-A47C-FE25BD8C717E}" type="sibTrans" cxnId="{A92D611C-A16F-4BFE-9B15-74D5C9167767}">
      <dgm:prSet/>
      <dgm:spPr/>
      <dgm:t>
        <a:bodyPr/>
        <a:lstStyle/>
        <a:p>
          <a:endParaRPr lang="en-US"/>
        </a:p>
      </dgm:t>
    </dgm:pt>
    <dgm:pt modelId="{7FE2113B-0AF6-4896-A523-2C05D001EC8B}">
      <dgm:prSet custT="1"/>
      <dgm:spPr>
        <a:solidFill>
          <a:srgbClr val="025587">
            <a:alpha val="87000"/>
          </a:srgbClr>
        </a:solidFill>
        <a:ln>
          <a:noFill/>
        </a:ln>
      </dgm:spPr>
      <dgm:t>
        <a:bodyPr anchor="ctr"/>
        <a:lstStyle/>
        <a:p>
          <a:pPr algn="l"/>
          <a:r>
            <a:rPr lang="en-US" sz="1600" dirty="0" smtClean="0">
              <a:solidFill>
                <a:schemeClr val="bg1"/>
              </a:solidFill>
            </a:rPr>
            <a:t>Facilitated by community health educator and trusted parent representative </a:t>
          </a:r>
        </a:p>
      </dgm:t>
    </dgm:pt>
    <dgm:pt modelId="{F9901A59-7597-4003-A6B7-702E1F08CBB1}" type="parTrans" cxnId="{12902A29-95BB-4BF3-A079-7ABCF5AF608D}">
      <dgm:prSet/>
      <dgm:spPr/>
      <dgm:t>
        <a:bodyPr/>
        <a:lstStyle/>
        <a:p>
          <a:endParaRPr lang="en-US"/>
        </a:p>
      </dgm:t>
    </dgm:pt>
    <dgm:pt modelId="{DAD23F4E-7D5D-4C12-AA06-36EE7B279560}" type="sibTrans" cxnId="{12902A29-95BB-4BF3-A079-7ABCF5AF608D}">
      <dgm:prSet/>
      <dgm:spPr/>
      <dgm:t>
        <a:bodyPr/>
        <a:lstStyle/>
        <a:p>
          <a:endParaRPr lang="en-US"/>
        </a:p>
      </dgm:t>
    </dgm:pt>
    <dgm:pt modelId="{342F5751-737E-4105-8927-FE75397C00A7}">
      <dgm:prSet custT="1"/>
      <dgm:spPr>
        <a:solidFill>
          <a:srgbClr val="025587">
            <a:alpha val="87000"/>
          </a:srgbClr>
        </a:solidFill>
        <a:ln>
          <a:noFill/>
        </a:ln>
      </dgm:spPr>
      <dgm:t>
        <a:bodyPr anchor="ctr"/>
        <a:lstStyle/>
        <a:p>
          <a:pPr algn="l"/>
          <a:r>
            <a:rPr lang="en-US" sz="1600" dirty="0" smtClean="0">
              <a:solidFill>
                <a:schemeClr val="bg1"/>
              </a:solidFill>
            </a:rPr>
            <a:t>Self-guided exploration of resources using iPads</a:t>
          </a:r>
        </a:p>
      </dgm:t>
    </dgm:pt>
    <dgm:pt modelId="{4FD877FA-41CD-4359-A2C1-2ADC20800914}" type="parTrans" cxnId="{EB304881-20BD-409A-A6CA-D76E7F72AC6D}">
      <dgm:prSet/>
      <dgm:spPr/>
      <dgm:t>
        <a:bodyPr/>
        <a:lstStyle/>
        <a:p>
          <a:endParaRPr lang="en-US"/>
        </a:p>
      </dgm:t>
    </dgm:pt>
    <dgm:pt modelId="{C5C63E7F-EFBD-4AC5-B13B-58FDB75D07B6}" type="sibTrans" cxnId="{EB304881-20BD-409A-A6CA-D76E7F72AC6D}">
      <dgm:prSet/>
      <dgm:spPr/>
      <dgm:t>
        <a:bodyPr/>
        <a:lstStyle/>
        <a:p>
          <a:endParaRPr lang="en-US"/>
        </a:p>
      </dgm:t>
    </dgm:pt>
    <dgm:pt modelId="{B78A5912-0157-44FA-8D69-EF76B50D6734}">
      <dgm:prSet custT="1"/>
      <dgm:spPr>
        <a:solidFill>
          <a:srgbClr val="025587">
            <a:alpha val="87000"/>
          </a:srgbClr>
        </a:solidFill>
        <a:ln>
          <a:noFill/>
        </a:ln>
      </dgm:spPr>
      <dgm:t>
        <a:bodyPr anchor="ctr"/>
        <a:lstStyle/>
        <a:p>
          <a:pPr algn="l"/>
          <a:r>
            <a:rPr lang="en-US" sz="1600" dirty="0" smtClean="0">
              <a:solidFill>
                <a:schemeClr val="bg1"/>
              </a:solidFill>
            </a:rPr>
            <a:t>Organic, small group conversation</a:t>
          </a:r>
        </a:p>
      </dgm:t>
    </dgm:pt>
    <dgm:pt modelId="{A6346B4B-97A3-4C5D-A78F-E7F3E30F10D6}" type="parTrans" cxnId="{B69FE85F-3083-4E99-B3A2-497CF043A283}">
      <dgm:prSet/>
      <dgm:spPr/>
      <dgm:t>
        <a:bodyPr/>
        <a:lstStyle/>
        <a:p>
          <a:endParaRPr lang="en-US"/>
        </a:p>
      </dgm:t>
    </dgm:pt>
    <dgm:pt modelId="{FB7155A9-2A35-4DEF-9AA3-CCBF4C029A2C}" type="sibTrans" cxnId="{B69FE85F-3083-4E99-B3A2-497CF043A283}">
      <dgm:prSet/>
      <dgm:spPr/>
      <dgm:t>
        <a:bodyPr/>
        <a:lstStyle/>
        <a:p>
          <a:endParaRPr lang="en-US"/>
        </a:p>
      </dgm:t>
    </dgm:pt>
    <dgm:pt modelId="{AFDC378D-B4FD-4DE5-B141-6D71B398DAE5}" type="pres">
      <dgm:prSet presAssocID="{AC1CE192-90CD-4FF3-A76A-0D3E5BC74FAA}" presName="Name0" presStyleCnt="0">
        <dgm:presLayoutVars>
          <dgm:chMax val="7"/>
          <dgm:dir/>
          <dgm:resizeHandles val="exact"/>
        </dgm:presLayoutVars>
      </dgm:prSet>
      <dgm:spPr/>
    </dgm:pt>
    <dgm:pt modelId="{8AF8BB75-C4FB-4F61-97B6-C2AFB3B7A0A3}" type="pres">
      <dgm:prSet presAssocID="{AC1CE192-90CD-4FF3-A76A-0D3E5BC74FAA}" presName="ellipse1" presStyleLbl="vennNode1" presStyleIdx="0" presStyleCnt="3" custScaleX="142522" custScaleY="142524" custLinFactNeighborX="-65183" custLinFactNeighborY="8857">
        <dgm:presLayoutVars>
          <dgm:bulletEnabled val="1"/>
        </dgm:presLayoutVars>
      </dgm:prSet>
      <dgm:spPr/>
      <dgm:t>
        <a:bodyPr/>
        <a:lstStyle/>
        <a:p>
          <a:endParaRPr lang="en-US"/>
        </a:p>
      </dgm:t>
    </dgm:pt>
    <dgm:pt modelId="{6C11032E-DB8D-4E68-AFAE-5C08E39FE430}" type="pres">
      <dgm:prSet presAssocID="{AC1CE192-90CD-4FF3-A76A-0D3E5BC74FAA}" presName="ellipse2" presStyleLbl="vennNode1" presStyleIdx="1" presStyleCnt="3" custScaleX="142522" custScaleY="142524">
        <dgm:presLayoutVars>
          <dgm:bulletEnabled val="1"/>
        </dgm:presLayoutVars>
      </dgm:prSet>
      <dgm:spPr/>
      <dgm:t>
        <a:bodyPr/>
        <a:lstStyle/>
        <a:p>
          <a:endParaRPr lang="en-US"/>
        </a:p>
      </dgm:t>
    </dgm:pt>
    <dgm:pt modelId="{F50E835B-F27C-496A-BD55-521C6D082417}" type="pres">
      <dgm:prSet presAssocID="{AC1CE192-90CD-4FF3-A76A-0D3E5BC74FAA}" presName="ellipse3" presStyleLbl="vennNode1" presStyleIdx="2" presStyleCnt="3" custScaleX="142522" custScaleY="142524" custLinFactNeighborX="65183" custLinFactNeighborY="5731">
        <dgm:presLayoutVars>
          <dgm:bulletEnabled val="1"/>
        </dgm:presLayoutVars>
      </dgm:prSet>
      <dgm:spPr/>
      <dgm:t>
        <a:bodyPr/>
        <a:lstStyle/>
        <a:p>
          <a:endParaRPr lang="en-US"/>
        </a:p>
      </dgm:t>
    </dgm:pt>
  </dgm:ptLst>
  <dgm:cxnLst>
    <dgm:cxn modelId="{FF28C527-9506-41B2-ACBA-B9C85542F17C}" srcId="{F6769BCE-9426-43A0-9DCD-8E199D121195}" destId="{DEEF09DE-295E-48D1-8ACC-DFA0F054B11F}" srcOrd="0" destOrd="0" parTransId="{121E1D02-0756-4D78-A596-635B245E5704}" sibTransId="{DEB4EDB4-9D8D-41BF-8B8F-30337C858291}"/>
    <dgm:cxn modelId="{12902A29-95BB-4BF3-A079-7ABCF5AF608D}" srcId="{E54A055E-963E-4569-A314-B333D4960ECD}" destId="{7FE2113B-0AF6-4896-A523-2C05D001EC8B}" srcOrd="0" destOrd="0" parTransId="{F9901A59-7597-4003-A6B7-702E1F08CBB1}" sibTransId="{DAD23F4E-7D5D-4C12-AA06-36EE7B279560}"/>
    <dgm:cxn modelId="{950F5005-457A-4699-9E77-DF9D09E55B5B}" srcId="{AC1CE192-90CD-4FF3-A76A-0D3E5BC74FAA}" destId="{F6769BCE-9426-43A0-9DCD-8E199D121195}" srcOrd="0" destOrd="0" parTransId="{FA58BFB5-CA44-4A77-AAC4-803BD536860D}" sibTransId="{1F5A23EC-F9D0-40AE-B171-5BB68E049C67}"/>
    <dgm:cxn modelId="{BCAD0F1C-5501-43CB-BCE6-7272EAC97927}" type="presOf" srcId="{9C542E92-D6C8-4D42-BDB9-0F48D8F94E13}" destId="{8AF8BB75-C4FB-4F61-97B6-C2AFB3B7A0A3}" srcOrd="0" destOrd="2" presId="urn:microsoft.com/office/officeart/2005/8/layout/rings+Icon"/>
    <dgm:cxn modelId="{1F22E5BC-960E-4241-8FF3-12CFE2820D7C}" type="presOf" srcId="{FC1E034B-9F1C-4ACE-9A43-777E25E873FC}" destId="{8AF8BB75-C4FB-4F61-97B6-C2AFB3B7A0A3}" srcOrd="0" destOrd="3" presId="urn:microsoft.com/office/officeart/2005/8/layout/rings+Icon"/>
    <dgm:cxn modelId="{14D78606-AB53-438C-B213-D47C8E189CB4}" srcId="{F0232555-45DC-4625-A58A-9ED42C4260A0}" destId="{8A9CF02C-6B12-41D3-BFE2-C10A2924EFE7}" srcOrd="0" destOrd="0" parTransId="{30C9B5FF-E4EA-4FCF-8613-CCA62164A9F2}" sibTransId="{DD367325-EA2B-4DB5-A4D8-A458575BF354}"/>
    <dgm:cxn modelId="{9749E7E4-F37A-421F-9901-19BF2A2C58FA}" type="presOf" srcId="{DEEF09DE-295E-48D1-8ACC-DFA0F054B11F}" destId="{8AF8BB75-C4FB-4F61-97B6-C2AFB3B7A0A3}" srcOrd="0" destOrd="1" presId="urn:microsoft.com/office/officeart/2005/8/layout/rings+Icon"/>
    <dgm:cxn modelId="{9C15C643-C511-49C0-BF65-3AC72A74D043}" srcId="{F0232555-45DC-4625-A58A-9ED42C4260A0}" destId="{4B9752CB-B0BB-4B4B-978F-768D98638FCC}" srcOrd="1" destOrd="0" parTransId="{055A0630-548E-4ED8-9BD5-9618056BDFFD}" sibTransId="{0B2F813B-ECC1-41F8-A575-8C9BD48FE7A9}"/>
    <dgm:cxn modelId="{952AEF62-32FB-40E1-827F-6EB6831E34A2}" type="presOf" srcId="{BDF17E86-735D-484C-BF6C-CC02591A6DC2}" destId="{6C11032E-DB8D-4E68-AFAE-5C08E39FE430}" srcOrd="0" destOrd="4" presId="urn:microsoft.com/office/officeart/2005/8/layout/rings+Icon"/>
    <dgm:cxn modelId="{B69FE85F-3083-4E99-B3A2-497CF043A283}" srcId="{E54A055E-963E-4569-A314-B333D4960ECD}" destId="{B78A5912-0157-44FA-8D69-EF76B50D6734}" srcOrd="2" destOrd="0" parTransId="{A6346B4B-97A3-4C5D-A78F-E7F3E30F10D6}" sibTransId="{FB7155A9-2A35-4DEF-9AA3-CCBF4C029A2C}"/>
    <dgm:cxn modelId="{EB149964-B0AA-454B-A9E3-02859F1D8466}" type="presOf" srcId="{B78A5912-0157-44FA-8D69-EF76B50D6734}" destId="{F50E835B-F27C-496A-BD55-521C6D082417}" srcOrd="0" destOrd="3" presId="urn:microsoft.com/office/officeart/2005/8/layout/rings+Icon"/>
    <dgm:cxn modelId="{EB304881-20BD-409A-A6CA-D76E7F72AC6D}" srcId="{E54A055E-963E-4569-A314-B333D4960ECD}" destId="{342F5751-737E-4105-8927-FE75397C00A7}" srcOrd="1" destOrd="0" parTransId="{4FD877FA-41CD-4359-A2C1-2ADC20800914}" sibTransId="{C5C63E7F-EFBD-4AC5-B13B-58FDB75D07B6}"/>
    <dgm:cxn modelId="{5C97E83A-AA29-468A-9CCC-95528D96AD82}" srcId="{F6769BCE-9426-43A0-9DCD-8E199D121195}" destId="{9C542E92-D6C8-4D42-BDB9-0F48D8F94E13}" srcOrd="1" destOrd="0" parTransId="{69A6588F-E835-4FCB-BB69-43F8C9A86B3A}" sibTransId="{911CA4E7-A363-425E-87C1-AA38B710C488}"/>
    <dgm:cxn modelId="{CBCB013D-0540-4761-A6AC-303FF46560E5}" type="presOf" srcId="{E54A055E-963E-4569-A314-B333D4960ECD}" destId="{F50E835B-F27C-496A-BD55-521C6D082417}" srcOrd="0" destOrd="0" presId="urn:microsoft.com/office/officeart/2005/8/layout/rings+Icon"/>
    <dgm:cxn modelId="{C515E550-E15A-41FC-9B88-804BBFADE319}" srcId="{F0232555-45DC-4625-A58A-9ED42C4260A0}" destId="{2D283548-3225-49E6-AF44-58815D7B0047}" srcOrd="2" destOrd="0" parTransId="{9477EF35-FCAA-4C84-B397-BEA26637956A}" sibTransId="{D34F7777-825C-4ED2-94B8-6374690E277E}"/>
    <dgm:cxn modelId="{0D6FCD08-7295-4462-BFDA-517979550166}" type="presOf" srcId="{7FE2113B-0AF6-4896-A523-2C05D001EC8B}" destId="{F50E835B-F27C-496A-BD55-521C6D082417}" srcOrd="0" destOrd="1" presId="urn:microsoft.com/office/officeart/2005/8/layout/rings+Icon"/>
    <dgm:cxn modelId="{B3C87E87-0226-4AE6-82DE-7F269334200A}" type="presOf" srcId="{F6769BCE-9426-43A0-9DCD-8E199D121195}" destId="{8AF8BB75-C4FB-4F61-97B6-C2AFB3B7A0A3}" srcOrd="0" destOrd="0" presId="urn:microsoft.com/office/officeart/2005/8/layout/rings+Icon"/>
    <dgm:cxn modelId="{22131E42-7C99-4F6A-8CBE-4DA007C7581A}" type="presOf" srcId="{4B9752CB-B0BB-4B4B-978F-768D98638FCC}" destId="{6C11032E-DB8D-4E68-AFAE-5C08E39FE430}" srcOrd="0" destOrd="2" presId="urn:microsoft.com/office/officeart/2005/8/layout/rings+Icon"/>
    <dgm:cxn modelId="{593F7577-19F5-4D04-80A2-0DDBA84FBE08}" srcId="{F6769BCE-9426-43A0-9DCD-8E199D121195}" destId="{FC1E034B-9F1C-4ACE-9A43-777E25E873FC}" srcOrd="2" destOrd="0" parTransId="{D3E302A7-1ADE-4AB1-B2DC-6C8359D6E433}" sibTransId="{5CCCEF8A-4A7E-416A-99F4-B613B4B73EE9}"/>
    <dgm:cxn modelId="{AB4F917A-8F69-4D69-AD0B-329682FDAB85}" srcId="{F0232555-45DC-4625-A58A-9ED42C4260A0}" destId="{BDF17E86-735D-484C-BF6C-CC02591A6DC2}" srcOrd="3" destOrd="0" parTransId="{414DA2FD-912B-46B4-8761-DE408EC1077B}" sibTransId="{198BA13C-74BA-4136-A21E-422FB04E13F4}"/>
    <dgm:cxn modelId="{EA36FD53-2E00-4153-8BFF-264372937BF2}" type="presOf" srcId="{AC1CE192-90CD-4FF3-A76A-0D3E5BC74FAA}" destId="{AFDC378D-B4FD-4DE5-B141-6D71B398DAE5}" srcOrd="0" destOrd="0" presId="urn:microsoft.com/office/officeart/2005/8/layout/rings+Icon"/>
    <dgm:cxn modelId="{76287FA3-5A03-48CB-9B6F-2B9E7CAFBC1C}" type="presOf" srcId="{F0232555-45DC-4625-A58A-9ED42C4260A0}" destId="{6C11032E-DB8D-4E68-AFAE-5C08E39FE430}" srcOrd="0" destOrd="0" presId="urn:microsoft.com/office/officeart/2005/8/layout/rings+Icon"/>
    <dgm:cxn modelId="{84290E05-5668-4C2A-B96E-5851FAA7914D}" type="presOf" srcId="{8A9CF02C-6B12-41D3-BFE2-C10A2924EFE7}" destId="{6C11032E-DB8D-4E68-AFAE-5C08E39FE430}" srcOrd="0" destOrd="1" presId="urn:microsoft.com/office/officeart/2005/8/layout/rings+Icon"/>
    <dgm:cxn modelId="{49E2EADF-6FDA-4F7E-B9C7-F89B04B04128}" type="presOf" srcId="{342F5751-737E-4105-8927-FE75397C00A7}" destId="{F50E835B-F27C-496A-BD55-521C6D082417}" srcOrd="0" destOrd="2" presId="urn:microsoft.com/office/officeart/2005/8/layout/rings+Icon"/>
    <dgm:cxn modelId="{A92D611C-A16F-4BFE-9B15-74D5C9167767}" srcId="{AC1CE192-90CD-4FF3-A76A-0D3E5BC74FAA}" destId="{E54A055E-963E-4569-A314-B333D4960ECD}" srcOrd="2" destOrd="0" parTransId="{78425A5F-BA49-4D6E-AECF-2C6D751C95C0}" sibTransId="{93707028-0CEA-42A0-A47C-FE25BD8C717E}"/>
    <dgm:cxn modelId="{7BD2C363-C999-4DE7-B478-4784BA8A1D02}" srcId="{AC1CE192-90CD-4FF3-A76A-0D3E5BC74FAA}" destId="{F0232555-45DC-4625-A58A-9ED42C4260A0}" srcOrd="1" destOrd="0" parTransId="{3BEA1BB7-CF29-4CBF-8E58-8ED0C37CB72C}" sibTransId="{4A71A310-E9F5-449F-84C8-980B7C62EB65}"/>
    <dgm:cxn modelId="{9CCD0585-2D3D-401B-94F8-E35DF2951AB3}" type="presOf" srcId="{2D283548-3225-49E6-AF44-58815D7B0047}" destId="{6C11032E-DB8D-4E68-AFAE-5C08E39FE430}" srcOrd="0" destOrd="3" presId="urn:microsoft.com/office/officeart/2005/8/layout/rings+Icon"/>
    <dgm:cxn modelId="{A2EC1BF9-6A39-4D4E-B967-CEFC05B89ED7}" type="presParOf" srcId="{AFDC378D-B4FD-4DE5-B141-6D71B398DAE5}" destId="{8AF8BB75-C4FB-4F61-97B6-C2AFB3B7A0A3}" srcOrd="0" destOrd="0" presId="urn:microsoft.com/office/officeart/2005/8/layout/rings+Icon"/>
    <dgm:cxn modelId="{796C38CA-C9A3-4F38-A097-0EFF67591A3B}" type="presParOf" srcId="{AFDC378D-B4FD-4DE5-B141-6D71B398DAE5}" destId="{6C11032E-DB8D-4E68-AFAE-5C08E39FE430}" srcOrd="1" destOrd="0" presId="urn:microsoft.com/office/officeart/2005/8/layout/rings+Icon"/>
    <dgm:cxn modelId="{B474AE37-C6B7-4BDB-BDC3-145B67E948FD}" type="presParOf" srcId="{AFDC378D-B4FD-4DE5-B141-6D71B398DAE5}" destId="{F50E835B-F27C-496A-BD55-521C6D082417}" srcOrd="2" destOrd="0" presId="urn:microsoft.com/office/officeart/2005/8/layout/rings+Icon"/>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A2615E-BD75-459A-892C-47D9939EE3C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8D6DB3D-273D-4BBF-AC0C-5A69E3C99735}">
      <dgm:prSet phldrT="[Text]"/>
      <dgm:spPr>
        <a:solidFill>
          <a:srgbClr val="80B639"/>
        </a:solidFill>
        <a:ln>
          <a:noFill/>
        </a:ln>
      </dgm:spPr>
      <dgm:t>
        <a:bodyPr/>
        <a:lstStyle/>
        <a:p>
          <a:r>
            <a:rPr lang="en-US" dirty="0" smtClean="0">
              <a:latin typeface="+mj-lt"/>
            </a:rPr>
            <a:t>5%</a:t>
          </a:r>
          <a:endParaRPr lang="en-US" dirty="0">
            <a:latin typeface="+mj-lt"/>
          </a:endParaRPr>
        </a:p>
      </dgm:t>
    </dgm:pt>
    <dgm:pt modelId="{6EAEB930-2E9B-4D0B-AEAE-E63B8F21797C}" type="parTrans" cxnId="{2F35D944-327D-4E81-96AC-3DD413C2A404}">
      <dgm:prSet/>
      <dgm:spPr/>
      <dgm:t>
        <a:bodyPr/>
        <a:lstStyle/>
        <a:p>
          <a:endParaRPr lang="en-US"/>
        </a:p>
      </dgm:t>
    </dgm:pt>
    <dgm:pt modelId="{63E8C8DE-AD41-40C8-B9E7-FD54F9DBBEB7}" type="sibTrans" cxnId="{2F35D944-327D-4E81-96AC-3DD413C2A404}">
      <dgm:prSet/>
      <dgm:spPr/>
      <dgm:t>
        <a:bodyPr/>
        <a:lstStyle/>
        <a:p>
          <a:endParaRPr lang="en-US"/>
        </a:p>
      </dgm:t>
    </dgm:pt>
    <dgm:pt modelId="{B5423DE4-4447-4B21-A836-1C0694D64436}">
      <dgm:prSet phldrT="[Text]" custT="1"/>
      <dgm:spPr>
        <a:solidFill>
          <a:srgbClr val="3FB8E7">
            <a:alpha val="90000"/>
          </a:srgbClr>
        </a:solidFill>
      </dgm:spPr>
      <dgm:t>
        <a:bodyPr/>
        <a:lstStyle/>
        <a:p>
          <a:pPr algn="ctr"/>
          <a:r>
            <a:rPr lang="en-US" sz="1600" dirty="0" smtClean="0">
              <a:solidFill>
                <a:schemeClr val="tx2"/>
              </a:solidFill>
            </a:rPr>
            <a:t>Teen with a Probationary License</a:t>
          </a:r>
          <a:endParaRPr lang="en-US" sz="1600" dirty="0">
            <a:solidFill>
              <a:schemeClr val="tx2"/>
            </a:solidFill>
          </a:endParaRPr>
        </a:p>
      </dgm:t>
    </dgm:pt>
    <dgm:pt modelId="{4CE7C7F6-534C-400E-82FC-FA8E5D54193E}" type="parTrans" cxnId="{BC1D048D-9252-420F-A060-C03DF2379885}">
      <dgm:prSet/>
      <dgm:spPr/>
      <dgm:t>
        <a:bodyPr/>
        <a:lstStyle/>
        <a:p>
          <a:endParaRPr lang="en-US"/>
        </a:p>
      </dgm:t>
    </dgm:pt>
    <dgm:pt modelId="{797CE2E9-0C43-401B-BA8B-A72E7A8BE67E}" type="sibTrans" cxnId="{BC1D048D-9252-420F-A060-C03DF2379885}">
      <dgm:prSet/>
      <dgm:spPr/>
      <dgm:t>
        <a:bodyPr/>
        <a:lstStyle/>
        <a:p>
          <a:endParaRPr lang="en-US"/>
        </a:p>
      </dgm:t>
    </dgm:pt>
    <dgm:pt modelId="{7360FB9B-1126-4E40-B738-4678EC508606}">
      <dgm:prSet phldrT="[Text]"/>
      <dgm:spPr>
        <a:solidFill>
          <a:srgbClr val="80B639"/>
        </a:solidFill>
        <a:ln>
          <a:noFill/>
        </a:ln>
      </dgm:spPr>
      <dgm:t>
        <a:bodyPr/>
        <a:lstStyle/>
        <a:p>
          <a:r>
            <a:rPr lang="en-US" dirty="0" smtClean="0">
              <a:latin typeface="+mj-lt"/>
            </a:rPr>
            <a:t>20%</a:t>
          </a:r>
          <a:endParaRPr lang="en-US" dirty="0">
            <a:latin typeface="+mj-lt"/>
          </a:endParaRPr>
        </a:p>
      </dgm:t>
    </dgm:pt>
    <dgm:pt modelId="{26B9F03E-3571-4955-A952-AC6C61E8E0F9}" type="parTrans" cxnId="{7260BAB8-BAC5-4289-AD5C-8972E873868B}">
      <dgm:prSet/>
      <dgm:spPr/>
      <dgm:t>
        <a:bodyPr/>
        <a:lstStyle/>
        <a:p>
          <a:endParaRPr lang="en-US"/>
        </a:p>
      </dgm:t>
    </dgm:pt>
    <dgm:pt modelId="{1D518EF8-6704-4592-8E6F-FC99A51CB02D}" type="sibTrans" cxnId="{7260BAB8-BAC5-4289-AD5C-8972E873868B}">
      <dgm:prSet/>
      <dgm:spPr/>
      <dgm:t>
        <a:bodyPr/>
        <a:lstStyle/>
        <a:p>
          <a:endParaRPr lang="en-US"/>
        </a:p>
      </dgm:t>
    </dgm:pt>
    <dgm:pt modelId="{AD748F95-AE8C-4AAE-9F54-968FC7D7BA5A}">
      <dgm:prSet phldrT="[Text]" custT="1"/>
      <dgm:spPr>
        <a:solidFill>
          <a:srgbClr val="3FB8E7">
            <a:alpha val="90000"/>
          </a:srgbClr>
        </a:solidFill>
      </dgm:spPr>
      <dgm:t>
        <a:bodyPr/>
        <a:lstStyle/>
        <a:p>
          <a:pPr algn="ctr"/>
          <a:r>
            <a:rPr lang="en-US" sz="1600" dirty="0" smtClean="0">
              <a:solidFill>
                <a:schemeClr val="tx2"/>
              </a:solidFill>
            </a:rPr>
            <a:t>Teens with an Instruction permit</a:t>
          </a:r>
          <a:endParaRPr lang="en-US" sz="1600" dirty="0">
            <a:solidFill>
              <a:schemeClr val="tx2"/>
            </a:solidFill>
          </a:endParaRPr>
        </a:p>
      </dgm:t>
    </dgm:pt>
    <dgm:pt modelId="{F52307C4-065A-42E1-9451-0F564D3190E6}" type="parTrans" cxnId="{EDAD0D65-F046-4F68-BD1F-0618D39AB294}">
      <dgm:prSet/>
      <dgm:spPr/>
      <dgm:t>
        <a:bodyPr/>
        <a:lstStyle/>
        <a:p>
          <a:endParaRPr lang="en-US"/>
        </a:p>
      </dgm:t>
    </dgm:pt>
    <dgm:pt modelId="{AABCC67B-F6E6-4591-BEE9-C54AE99B1B1C}" type="sibTrans" cxnId="{EDAD0D65-F046-4F68-BD1F-0618D39AB294}">
      <dgm:prSet/>
      <dgm:spPr/>
      <dgm:t>
        <a:bodyPr/>
        <a:lstStyle/>
        <a:p>
          <a:endParaRPr lang="en-US"/>
        </a:p>
      </dgm:t>
    </dgm:pt>
    <dgm:pt modelId="{F73EF55C-0382-4953-B216-B77589D250AF}">
      <dgm:prSet phldrT="[Text]"/>
      <dgm:spPr>
        <a:solidFill>
          <a:srgbClr val="80B639"/>
        </a:solidFill>
        <a:ln>
          <a:noFill/>
        </a:ln>
      </dgm:spPr>
      <dgm:t>
        <a:bodyPr/>
        <a:lstStyle/>
        <a:p>
          <a:r>
            <a:rPr lang="en-US" dirty="0" smtClean="0">
              <a:latin typeface="+mj-lt"/>
            </a:rPr>
            <a:t>73%</a:t>
          </a:r>
          <a:endParaRPr lang="en-US" dirty="0">
            <a:latin typeface="+mj-lt"/>
          </a:endParaRPr>
        </a:p>
      </dgm:t>
    </dgm:pt>
    <dgm:pt modelId="{25A8A167-40C4-46FA-B9DC-D3A3E66FEDEB}" type="parTrans" cxnId="{DD782FDD-F4C0-400E-A1E1-CE4555E4C7BF}">
      <dgm:prSet/>
      <dgm:spPr/>
      <dgm:t>
        <a:bodyPr/>
        <a:lstStyle/>
        <a:p>
          <a:endParaRPr lang="en-US"/>
        </a:p>
      </dgm:t>
    </dgm:pt>
    <dgm:pt modelId="{186C4D73-81DF-4E0D-B39D-18AF7FCEB8ED}" type="sibTrans" cxnId="{DD782FDD-F4C0-400E-A1E1-CE4555E4C7BF}">
      <dgm:prSet/>
      <dgm:spPr/>
      <dgm:t>
        <a:bodyPr/>
        <a:lstStyle/>
        <a:p>
          <a:endParaRPr lang="en-US"/>
        </a:p>
      </dgm:t>
    </dgm:pt>
    <dgm:pt modelId="{E171EEE4-CBB6-4B40-8975-AC564DC5752A}">
      <dgm:prSet phldrT="[Text]" custT="1"/>
      <dgm:spPr>
        <a:solidFill>
          <a:srgbClr val="3FB8E7">
            <a:alpha val="90000"/>
          </a:srgbClr>
        </a:solidFill>
      </dgm:spPr>
      <dgm:t>
        <a:bodyPr/>
        <a:lstStyle/>
        <a:p>
          <a:pPr algn="ctr"/>
          <a:r>
            <a:rPr lang="en-US" sz="1600" dirty="0" smtClean="0">
              <a:solidFill>
                <a:schemeClr val="tx2"/>
              </a:solidFill>
            </a:rPr>
            <a:t>Teens with no permit or license yet</a:t>
          </a:r>
          <a:endParaRPr lang="en-US" sz="1600" dirty="0">
            <a:solidFill>
              <a:schemeClr val="tx2"/>
            </a:solidFill>
          </a:endParaRPr>
        </a:p>
      </dgm:t>
    </dgm:pt>
    <dgm:pt modelId="{66FC19A2-8537-40B0-B750-FAC0C6D689C6}" type="parTrans" cxnId="{E0F32A83-EF4E-4E55-AA38-42570ECF6E32}">
      <dgm:prSet/>
      <dgm:spPr/>
      <dgm:t>
        <a:bodyPr/>
        <a:lstStyle/>
        <a:p>
          <a:endParaRPr lang="en-US"/>
        </a:p>
      </dgm:t>
    </dgm:pt>
    <dgm:pt modelId="{7C46EF77-E8A8-4DCA-AC38-9F22A0B3AB11}" type="sibTrans" cxnId="{E0F32A83-EF4E-4E55-AA38-42570ECF6E32}">
      <dgm:prSet/>
      <dgm:spPr/>
      <dgm:t>
        <a:bodyPr/>
        <a:lstStyle/>
        <a:p>
          <a:endParaRPr lang="en-US"/>
        </a:p>
      </dgm:t>
    </dgm:pt>
    <dgm:pt modelId="{CBBBCF97-3BE1-4191-BE47-1990B5C86324}" type="pres">
      <dgm:prSet presAssocID="{99A2615E-BD75-459A-892C-47D9939EE3C0}" presName="list" presStyleCnt="0">
        <dgm:presLayoutVars>
          <dgm:dir/>
          <dgm:animLvl val="lvl"/>
        </dgm:presLayoutVars>
      </dgm:prSet>
      <dgm:spPr/>
      <dgm:t>
        <a:bodyPr/>
        <a:lstStyle/>
        <a:p>
          <a:endParaRPr lang="en-US"/>
        </a:p>
      </dgm:t>
    </dgm:pt>
    <dgm:pt modelId="{072F6AC7-661F-4FFA-BB9B-94374028DA57}" type="pres">
      <dgm:prSet presAssocID="{38D6DB3D-273D-4BBF-AC0C-5A69E3C99735}" presName="posSpace" presStyleCnt="0"/>
      <dgm:spPr/>
    </dgm:pt>
    <dgm:pt modelId="{A1776344-076C-4FE9-996F-7D18BF091D28}" type="pres">
      <dgm:prSet presAssocID="{38D6DB3D-273D-4BBF-AC0C-5A69E3C99735}" presName="vertFlow" presStyleCnt="0"/>
      <dgm:spPr/>
    </dgm:pt>
    <dgm:pt modelId="{304A5CC2-001D-4EFC-AD9B-3835DFB11799}" type="pres">
      <dgm:prSet presAssocID="{38D6DB3D-273D-4BBF-AC0C-5A69E3C99735}" presName="topSpace" presStyleCnt="0"/>
      <dgm:spPr/>
    </dgm:pt>
    <dgm:pt modelId="{9A1EC08A-7CAA-48ED-B8C3-5C6B1C121ADD}" type="pres">
      <dgm:prSet presAssocID="{38D6DB3D-273D-4BBF-AC0C-5A69E3C99735}" presName="firstComp" presStyleCnt="0"/>
      <dgm:spPr/>
    </dgm:pt>
    <dgm:pt modelId="{324D2633-3363-4D9E-B87A-F5E1198B8BDA}" type="pres">
      <dgm:prSet presAssocID="{38D6DB3D-273D-4BBF-AC0C-5A69E3C99735}" presName="firstChild" presStyleLbl="bgAccFollowNode1" presStyleIdx="0" presStyleCnt="3" custScaleX="110788"/>
      <dgm:spPr/>
      <dgm:t>
        <a:bodyPr/>
        <a:lstStyle/>
        <a:p>
          <a:endParaRPr lang="en-US"/>
        </a:p>
      </dgm:t>
    </dgm:pt>
    <dgm:pt modelId="{FFA187A7-9D2D-4DF9-8274-B76608D94E9D}" type="pres">
      <dgm:prSet presAssocID="{38D6DB3D-273D-4BBF-AC0C-5A69E3C99735}" presName="firstChildTx" presStyleLbl="bgAccFollowNode1" presStyleIdx="0" presStyleCnt="3">
        <dgm:presLayoutVars>
          <dgm:bulletEnabled val="1"/>
        </dgm:presLayoutVars>
      </dgm:prSet>
      <dgm:spPr/>
      <dgm:t>
        <a:bodyPr/>
        <a:lstStyle/>
        <a:p>
          <a:endParaRPr lang="en-US"/>
        </a:p>
      </dgm:t>
    </dgm:pt>
    <dgm:pt modelId="{B5F0DF4C-CA3E-47E1-B020-3BCF33ACD519}" type="pres">
      <dgm:prSet presAssocID="{38D6DB3D-273D-4BBF-AC0C-5A69E3C99735}" presName="negSpace" presStyleCnt="0"/>
      <dgm:spPr/>
    </dgm:pt>
    <dgm:pt modelId="{2D96DD62-BA4F-4D4F-B64B-F16DFA6239B2}" type="pres">
      <dgm:prSet presAssocID="{38D6DB3D-273D-4BBF-AC0C-5A69E3C99735}" presName="circle" presStyleLbl="node1" presStyleIdx="0" presStyleCnt="3" custLinFactNeighborX="-10518" custLinFactNeighborY="-7150"/>
      <dgm:spPr/>
      <dgm:t>
        <a:bodyPr/>
        <a:lstStyle/>
        <a:p>
          <a:endParaRPr lang="en-US"/>
        </a:p>
      </dgm:t>
    </dgm:pt>
    <dgm:pt modelId="{E9587132-0C45-4C0C-A998-16060D1C7B9E}" type="pres">
      <dgm:prSet presAssocID="{63E8C8DE-AD41-40C8-B9E7-FD54F9DBBEB7}" presName="transSpace" presStyleCnt="0"/>
      <dgm:spPr/>
    </dgm:pt>
    <dgm:pt modelId="{A32A9D4C-9AB6-484F-83DC-4ABB200C0F6A}" type="pres">
      <dgm:prSet presAssocID="{7360FB9B-1126-4E40-B738-4678EC508606}" presName="posSpace" presStyleCnt="0"/>
      <dgm:spPr/>
    </dgm:pt>
    <dgm:pt modelId="{D85867C4-6F1D-4D5A-A7D4-291AD047B513}" type="pres">
      <dgm:prSet presAssocID="{7360FB9B-1126-4E40-B738-4678EC508606}" presName="vertFlow" presStyleCnt="0"/>
      <dgm:spPr/>
    </dgm:pt>
    <dgm:pt modelId="{A41A5419-EDE9-421C-8B02-ABE01D1CB3D2}" type="pres">
      <dgm:prSet presAssocID="{7360FB9B-1126-4E40-B738-4678EC508606}" presName="topSpace" presStyleCnt="0"/>
      <dgm:spPr/>
    </dgm:pt>
    <dgm:pt modelId="{521F43A0-1B4F-42B7-8AE3-EDB7E72A18EB}" type="pres">
      <dgm:prSet presAssocID="{7360FB9B-1126-4E40-B738-4678EC508606}" presName="firstComp" presStyleCnt="0"/>
      <dgm:spPr/>
    </dgm:pt>
    <dgm:pt modelId="{DC560531-4C02-44EB-85EC-1380ACC7128B}" type="pres">
      <dgm:prSet presAssocID="{7360FB9B-1126-4E40-B738-4678EC508606}" presName="firstChild" presStyleLbl="bgAccFollowNode1" presStyleIdx="1" presStyleCnt="3" custScaleX="114119"/>
      <dgm:spPr/>
      <dgm:t>
        <a:bodyPr/>
        <a:lstStyle/>
        <a:p>
          <a:endParaRPr lang="en-US"/>
        </a:p>
      </dgm:t>
    </dgm:pt>
    <dgm:pt modelId="{A894699E-35E7-4DEF-AA67-433DA1EE0A1A}" type="pres">
      <dgm:prSet presAssocID="{7360FB9B-1126-4E40-B738-4678EC508606}" presName="firstChildTx" presStyleLbl="bgAccFollowNode1" presStyleIdx="1" presStyleCnt="3">
        <dgm:presLayoutVars>
          <dgm:bulletEnabled val="1"/>
        </dgm:presLayoutVars>
      </dgm:prSet>
      <dgm:spPr/>
      <dgm:t>
        <a:bodyPr/>
        <a:lstStyle/>
        <a:p>
          <a:endParaRPr lang="en-US"/>
        </a:p>
      </dgm:t>
    </dgm:pt>
    <dgm:pt modelId="{9E3716B6-A7D0-448E-8BD8-F8D11F33A96C}" type="pres">
      <dgm:prSet presAssocID="{7360FB9B-1126-4E40-B738-4678EC508606}" presName="negSpace" presStyleCnt="0"/>
      <dgm:spPr/>
    </dgm:pt>
    <dgm:pt modelId="{66255B8F-299B-4020-8544-CE4A1004A11D}" type="pres">
      <dgm:prSet presAssocID="{7360FB9B-1126-4E40-B738-4678EC508606}" presName="circle" presStyleLbl="node1" presStyleIdx="1" presStyleCnt="3" custLinFactNeighborX="-18714" custLinFactNeighborY="-7150"/>
      <dgm:spPr/>
      <dgm:t>
        <a:bodyPr/>
        <a:lstStyle/>
        <a:p>
          <a:endParaRPr lang="en-US"/>
        </a:p>
      </dgm:t>
    </dgm:pt>
    <dgm:pt modelId="{3BECE453-38E8-4A3E-BC4D-EBFF9A11EF94}" type="pres">
      <dgm:prSet presAssocID="{1D518EF8-6704-4592-8E6F-FC99A51CB02D}" presName="transSpace" presStyleCnt="0"/>
      <dgm:spPr/>
    </dgm:pt>
    <dgm:pt modelId="{1B44F592-1193-4366-B095-613733BE33F6}" type="pres">
      <dgm:prSet presAssocID="{F73EF55C-0382-4953-B216-B77589D250AF}" presName="posSpace" presStyleCnt="0"/>
      <dgm:spPr/>
    </dgm:pt>
    <dgm:pt modelId="{7E8C8DDC-3345-42F8-8B54-88F8D26DD8D0}" type="pres">
      <dgm:prSet presAssocID="{F73EF55C-0382-4953-B216-B77589D250AF}" presName="vertFlow" presStyleCnt="0"/>
      <dgm:spPr/>
    </dgm:pt>
    <dgm:pt modelId="{25931D6C-C6EE-4E6A-9E7D-3653AE2B2F64}" type="pres">
      <dgm:prSet presAssocID="{F73EF55C-0382-4953-B216-B77589D250AF}" presName="topSpace" presStyleCnt="0"/>
      <dgm:spPr/>
    </dgm:pt>
    <dgm:pt modelId="{E2C17D01-0125-4D0A-8A30-FFB8F6F4547D}" type="pres">
      <dgm:prSet presAssocID="{F73EF55C-0382-4953-B216-B77589D250AF}" presName="firstComp" presStyleCnt="0"/>
      <dgm:spPr/>
    </dgm:pt>
    <dgm:pt modelId="{CF9E3A49-024F-456D-956D-03ECFA21B475}" type="pres">
      <dgm:prSet presAssocID="{F73EF55C-0382-4953-B216-B77589D250AF}" presName="firstChild" presStyleLbl="bgAccFollowNode1" presStyleIdx="2" presStyleCnt="3" custScaleX="109841"/>
      <dgm:spPr/>
      <dgm:t>
        <a:bodyPr/>
        <a:lstStyle/>
        <a:p>
          <a:endParaRPr lang="en-US"/>
        </a:p>
      </dgm:t>
    </dgm:pt>
    <dgm:pt modelId="{EF5E776D-24BB-4783-8E6C-E9CAD4DF17BF}" type="pres">
      <dgm:prSet presAssocID="{F73EF55C-0382-4953-B216-B77589D250AF}" presName="firstChildTx" presStyleLbl="bgAccFollowNode1" presStyleIdx="2" presStyleCnt="3">
        <dgm:presLayoutVars>
          <dgm:bulletEnabled val="1"/>
        </dgm:presLayoutVars>
      </dgm:prSet>
      <dgm:spPr/>
      <dgm:t>
        <a:bodyPr/>
        <a:lstStyle/>
        <a:p>
          <a:endParaRPr lang="en-US"/>
        </a:p>
      </dgm:t>
    </dgm:pt>
    <dgm:pt modelId="{9DACF183-C925-49E7-B7FF-3FC4875E1A45}" type="pres">
      <dgm:prSet presAssocID="{F73EF55C-0382-4953-B216-B77589D250AF}" presName="negSpace" presStyleCnt="0"/>
      <dgm:spPr/>
    </dgm:pt>
    <dgm:pt modelId="{95022A13-476D-4C2C-B3BB-C762EAEB2A9B}" type="pres">
      <dgm:prSet presAssocID="{F73EF55C-0382-4953-B216-B77589D250AF}" presName="circle" presStyleLbl="node1" presStyleIdx="2" presStyleCnt="3" custLinFactNeighborX="-11651" custLinFactNeighborY="-846"/>
      <dgm:spPr/>
      <dgm:t>
        <a:bodyPr/>
        <a:lstStyle/>
        <a:p>
          <a:endParaRPr lang="en-US"/>
        </a:p>
      </dgm:t>
    </dgm:pt>
  </dgm:ptLst>
  <dgm:cxnLst>
    <dgm:cxn modelId="{DD782FDD-F4C0-400E-A1E1-CE4555E4C7BF}" srcId="{99A2615E-BD75-459A-892C-47D9939EE3C0}" destId="{F73EF55C-0382-4953-B216-B77589D250AF}" srcOrd="2" destOrd="0" parTransId="{25A8A167-40C4-46FA-B9DC-D3A3E66FEDEB}" sibTransId="{186C4D73-81DF-4E0D-B39D-18AF7FCEB8ED}"/>
    <dgm:cxn modelId="{E6300AF9-2769-4371-B9CE-89915D1B9758}" type="presOf" srcId="{E171EEE4-CBB6-4B40-8975-AC564DC5752A}" destId="{EF5E776D-24BB-4783-8E6C-E9CAD4DF17BF}" srcOrd="1" destOrd="0" presId="urn:microsoft.com/office/officeart/2005/8/layout/hList9"/>
    <dgm:cxn modelId="{1EF89C77-9022-4A65-8B05-3408386F7FBF}" type="presOf" srcId="{7360FB9B-1126-4E40-B738-4678EC508606}" destId="{66255B8F-299B-4020-8544-CE4A1004A11D}" srcOrd="0" destOrd="0" presId="urn:microsoft.com/office/officeart/2005/8/layout/hList9"/>
    <dgm:cxn modelId="{9791CC5B-53A9-40EF-92FE-E12A6FB6C0C4}" type="presOf" srcId="{B5423DE4-4447-4B21-A836-1C0694D64436}" destId="{FFA187A7-9D2D-4DF9-8274-B76608D94E9D}" srcOrd="1" destOrd="0" presId="urn:microsoft.com/office/officeart/2005/8/layout/hList9"/>
    <dgm:cxn modelId="{E0F32A83-EF4E-4E55-AA38-42570ECF6E32}" srcId="{F73EF55C-0382-4953-B216-B77589D250AF}" destId="{E171EEE4-CBB6-4B40-8975-AC564DC5752A}" srcOrd="0" destOrd="0" parTransId="{66FC19A2-8537-40B0-B750-FAC0C6D689C6}" sibTransId="{7C46EF77-E8A8-4DCA-AC38-9F22A0B3AB11}"/>
    <dgm:cxn modelId="{36AA2A95-5B70-449E-B8CA-8E2E3C8F6344}" type="presOf" srcId="{38D6DB3D-273D-4BBF-AC0C-5A69E3C99735}" destId="{2D96DD62-BA4F-4D4F-B64B-F16DFA6239B2}" srcOrd="0" destOrd="0" presId="urn:microsoft.com/office/officeart/2005/8/layout/hList9"/>
    <dgm:cxn modelId="{3B2D4E75-9618-4F59-9266-588D6A2C271B}" type="presOf" srcId="{F73EF55C-0382-4953-B216-B77589D250AF}" destId="{95022A13-476D-4C2C-B3BB-C762EAEB2A9B}" srcOrd="0" destOrd="0" presId="urn:microsoft.com/office/officeart/2005/8/layout/hList9"/>
    <dgm:cxn modelId="{7260BAB8-BAC5-4289-AD5C-8972E873868B}" srcId="{99A2615E-BD75-459A-892C-47D9939EE3C0}" destId="{7360FB9B-1126-4E40-B738-4678EC508606}" srcOrd="1" destOrd="0" parTransId="{26B9F03E-3571-4955-A952-AC6C61E8E0F9}" sibTransId="{1D518EF8-6704-4592-8E6F-FC99A51CB02D}"/>
    <dgm:cxn modelId="{3CA32E16-1C7D-4D24-B4D4-A5B098C939CB}" type="presOf" srcId="{AD748F95-AE8C-4AAE-9F54-968FC7D7BA5A}" destId="{DC560531-4C02-44EB-85EC-1380ACC7128B}" srcOrd="0" destOrd="0" presId="urn:microsoft.com/office/officeart/2005/8/layout/hList9"/>
    <dgm:cxn modelId="{2F35D944-327D-4E81-96AC-3DD413C2A404}" srcId="{99A2615E-BD75-459A-892C-47D9939EE3C0}" destId="{38D6DB3D-273D-4BBF-AC0C-5A69E3C99735}" srcOrd="0" destOrd="0" parTransId="{6EAEB930-2E9B-4D0B-AEAE-E63B8F21797C}" sibTransId="{63E8C8DE-AD41-40C8-B9E7-FD54F9DBBEB7}"/>
    <dgm:cxn modelId="{9AE61BB7-0287-4CF6-BFAA-68189781BE35}" type="presOf" srcId="{99A2615E-BD75-459A-892C-47D9939EE3C0}" destId="{CBBBCF97-3BE1-4191-BE47-1990B5C86324}" srcOrd="0" destOrd="0" presId="urn:microsoft.com/office/officeart/2005/8/layout/hList9"/>
    <dgm:cxn modelId="{EDAD0D65-F046-4F68-BD1F-0618D39AB294}" srcId="{7360FB9B-1126-4E40-B738-4678EC508606}" destId="{AD748F95-AE8C-4AAE-9F54-968FC7D7BA5A}" srcOrd="0" destOrd="0" parTransId="{F52307C4-065A-42E1-9451-0F564D3190E6}" sibTransId="{AABCC67B-F6E6-4591-BEE9-C54AE99B1B1C}"/>
    <dgm:cxn modelId="{9CB5AC81-6FB0-4EAF-BC7E-F611E34FAD58}" type="presOf" srcId="{AD748F95-AE8C-4AAE-9F54-968FC7D7BA5A}" destId="{A894699E-35E7-4DEF-AA67-433DA1EE0A1A}" srcOrd="1" destOrd="0" presId="urn:microsoft.com/office/officeart/2005/8/layout/hList9"/>
    <dgm:cxn modelId="{BC1D048D-9252-420F-A060-C03DF2379885}" srcId="{38D6DB3D-273D-4BBF-AC0C-5A69E3C99735}" destId="{B5423DE4-4447-4B21-A836-1C0694D64436}" srcOrd="0" destOrd="0" parTransId="{4CE7C7F6-534C-400E-82FC-FA8E5D54193E}" sibTransId="{797CE2E9-0C43-401B-BA8B-A72E7A8BE67E}"/>
    <dgm:cxn modelId="{650FE3F9-7C7C-4E53-9AB0-C21F7C934BC0}" type="presOf" srcId="{E171EEE4-CBB6-4B40-8975-AC564DC5752A}" destId="{CF9E3A49-024F-456D-956D-03ECFA21B475}" srcOrd="0" destOrd="0" presId="urn:microsoft.com/office/officeart/2005/8/layout/hList9"/>
    <dgm:cxn modelId="{0999D88F-B3D3-4D2F-AFD2-981B133531FA}" type="presOf" srcId="{B5423DE4-4447-4B21-A836-1C0694D64436}" destId="{324D2633-3363-4D9E-B87A-F5E1198B8BDA}" srcOrd="0" destOrd="0" presId="urn:microsoft.com/office/officeart/2005/8/layout/hList9"/>
    <dgm:cxn modelId="{D32A4CFF-83EB-4A1C-8E26-33E76E43F40E}" type="presParOf" srcId="{CBBBCF97-3BE1-4191-BE47-1990B5C86324}" destId="{072F6AC7-661F-4FFA-BB9B-94374028DA57}" srcOrd="0" destOrd="0" presId="urn:microsoft.com/office/officeart/2005/8/layout/hList9"/>
    <dgm:cxn modelId="{89EC872C-5926-4474-BEE1-C98D55201EC2}" type="presParOf" srcId="{CBBBCF97-3BE1-4191-BE47-1990B5C86324}" destId="{A1776344-076C-4FE9-996F-7D18BF091D28}" srcOrd="1" destOrd="0" presId="urn:microsoft.com/office/officeart/2005/8/layout/hList9"/>
    <dgm:cxn modelId="{B7D312CE-8256-40BF-8D3F-F95D55579EF3}" type="presParOf" srcId="{A1776344-076C-4FE9-996F-7D18BF091D28}" destId="{304A5CC2-001D-4EFC-AD9B-3835DFB11799}" srcOrd="0" destOrd="0" presId="urn:microsoft.com/office/officeart/2005/8/layout/hList9"/>
    <dgm:cxn modelId="{076E4B2B-0107-4012-A2BE-0D553C217CDE}" type="presParOf" srcId="{A1776344-076C-4FE9-996F-7D18BF091D28}" destId="{9A1EC08A-7CAA-48ED-B8C3-5C6B1C121ADD}" srcOrd="1" destOrd="0" presId="urn:microsoft.com/office/officeart/2005/8/layout/hList9"/>
    <dgm:cxn modelId="{798372C3-710C-41C7-B8EE-2AE0B6A8F38B}" type="presParOf" srcId="{9A1EC08A-7CAA-48ED-B8C3-5C6B1C121ADD}" destId="{324D2633-3363-4D9E-B87A-F5E1198B8BDA}" srcOrd="0" destOrd="0" presId="urn:microsoft.com/office/officeart/2005/8/layout/hList9"/>
    <dgm:cxn modelId="{C83D34FD-212F-41C9-8079-772A6713B00D}" type="presParOf" srcId="{9A1EC08A-7CAA-48ED-B8C3-5C6B1C121ADD}" destId="{FFA187A7-9D2D-4DF9-8274-B76608D94E9D}" srcOrd="1" destOrd="0" presId="urn:microsoft.com/office/officeart/2005/8/layout/hList9"/>
    <dgm:cxn modelId="{325F4E8F-2D55-4F4A-8F9E-945D6588DFFC}" type="presParOf" srcId="{CBBBCF97-3BE1-4191-BE47-1990B5C86324}" destId="{B5F0DF4C-CA3E-47E1-B020-3BCF33ACD519}" srcOrd="2" destOrd="0" presId="urn:microsoft.com/office/officeart/2005/8/layout/hList9"/>
    <dgm:cxn modelId="{75B5495F-C809-4EFC-B576-98039E39EB69}" type="presParOf" srcId="{CBBBCF97-3BE1-4191-BE47-1990B5C86324}" destId="{2D96DD62-BA4F-4D4F-B64B-F16DFA6239B2}" srcOrd="3" destOrd="0" presId="urn:microsoft.com/office/officeart/2005/8/layout/hList9"/>
    <dgm:cxn modelId="{CB6A23C8-3D08-46E0-A738-09D3316F573A}" type="presParOf" srcId="{CBBBCF97-3BE1-4191-BE47-1990B5C86324}" destId="{E9587132-0C45-4C0C-A998-16060D1C7B9E}" srcOrd="4" destOrd="0" presId="urn:microsoft.com/office/officeart/2005/8/layout/hList9"/>
    <dgm:cxn modelId="{7EA9D047-7E52-485B-8440-5E27F68CF4A0}" type="presParOf" srcId="{CBBBCF97-3BE1-4191-BE47-1990B5C86324}" destId="{A32A9D4C-9AB6-484F-83DC-4ABB200C0F6A}" srcOrd="5" destOrd="0" presId="urn:microsoft.com/office/officeart/2005/8/layout/hList9"/>
    <dgm:cxn modelId="{A3C4A49C-4647-47F7-8BCA-76E904AD63AF}" type="presParOf" srcId="{CBBBCF97-3BE1-4191-BE47-1990B5C86324}" destId="{D85867C4-6F1D-4D5A-A7D4-291AD047B513}" srcOrd="6" destOrd="0" presId="urn:microsoft.com/office/officeart/2005/8/layout/hList9"/>
    <dgm:cxn modelId="{2DB465B5-9639-413D-8DB8-CE8514F52560}" type="presParOf" srcId="{D85867C4-6F1D-4D5A-A7D4-291AD047B513}" destId="{A41A5419-EDE9-421C-8B02-ABE01D1CB3D2}" srcOrd="0" destOrd="0" presId="urn:microsoft.com/office/officeart/2005/8/layout/hList9"/>
    <dgm:cxn modelId="{983EB95F-EE6C-41B4-B482-E6530F8DCE23}" type="presParOf" srcId="{D85867C4-6F1D-4D5A-A7D4-291AD047B513}" destId="{521F43A0-1B4F-42B7-8AE3-EDB7E72A18EB}" srcOrd="1" destOrd="0" presId="urn:microsoft.com/office/officeart/2005/8/layout/hList9"/>
    <dgm:cxn modelId="{F7FC4702-418F-49E0-9E78-F66FC955821E}" type="presParOf" srcId="{521F43A0-1B4F-42B7-8AE3-EDB7E72A18EB}" destId="{DC560531-4C02-44EB-85EC-1380ACC7128B}" srcOrd="0" destOrd="0" presId="urn:microsoft.com/office/officeart/2005/8/layout/hList9"/>
    <dgm:cxn modelId="{ACF7D3D9-F500-43DB-A44F-BB488ADFFF5E}" type="presParOf" srcId="{521F43A0-1B4F-42B7-8AE3-EDB7E72A18EB}" destId="{A894699E-35E7-4DEF-AA67-433DA1EE0A1A}" srcOrd="1" destOrd="0" presId="urn:microsoft.com/office/officeart/2005/8/layout/hList9"/>
    <dgm:cxn modelId="{B7B4438F-AC5D-4241-9B6C-4C8DF55C1D56}" type="presParOf" srcId="{CBBBCF97-3BE1-4191-BE47-1990B5C86324}" destId="{9E3716B6-A7D0-448E-8BD8-F8D11F33A96C}" srcOrd="7" destOrd="0" presId="urn:microsoft.com/office/officeart/2005/8/layout/hList9"/>
    <dgm:cxn modelId="{F2204277-EB81-4CB8-A80E-13240050AD91}" type="presParOf" srcId="{CBBBCF97-3BE1-4191-BE47-1990B5C86324}" destId="{66255B8F-299B-4020-8544-CE4A1004A11D}" srcOrd="8" destOrd="0" presId="urn:microsoft.com/office/officeart/2005/8/layout/hList9"/>
    <dgm:cxn modelId="{BBDA9A3B-316C-4104-9216-B90CEC6A486F}" type="presParOf" srcId="{CBBBCF97-3BE1-4191-BE47-1990B5C86324}" destId="{3BECE453-38E8-4A3E-BC4D-EBFF9A11EF94}" srcOrd="9" destOrd="0" presId="urn:microsoft.com/office/officeart/2005/8/layout/hList9"/>
    <dgm:cxn modelId="{D69DB96C-B7FF-4677-9CB0-911A3A171805}" type="presParOf" srcId="{CBBBCF97-3BE1-4191-BE47-1990B5C86324}" destId="{1B44F592-1193-4366-B095-613733BE33F6}" srcOrd="10" destOrd="0" presId="urn:microsoft.com/office/officeart/2005/8/layout/hList9"/>
    <dgm:cxn modelId="{A2A7CE72-D1E1-4D66-B1EC-3494A57C0497}" type="presParOf" srcId="{CBBBCF97-3BE1-4191-BE47-1990B5C86324}" destId="{7E8C8DDC-3345-42F8-8B54-88F8D26DD8D0}" srcOrd="11" destOrd="0" presId="urn:microsoft.com/office/officeart/2005/8/layout/hList9"/>
    <dgm:cxn modelId="{C376E99D-3F3F-4290-A36F-9D4F22FC03A7}" type="presParOf" srcId="{7E8C8DDC-3345-42F8-8B54-88F8D26DD8D0}" destId="{25931D6C-C6EE-4E6A-9E7D-3653AE2B2F64}" srcOrd="0" destOrd="0" presId="urn:microsoft.com/office/officeart/2005/8/layout/hList9"/>
    <dgm:cxn modelId="{F9B98276-E863-43C2-ABEB-9B9C92177310}" type="presParOf" srcId="{7E8C8DDC-3345-42F8-8B54-88F8D26DD8D0}" destId="{E2C17D01-0125-4D0A-8A30-FFB8F6F4547D}" srcOrd="1" destOrd="0" presId="urn:microsoft.com/office/officeart/2005/8/layout/hList9"/>
    <dgm:cxn modelId="{6C715092-5428-479A-81DB-6C15275D2DCB}" type="presParOf" srcId="{E2C17D01-0125-4D0A-8A30-FFB8F6F4547D}" destId="{CF9E3A49-024F-456D-956D-03ECFA21B475}" srcOrd="0" destOrd="0" presId="urn:microsoft.com/office/officeart/2005/8/layout/hList9"/>
    <dgm:cxn modelId="{6C6FECEE-5E3F-4D7D-B42D-FB1EAA08B463}" type="presParOf" srcId="{E2C17D01-0125-4D0A-8A30-FFB8F6F4547D}" destId="{EF5E776D-24BB-4783-8E6C-E9CAD4DF17BF}" srcOrd="1" destOrd="0" presId="urn:microsoft.com/office/officeart/2005/8/layout/hList9"/>
    <dgm:cxn modelId="{2DF2A6DD-1E3C-4369-B95A-FCE2EC86057B}" type="presParOf" srcId="{CBBBCF97-3BE1-4191-BE47-1990B5C86324}" destId="{9DACF183-C925-49E7-B7FF-3FC4875E1A45}" srcOrd="12" destOrd="0" presId="urn:microsoft.com/office/officeart/2005/8/layout/hList9"/>
    <dgm:cxn modelId="{5C4C7DF4-A5E3-4E4B-81DC-C13D1E9470B9}" type="presParOf" srcId="{CBBBCF97-3BE1-4191-BE47-1990B5C86324}" destId="{95022A13-476D-4C2C-B3BB-C762EAEB2A9B}"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B0975D-2420-411C-ADE6-43885F2220EE}" type="doc">
      <dgm:prSet loTypeId="urn:microsoft.com/office/officeart/2005/8/layout/process1" loCatId="process" qsTypeId="urn:microsoft.com/office/officeart/2005/8/quickstyle/simple1" qsCatId="simple" csTypeId="urn:microsoft.com/office/officeart/2005/8/colors/accent1_2" csCatId="accent1" phldr="1"/>
      <dgm:spPr/>
    </dgm:pt>
    <dgm:pt modelId="{3A3966E0-5D94-41AE-8728-FD0696894415}">
      <dgm:prSet phldrT="[Text]" custT="1"/>
      <dgm:spPr>
        <a:solidFill>
          <a:srgbClr val="3FB8E7"/>
        </a:solidFill>
        <a:ln>
          <a:noFill/>
        </a:ln>
      </dgm:spPr>
      <dgm:t>
        <a:bodyPr/>
        <a:lstStyle/>
        <a:p>
          <a:r>
            <a:rPr lang="en-US" sz="2900" dirty="0" smtClean="0"/>
            <a:t>Parent Education Materials</a:t>
          </a:r>
          <a:endParaRPr lang="en-US" sz="2900" dirty="0"/>
        </a:p>
      </dgm:t>
    </dgm:pt>
    <dgm:pt modelId="{73057FC4-B463-412C-ADFF-E23E0F76E84D}" type="parTrans" cxnId="{269A1525-9718-4ED4-B4DB-1CBA142E3DD6}">
      <dgm:prSet/>
      <dgm:spPr/>
      <dgm:t>
        <a:bodyPr/>
        <a:lstStyle/>
        <a:p>
          <a:endParaRPr lang="en-US"/>
        </a:p>
      </dgm:t>
    </dgm:pt>
    <dgm:pt modelId="{7B3308AF-5565-4A5C-AB2F-51EB5E2383B6}" type="sibTrans" cxnId="{269A1525-9718-4ED4-B4DB-1CBA142E3DD6}">
      <dgm:prSet/>
      <dgm:spPr>
        <a:solidFill>
          <a:srgbClr val="3FB8E7"/>
        </a:solidFill>
      </dgm:spPr>
      <dgm:t>
        <a:bodyPr/>
        <a:lstStyle/>
        <a:p>
          <a:endParaRPr lang="en-US"/>
        </a:p>
      </dgm:t>
    </dgm:pt>
    <dgm:pt modelId="{006C58AC-0B23-4312-9F73-DD4B1BDDA28B}">
      <dgm:prSet phldrT="[Text]"/>
      <dgm:spPr>
        <a:solidFill>
          <a:srgbClr val="3FB8E7"/>
        </a:solidFill>
        <a:ln>
          <a:solidFill>
            <a:schemeClr val="bg1"/>
          </a:solidFill>
        </a:ln>
      </dgm:spPr>
      <dgm:t>
        <a:bodyPr/>
        <a:lstStyle/>
        <a:p>
          <a:r>
            <a:rPr lang="en-US" dirty="0" smtClean="0"/>
            <a:t>teendrivingplan.org</a:t>
          </a:r>
          <a:endParaRPr lang="en-US" dirty="0"/>
        </a:p>
      </dgm:t>
    </dgm:pt>
    <dgm:pt modelId="{8404D03F-19BB-4AC6-8C6B-4FBC761892A2}" type="parTrans" cxnId="{4EC2E5E3-9F11-4D39-874E-30A436133D3E}">
      <dgm:prSet/>
      <dgm:spPr/>
      <dgm:t>
        <a:bodyPr/>
        <a:lstStyle/>
        <a:p>
          <a:endParaRPr lang="en-US"/>
        </a:p>
      </dgm:t>
    </dgm:pt>
    <dgm:pt modelId="{AA7BD71B-0DDD-43A1-978D-F66B582D6CE1}" type="sibTrans" cxnId="{4EC2E5E3-9F11-4D39-874E-30A436133D3E}">
      <dgm:prSet/>
      <dgm:spPr/>
      <dgm:t>
        <a:bodyPr/>
        <a:lstStyle/>
        <a:p>
          <a:endParaRPr lang="en-US"/>
        </a:p>
      </dgm:t>
    </dgm:pt>
    <dgm:pt modelId="{C528D797-DC59-47B7-B255-951B8682C319}" type="pres">
      <dgm:prSet presAssocID="{65B0975D-2420-411C-ADE6-43885F2220EE}" presName="Name0" presStyleCnt="0">
        <dgm:presLayoutVars>
          <dgm:dir/>
          <dgm:resizeHandles val="exact"/>
        </dgm:presLayoutVars>
      </dgm:prSet>
      <dgm:spPr/>
    </dgm:pt>
    <dgm:pt modelId="{34880E5C-C925-4AB9-8D9C-386D8C5C88ED}" type="pres">
      <dgm:prSet presAssocID="{3A3966E0-5D94-41AE-8728-FD0696894415}" presName="node" presStyleLbl="node1" presStyleIdx="0" presStyleCnt="2">
        <dgm:presLayoutVars>
          <dgm:bulletEnabled val="1"/>
        </dgm:presLayoutVars>
      </dgm:prSet>
      <dgm:spPr/>
      <dgm:t>
        <a:bodyPr/>
        <a:lstStyle/>
        <a:p>
          <a:endParaRPr lang="en-US"/>
        </a:p>
      </dgm:t>
    </dgm:pt>
    <dgm:pt modelId="{FD29B37F-FA91-4885-BB9B-18C263F0E5BB}" type="pres">
      <dgm:prSet presAssocID="{7B3308AF-5565-4A5C-AB2F-51EB5E2383B6}" presName="sibTrans" presStyleLbl="sibTrans2D1" presStyleIdx="0" presStyleCnt="1"/>
      <dgm:spPr/>
      <dgm:t>
        <a:bodyPr/>
        <a:lstStyle/>
        <a:p>
          <a:endParaRPr lang="en-US"/>
        </a:p>
      </dgm:t>
    </dgm:pt>
    <dgm:pt modelId="{86853627-A244-4C0C-A4B6-189BC0792B15}" type="pres">
      <dgm:prSet presAssocID="{7B3308AF-5565-4A5C-AB2F-51EB5E2383B6}" presName="connectorText" presStyleLbl="sibTrans2D1" presStyleIdx="0" presStyleCnt="1"/>
      <dgm:spPr/>
      <dgm:t>
        <a:bodyPr/>
        <a:lstStyle/>
        <a:p>
          <a:endParaRPr lang="en-US"/>
        </a:p>
      </dgm:t>
    </dgm:pt>
    <dgm:pt modelId="{CA4B90C9-9AE8-4A97-9192-0323E6998D0A}" type="pres">
      <dgm:prSet presAssocID="{006C58AC-0B23-4312-9F73-DD4B1BDDA28B}" presName="node" presStyleLbl="node1" presStyleIdx="1" presStyleCnt="2" custLinFactNeighborX="7912">
        <dgm:presLayoutVars>
          <dgm:bulletEnabled val="1"/>
        </dgm:presLayoutVars>
      </dgm:prSet>
      <dgm:spPr/>
      <dgm:t>
        <a:bodyPr/>
        <a:lstStyle/>
        <a:p>
          <a:endParaRPr lang="en-US"/>
        </a:p>
      </dgm:t>
    </dgm:pt>
  </dgm:ptLst>
  <dgm:cxnLst>
    <dgm:cxn modelId="{4D3105D3-2827-47DA-9085-FA9C7209BB0C}" type="presOf" srcId="{7B3308AF-5565-4A5C-AB2F-51EB5E2383B6}" destId="{FD29B37F-FA91-4885-BB9B-18C263F0E5BB}" srcOrd="0" destOrd="0" presId="urn:microsoft.com/office/officeart/2005/8/layout/process1"/>
    <dgm:cxn modelId="{2C0144E7-D4DA-4815-8270-DB6BE1A2B1AE}" type="presOf" srcId="{7B3308AF-5565-4A5C-AB2F-51EB5E2383B6}" destId="{86853627-A244-4C0C-A4B6-189BC0792B15}" srcOrd="1" destOrd="0" presId="urn:microsoft.com/office/officeart/2005/8/layout/process1"/>
    <dgm:cxn modelId="{E0A1D9EA-EC88-4C66-AC24-5E6E38123FFC}" type="presOf" srcId="{65B0975D-2420-411C-ADE6-43885F2220EE}" destId="{C528D797-DC59-47B7-B255-951B8682C319}" srcOrd="0" destOrd="0" presId="urn:microsoft.com/office/officeart/2005/8/layout/process1"/>
    <dgm:cxn modelId="{2A503041-B8FC-46C6-9D80-A8E664198078}" type="presOf" srcId="{3A3966E0-5D94-41AE-8728-FD0696894415}" destId="{34880E5C-C925-4AB9-8D9C-386D8C5C88ED}" srcOrd="0" destOrd="0" presId="urn:microsoft.com/office/officeart/2005/8/layout/process1"/>
    <dgm:cxn modelId="{43F25414-40D6-4C5C-8D24-291086933B8C}" type="presOf" srcId="{006C58AC-0B23-4312-9F73-DD4B1BDDA28B}" destId="{CA4B90C9-9AE8-4A97-9192-0323E6998D0A}" srcOrd="0" destOrd="0" presId="urn:microsoft.com/office/officeart/2005/8/layout/process1"/>
    <dgm:cxn modelId="{269A1525-9718-4ED4-B4DB-1CBA142E3DD6}" srcId="{65B0975D-2420-411C-ADE6-43885F2220EE}" destId="{3A3966E0-5D94-41AE-8728-FD0696894415}" srcOrd="0" destOrd="0" parTransId="{73057FC4-B463-412C-ADFF-E23E0F76E84D}" sibTransId="{7B3308AF-5565-4A5C-AB2F-51EB5E2383B6}"/>
    <dgm:cxn modelId="{4EC2E5E3-9F11-4D39-874E-30A436133D3E}" srcId="{65B0975D-2420-411C-ADE6-43885F2220EE}" destId="{006C58AC-0B23-4312-9F73-DD4B1BDDA28B}" srcOrd="1" destOrd="0" parTransId="{8404D03F-19BB-4AC6-8C6B-4FBC761892A2}" sibTransId="{AA7BD71B-0DDD-43A1-978D-F66B582D6CE1}"/>
    <dgm:cxn modelId="{8329E3FA-604F-463F-AAFC-D48C0DB3C59C}" type="presParOf" srcId="{C528D797-DC59-47B7-B255-951B8682C319}" destId="{34880E5C-C925-4AB9-8D9C-386D8C5C88ED}" srcOrd="0" destOrd="0" presId="urn:microsoft.com/office/officeart/2005/8/layout/process1"/>
    <dgm:cxn modelId="{4EDD59E7-6686-472E-BF06-83725276D865}" type="presParOf" srcId="{C528D797-DC59-47B7-B255-951B8682C319}" destId="{FD29B37F-FA91-4885-BB9B-18C263F0E5BB}" srcOrd="1" destOrd="0" presId="urn:microsoft.com/office/officeart/2005/8/layout/process1"/>
    <dgm:cxn modelId="{3BACAB83-D77B-4735-971A-A6B4B74214BB}" type="presParOf" srcId="{FD29B37F-FA91-4885-BB9B-18C263F0E5BB}" destId="{86853627-A244-4C0C-A4B6-189BC0792B15}" srcOrd="0" destOrd="0" presId="urn:microsoft.com/office/officeart/2005/8/layout/process1"/>
    <dgm:cxn modelId="{3F407BC6-6341-43E0-96EA-4EBDBAAE8767}" type="presParOf" srcId="{C528D797-DC59-47B7-B255-951B8682C319}" destId="{CA4B90C9-9AE8-4A97-9192-0323E6998D0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27C95-285A-4DA5-8CB1-F21EF5B47CFA}">
      <dsp:nvSpPr>
        <dsp:cNvPr id="0" name=""/>
        <dsp:cNvSpPr/>
      </dsp:nvSpPr>
      <dsp:spPr>
        <a:xfrm>
          <a:off x="979083" y="401027"/>
          <a:ext cx="7109633" cy="2011188"/>
        </a:xfrm>
        <a:prstGeom prst="rect">
          <a:avLst/>
        </a:prstGeom>
        <a:noFill/>
        <a:ln w="38100" cap="flat" cmpd="sng" algn="ctr">
          <a:solidFill>
            <a:srgbClr val="80B639"/>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1362245" tIns="80010" rIns="80010" bIns="80010" numCol="1" spcCol="1270" anchor="t" anchorCtr="0">
          <a:noAutofit/>
        </a:bodyPr>
        <a:lstStyle/>
        <a:p>
          <a:pPr lvl="0" algn="l" defTabSz="933450">
            <a:lnSpc>
              <a:spcPct val="90000"/>
            </a:lnSpc>
            <a:spcBef>
              <a:spcPct val="0"/>
            </a:spcBef>
            <a:spcAft>
              <a:spcPct val="35000"/>
            </a:spcAft>
          </a:pPr>
          <a:r>
            <a:rPr lang="en-US" sz="2100" b="0" kern="1200" dirty="0" smtClean="0">
              <a:solidFill>
                <a:schemeClr val="bg2"/>
              </a:solidFill>
            </a:rPr>
            <a:t>87% of teens report parents involved in teaching them to drive</a:t>
          </a:r>
          <a:endParaRPr lang="en-US" sz="2100" b="0" kern="1200" dirty="0">
            <a:solidFill>
              <a:schemeClr val="bg2"/>
            </a:solidFill>
          </a:endParaRPr>
        </a:p>
        <a:p>
          <a:pPr marL="171450" lvl="1" indent="-171450" algn="l" defTabSz="711200">
            <a:lnSpc>
              <a:spcPct val="90000"/>
            </a:lnSpc>
            <a:spcBef>
              <a:spcPct val="0"/>
            </a:spcBef>
            <a:spcAft>
              <a:spcPct val="15000"/>
            </a:spcAft>
            <a:buChar char="••"/>
          </a:pPr>
          <a:r>
            <a:rPr lang="en-US" sz="1600" b="0" kern="1200" dirty="0" smtClean="0">
              <a:solidFill>
                <a:schemeClr val="bg2"/>
              </a:solidFill>
            </a:rPr>
            <a:t>40% </a:t>
          </a:r>
          <a:r>
            <a:rPr lang="en-US" sz="1600" b="0" u="sng" kern="1200" dirty="0" smtClean="0">
              <a:solidFill>
                <a:schemeClr val="bg2"/>
              </a:solidFill>
            </a:rPr>
            <a:t>only</a:t>
          </a:r>
          <a:r>
            <a:rPr lang="en-US" sz="1600" b="0" kern="1200" dirty="0" smtClean="0">
              <a:solidFill>
                <a:schemeClr val="bg2"/>
              </a:solidFill>
            </a:rPr>
            <a:t> have parents teaching them to drive </a:t>
          </a:r>
          <a:endParaRPr lang="en-US" sz="1600" b="0" kern="1200" dirty="0">
            <a:solidFill>
              <a:schemeClr val="bg2"/>
            </a:solidFill>
          </a:endParaRPr>
        </a:p>
      </dsp:txBody>
      <dsp:txXfrm>
        <a:off x="979083" y="401027"/>
        <a:ext cx="7109633" cy="2011188"/>
      </dsp:txXfrm>
    </dsp:sp>
    <dsp:sp modelId="{37BCD53B-9E9E-49BB-BE04-F99BDBE664B5}">
      <dsp:nvSpPr>
        <dsp:cNvPr id="0" name=""/>
        <dsp:cNvSpPr/>
      </dsp:nvSpPr>
      <dsp:spPr>
        <a:xfrm>
          <a:off x="664323" y="183634"/>
          <a:ext cx="1407832" cy="211174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0792" t="-5437" r="-61018" b="-1203"/>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7127C0-2740-48FA-9363-B6D6FDC241DB}">
      <dsp:nvSpPr>
        <dsp:cNvPr id="0" name=""/>
        <dsp:cNvSpPr/>
      </dsp:nvSpPr>
      <dsp:spPr>
        <a:xfrm>
          <a:off x="986709" y="2729680"/>
          <a:ext cx="7119737" cy="2011188"/>
        </a:xfrm>
        <a:prstGeom prst="rect">
          <a:avLst/>
        </a:prstGeom>
        <a:noFill/>
        <a:ln w="38100" cap="flat" cmpd="sng" algn="ctr">
          <a:solidFill>
            <a:srgbClr val="3FB8E7"/>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1362245" tIns="80010" rIns="80010" bIns="80010" numCol="1" spcCol="1270" anchor="t" anchorCtr="0">
          <a:noAutofit/>
        </a:bodyPr>
        <a:lstStyle/>
        <a:p>
          <a:pPr lvl="0" algn="l" defTabSz="933450">
            <a:lnSpc>
              <a:spcPct val="90000"/>
            </a:lnSpc>
            <a:spcBef>
              <a:spcPct val="0"/>
            </a:spcBef>
            <a:spcAft>
              <a:spcPct val="35000"/>
            </a:spcAft>
          </a:pPr>
          <a:r>
            <a:rPr lang="en-US" sz="2100" b="0" kern="1200" dirty="0" smtClean="0">
              <a:solidFill>
                <a:schemeClr val="bg2"/>
              </a:solidFill>
            </a:rPr>
            <a:t>Involved parents that set rules and monitor can lower teen crash risk by half</a:t>
          </a:r>
          <a:endParaRPr lang="en-US" sz="2100" b="0" kern="1200" dirty="0">
            <a:solidFill>
              <a:schemeClr val="bg2"/>
            </a:solidFill>
          </a:endParaRPr>
        </a:p>
        <a:p>
          <a:pPr marL="171450" lvl="1" indent="-171450" algn="l" defTabSz="711200">
            <a:lnSpc>
              <a:spcPct val="90000"/>
            </a:lnSpc>
            <a:spcBef>
              <a:spcPct val="0"/>
            </a:spcBef>
            <a:spcAft>
              <a:spcPct val="15000"/>
            </a:spcAft>
            <a:buChar char="••"/>
          </a:pPr>
          <a:r>
            <a:rPr lang="en-US" sz="1600" b="0" kern="1200" dirty="0" smtClean="0">
              <a:solidFill>
                <a:schemeClr val="bg2"/>
              </a:solidFill>
            </a:rPr>
            <a:t>2x as likely to wear belts</a:t>
          </a:r>
          <a:endParaRPr lang="en-US" sz="1600" b="0" kern="1200" dirty="0">
            <a:solidFill>
              <a:schemeClr val="bg2"/>
            </a:solidFill>
          </a:endParaRPr>
        </a:p>
        <a:p>
          <a:pPr marL="171450" lvl="1" indent="-171450" algn="l" defTabSz="711200">
            <a:lnSpc>
              <a:spcPct val="90000"/>
            </a:lnSpc>
            <a:spcBef>
              <a:spcPct val="0"/>
            </a:spcBef>
            <a:spcAft>
              <a:spcPct val="15000"/>
            </a:spcAft>
            <a:buChar char="••"/>
          </a:pPr>
          <a:r>
            <a:rPr lang="en-US" sz="1600" b="0" kern="1200" dirty="0" smtClean="0">
              <a:solidFill>
                <a:schemeClr val="bg2"/>
              </a:solidFill>
            </a:rPr>
            <a:t>70% less likely to drink &amp; drive</a:t>
          </a:r>
          <a:endParaRPr lang="en-US" sz="1600" b="0" kern="1200" dirty="0">
            <a:solidFill>
              <a:schemeClr val="bg2"/>
            </a:solidFill>
          </a:endParaRPr>
        </a:p>
        <a:p>
          <a:pPr marL="171450" lvl="1" indent="-171450" algn="l" defTabSz="711200">
            <a:lnSpc>
              <a:spcPct val="90000"/>
            </a:lnSpc>
            <a:spcBef>
              <a:spcPct val="0"/>
            </a:spcBef>
            <a:spcAft>
              <a:spcPct val="15000"/>
            </a:spcAft>
            <a:buChar char="••"/>
          </a:pPr>
          <a:r>
            <a:rPr lang="en-US" sz="1600" b="0" kern="1200" dirty="0" smtClean="0">
              <a:solidFill>
                <a:schemeClr val="bg2"/>
              </a:solidFill>
            </a:rPr>
            <a:t>Half as likely to speed </a:t>
          </a:r>
          <a:endParaRPr lang="en-US" sz="1600" b="0" kern="1200" dirty="0">
            <a:solidFill>
              <a:schemeClr val="bg2"/>
            </a:solidFill>
          </a:endParaRPr>
        </a:p>
        <a:p>
          <a:pPr marL="171450" lvl="1" indent="-171450" algn="l" defTabSz="711200">
            <a:lnSpc>
              <a:spcPct val="90000"/>
            </a:lnSpc>
            <a:spcBef>
              <a:spcPct val="0"/>
            </a:spcBef>
            <a:spcAft>
              <a:spcPct val="15000"/>
            </a:spcAft>
            <a:buChar char="••"/>
          </a:pPr>
          <a:r>
            <a:rPr lang="en-US" sz="1600" b="0" kern="1200" dirty="0" smtClean="0">
              <a:solidFill>
                <a:schemeClr val="bg2"/>
              </a:solidFill>
            </a:rPr>
            <a:t>Less likely to drive with multiple passengers</a:t>
          </a:r>
          <a:endParaRPr lang="en-US" sz="1600" b="0" kern="1200" dirty="0">
            <a:solidFill>
              <a:schemeClr val="bg2"/>
            </a:solidFill>
          </a:endParaRPr>
        </a:p>
        <a:p>
          <a:pPr marL="171450" lvl="1" indent="-171450" algn="l" defTabSz="711200">
            <a:lnSpc>
              <a:spcPct val="90000"/>
            </a:lnSpc>
            <a:spcBef>
              <a:spcPct val="0"/>
            </a:spcBef>
            <a:spcAft>
              <a:spcPct val="15000"/>
            </a:spcAft>
            <a:buChar char="••"/>
          </a:pPr>
          <a:endParaRPr lang="en-US" sz="1600" kern="1200" dirty="0">
            <a:solidFill>
              <a:schemeClr val="bg2"/>
            </a:solidFill>
          </a:endParaRPr>
        </a:p>
      </dsp:txBody>
      <dsp:txXfrm>
        <a:off x="986709" y="2729680"/>
        <a:ext cx="7119737" cy="2011188"/>
      </dsp:txXfrm>
    </dsp:sp>
    <dsp:sp modelId="{9B6416ED-D597-4E24-9FC3-A574545884D1}">
      <dsp:nvSpPr>
        <dsp:cNvPr id="0" name=""/>
        <dsp:cNvSpPr/>
      </dsp:nvSpPr>
      <dsp:spPr>
        <a:xfrm>
          <a:off x="664323" y="2540792"/>
          <a:ext cx="1407832" cy="211174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6357" t="-1804" r="-80361" b="1804"/>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2" y="613725"/>
          <a:ext cx="2443795" cy="1466277"/>
        </a:xfrm>
        <a:prstGeom prst="roundRect">
          <a:avLst>
            <a:gd name="adj" fmla="val 10000"/>
          </a:avLst>
        </a:prstGeom>
        <a:solidFill>
          <a:srgbClr val="80B6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Parent Session</a:t>
          </a:r>
          <a:endParaRPr lang="en-US" sz="2900" kern="1200" dirty="0"/>
        </a:p>
      </dsp:txBody>
      <dsp:txXfrm>
        <a:off x="42948" y="656671"/>
        <a:ext cx="2357903" cy="1380385"/>
      </dsp:txXfrm>
    </dsp:sp>
    <dsp:sp modelId="{FD29B37F-FA91-4885-BB9B-18C263F0E5BB}">
      <dsp:nvSpPr>
        <dsp:cNvPr id="0" name=""/>
        <dsp:cNvSpPr/>
      </dsp:nvSpPr>
      <dsp:spPr>
        <a:xfrm rot="24846">
          <a:off x="2688455" y="1056307"/>
          <a:ext cx="518704" cy="606061"/>
        </a:xfrm>
        <a:prstGeom prst="rightArrow">
          <a:avLst>
            <a:gd name="adj1" fmla="val 60000"/>
            <a:gd name="adj2" fmla="val 50000"/>
          </a:avLst>
        </a:prstGeom>
        <a:solidFill>
          <a:srgbClr val="80B63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688457" y="1176957"/>
        <a:ext cx="363093" cy="363637"/>
      </dsp:txXfrm>
    </dsp:sp>
    <dsp:sp modelId="{CA4B90C9-9AE8-4A97-9192-0323E6998D0A}">
      <dsp:nvSpPr>
        <dsp:cNvPr id="0" name=""/>
        <dsp:cNvSpPr/>
      </dsp:nvSpPr>
      <dsp:spPr>
        <a:xfrm>
          <a:off x="3422459" y="638461"/>
          <a:ext cx="2443795" cy="1466277"/>
        </a:xfrm>
        <a:prstGeom prst="roundRect">
          <a:avLst>
            <a:gd name="adj" fmla="val 10000"/>
          </a:avLst>
        </a:prstGeom>
        <a:solidFill>
          <a:srgbClr val="80B6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Existing teen driving program</a:t>
          </a:r>
          <a:endParaRPr lang="en-US" sz="2900" kern="1200" dirty="0"/>
        </a:p>
      </dsp:txBody>
      <dsp:txXfrm>
        <a:off x="3465405" y="681407"/>
        <a:ext cx="2357903" cy="13803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1097" y="0"/>
          <a:ext cx="3155876" cy="1371600"/>
        </a:xfrm>
        <a:prstGeom prst="roundRect">
          <a:avLst>
            <a:gd name="adj" fmla="val 10000"/>
          </a:avLst>
        </a:prstGeom>
        <a:solidFill>
          <a:srgbClr val="02558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TDP WI</a:t>
          </a:r>
          <a:endParaRPr lang="en-US" sz="4700" kern="1200" dirty="0"/>
        </a:p>
      </dsp:txBody>
      <dsp:txXfrm>
        <a:off x="41270" y="40173"/>
        <a:ext cx="3075530" cy="1291254"/>
      </dsp:txXfrm>
    </dsp:sp>
    <dsp:sp modelId="{FD29B37F-FA91-4885-BB9B-18C263F0E5BB}">
      <dsp:nvSpPr>
        <dsp:cNvPr id="0" name=""/>
        <dsp:cNvSpPr/>
      </dsp:nvSpPr>
      <dsp:spPr>
        <a:xfrm>
          <a:off x="3401421" y="339442"/>
          <a:ext cx="518228" cy="692715"/>
        </a:xfrm>
        <a:prstGeom prst="rightArrow">
          <a:avLst>
            <a:gd name="adj1" fmla="val 60000"/>
            <a:gd name="adj2" fmla="val 50000"/>
          </a:avLst>
        </a:prstGeom>
        <a:solidFill>
          <a:srgbClr val="02558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3401421" y="477985"/>
        <a:ext cx="362760" cy="415629"/>
      </dsp:txXfrm>
    </dsp:sp>
    <dsp:sp modelId="{CA4B90C9-9AE8-4A97-9192-0323E6998D0A}">
      <dsp:nvSpPr>
        <dsp:cNvPr id="0" name=""/>
        <dsp:cNvSpPr/>
      </dsp:nvSpPr>
      <dsp:spPr>
        <a:xfrm>
          <a:off x="4134763" y="0"/>
          <a:ext cx="3039846" cy="1371600"/>
        </a:xfrm>
        <a:prstGeom prst="roundRect">
          <a:avLst>
            <a:gd name="adj" fmla="val 10000"/>
          </a:avLst>
        </a:prstGeom>
        <a:solidFill>
          <a:srgbClr val="025587"/>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Free TDP</a:t>
          </a:r>
          <a:endParaRPr lang="en-US" sz="4700" i="0" kern="1200" dirty="0"/>
        </a:p>
      </dsp:txBody>
      <dsp:txXfrm>
        <a:off x="4174936" y="40173"/>
        <a:ext cx="2959500" cy="1291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1145" y="867061"/>
          <a:ext cx="2443795" cy="1466277"/>
        </a:xfrm>
        <a:prstGeom prst="roundRect">
          <a:avLst>
            <a:gd name="adj" fmla="val 10000"/>
          </a:avLst>
        </a:prstGeom>
        <a:solidFill>
          <a:srgbClr val="3FB8E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Community Partners</a:t>
          </a:r>
          <a:endParaRPr lang="en-US" sz="3100" kern="1200" dirty="0"/>
        </a:p>
      </dsp:txBody>
      <dsp:txXfrm>
        <a:off x="44091" y="910007"/>
        <a:ext cx="2357903" cy="1380385"/>
      </dsp:txXfrm>
    </dsp:sp>
    <dsp:sp modelId="{FD29B37F-FA91-4885-BB9B-18C263F0E5BB}">
      <dsp:nvSpPr>
        <dsp:cNvPr id="0" name=""/>
        <dsp:cNvSpPr/>
      </dsp:nvSpPr>
      <dsp:spPr>
        <a:xfrm>
          <a:off x="2689320" y="1297169"/>
          <a:ext cx="518084" cy="606061"/>
        </a:xfrm>
        <a:prstGeom prst="rightArrow">
          <a:avLst>
            <a:gd name="adj1" fmla="val 60000"/>
            <a:gd name="adj2" fmla="val 50000"/>
          </a:avLst>
        </a:prstGeom>
        <a:solidFill>
          <a:srgbClr val="3FB8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2689320" y="1418381"/>
        <a:ext cx="362659" cy="363637"/>
      </dsp:txXfrm>
    </dsp:sp>
    <dsp:sp modelId="{CA4B90C9-9AE8-4A97-9192-0323E6998D0A}">
      <dsp:nvSpPr>
        <dsp:cNvPr id="0" name=""/>
        <dsp:cNvSpPr/>
      </dsp:nvSpPr>
      <dsp:spPr>
        <a:xfrm>
          <a:off x="3422459" y="867061"/>
          <a:ext cx="2443795" cy="1466277"/>
        </a:xfrm>
        <a:prstGeom prst="roundRect">
          <a:avLst>
            <a:gd name="adj" fmla="val 10000"/>
          </a:avLst>
        </a:prstGeom>
        <a:solidFill>
          <a:srgbClr val="3FB8E7"/>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Community Partners</a:t>
          </a:r>
          <a:endParaRPr lang="en-US" sz="3100" kern="1200" dirty="0"/>
        </a:p>
      </dsp:txBody>
      <dsp:txXfrm>
        <a:off x="3465405" y="910007"/>
        <a:ext cx="2357903" cy="138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27BC6-C58D-4F6B-82C4-8DB3F150D2A7}">
      <dsp:nvSpPr>
        <dsp:cNvPr id="0" name=""/>
        <dsp:cNvSpPr/>
      </dsp:nvSpPr>
      <dsp:spPr>
        <a:xfrm>
          <a:off x="0" y="81054"/>
          <a:ext cx="6934200" cy="655200"/>
        </a:xfrm>
        <a:prstGeom prst="roundRect">
          <a:avLst/>
        </a:prstGeom>
        <a:solidFill>
          <a:srgbClr val="0255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dirty="0" smtClean="0">
              <a:latin typeface="+mn-lt"/>
            </a:rPr>
            <a:t>Variety of practice</a:t>
          </a:r>
          <a:endParaRPr lang="en-US" sz="2800" b="0" kern="1200" dirty="0">
            <a:latin typeface="+mn-lt"/>
          </a:endParaRPr>
        </a:p>
      </dsp:txBody>
      <dsp:txXfrm>
        <a:off x="31984" y="113038"/>
        <a:ext cx="6870232" cy="591232"/>
      </dsp:txXfrm>
    </dsp:sp>
    <dsp:sp modelId="{6856B40C-D5E8-4F09-AD68-0F6FB2E18581}">
      <dsp:nvSpPr>
        <dsp:cNvPr id="0" name=""/>
        <dsp:cNvSpPr/>
      </dsp:nvSpPr>
      <dsp:spPr>
        <a:xfrm>
          <a:off x="0" y="736254"/>
          <a:ext cx="6934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u="sng" kern="1200" dirty="0" smtClean="0">
              <a:solidFill>
                <a:schemeClr val="bg2"/>
              </a:solidFill>
            </a:rPr>
            <a:t>&gt;</a:t>
          </a:r>
          <a:r>
            <a:rPr lang="en-US" sz="2200" kern="1200" dirty="0" smtClean="0">
              <a:solidFill>
                <a:schemeClr val="bg2"/>
              </a:solidFill>
            </a:rPr>
            <a:t> 1-2 hours in each driving environment </a:t>
          </a:r>
          <a:endParaRPr lang="en-US" sz="2200" kern="1200" dirty="0">
            <a:solidFill>
              <a:schemeClr val="bg2"/>
            </a:solidFill>
          </a:endParaRPr>
        </a:p>
      </dsp:txBody>
      <dsp:txXfrm>
        <a:off x="0" y="736254"/>
        <a:ext cx="6934200" cy="463680"/>
      </dsp:txXfrm>
    </dsp:sp>
    <dsp:sp modelId="{A5E9682E-8342-4CCC-BBF0-0024F8596081}">
      <dsp:nvSpPr>
        <dsp:cNvPr id="0" name=""/>
        <dsp:cNvSpPr/>
      </dsp:nvSpPr>
      <dsp:spPr>
        <a:xfrm>
          <a:off x="0" y="1199934"/>
          <a:ext cx="6934200" cy="655200"/>
        </a:xfrm>
        <a:prstGeom prst="roundRect">
          <a:avLst/>
        </a:prstGeom>
        <a:solidFill>
          <a:srgbClr val="0255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dirty="0" smtClean="0"/>
            <a:t>Light human touch</a:t>
          </a:r>
          <a:endParaRPr lang="en-US" sz="2800" b="0" kern="1200" dirty="0"/>
        </a:p>
      </dsp:txBody>
      <dsp:txXfrm>
        <a:off x="31984" y="1231918"/>
        <a:ext cx="6870232" cy="591232"/>
      </dsp:txXfrm>
    </dsp:sp>
    <dsp:sp modelId="{D5A05D7F-D04B-46C0-9084-0A1C62A62B61}">
      <dsp:nvSpPr>
        <dsp:cNvPr id="0" name=""/>
        <dsp:cNvSpPr/>
      </dsp:nvSpPr>
      <dsp:spPr>
        <a:xfrm>
          <a:off x="0" y="1855134"/>
          <a:ext cx="6934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solidFill>
                <a:schemeClr val="bg2"/>
              </a:solidFill>
            </a:rPr>
            <a:t>Research coordinator contact</a:t>
          </a:r>
          <a:endParaRPr lang="en-US" sz="2200" kern="1200" dirty="0">
            <a:solidFill>
              <a:schemeClr val="bg2"/>
            </a:solidFill>
          </a:endParaRPr>
        </a:p>
      </dsp:txBody>
      <dsp:txXfrm>
        <a:off x="0" y="1855134"/>
        <a:ext cx="6934200" cy="463680"/>
      </dsp:txXfrm>
    </dsp:sp>
    <dsp:sp modelId="{8D40C8FB-2974-4E4F-B64B-01DE7AD4D8BD}">
      <dsp:nvSpPr>
        <dsp:cNvPr id="0" name=""/>
        <dsp:cNvSpPr/>
      </dsp:nvSpPr>
      <dsp:spPr>
        <a:xfrm>
          <a:off x="0" y="2307635"/>
          <a:ext cx="6934200" cy="655200"/>
        </a:xfrm>
        <a:prstGeom prst="roundRect">
          <a:avLst/>
        </a:prstGeom>
        <a:solidFill>
          <a:srgbClr val="0255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dirty="0" smtClean="0"/>
            <a:t>Interactive content, tools</a:t>
          </a:r>
          <a:endParaRPr lang="en-US" sz="2800" b="0" kern="1200" dirty="0"/>
        </a:p>
      </dsp:txBody>
      <dsp:txXfrm>
        <a:off x="31984" y="2339619"/>
        <a:ext cx="6870232" cy="591232"/>
      </dsp:txXfrm>
    </dsp:sp>
    <dsp:sp modelId="{04369BC1-7F5C-433F-9E00-31D9D94A6266}">
      <dsp:nvSpPr>
        <dsp:cNvPr id="0" name=""/>
        <dsp:cNvSpPr/>
      </dsp:nvSpPr>
      <dsp:spPr>
        <a:xfrm>
          <a:off x="0" y="2974014"/>
          <a:ext cx="6934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solidFill>
                <a:schemeClr val="bg2"/>
              </a:solidFill>
            </a:rPr>
            <a:t>Static content not enough</a:t>
          </a:r>
          <a:endParaRPr lang="en-US" sz="2200" kern="1200" dirty="0">
            <a:solidFill>
              <a:schemeClr val="bg2"/>
            </a:solidFill>
          </a:endParaRPr>
        </a:p>
      </dsp:txBody>
      <dsp:txXfrm>
        <a:off x="0" y="2974014"/>
        <a:ext cx="6934200" cy="463680"/>
      </dsp:txXfrm>
    </dsp:sp>
    <dsp:sp modelId="{3F4A5267-4B1B-4CF7-BE30-33D234A34A32}">
      <dsp:nvSpPr>
        <dsp:cNvPr id="0" name=""/>
        <dsp:cNvSpPr/>
      </dsp:nvSpPr>
      <dsp:spPr>
        <a:xfrm>
          <a:off x="0" y="3437694"/>
          <a:ext cx="6934200" cy="655200"/>
        </a:xfrm>
        <a:prstGeom prst="roundRect">
          <a:avLst/>
        </a:prstGeom>
        <a:solidFill>
          <a:srgbClr val="0255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dirty="0" smtClean="0"/>
            <a:t>Within broader framework</a:t>
          </a:r>
          <a:endParaRPr lang="en-US" sz="2800" b="0" kern="1200" dirty="0"/>
        </a:p>
      </dsp:txBody>
      <dsp:txXfrm>
        <a:off x="31984" y="3469678"/>
        <a:ext cx="6870232" cy="591232"/>
      </dsp:txXfrm>
    </dsp:sp>
    <dsp:sp modelId="{69D631CD-BF5A-44ED-A667-14CD194D85CB}">
      <dsp:nvSpPr>
        <dsp:cNvPr id="0" name=""/>
        <dsp:cNvSpPr/>
      </dsp:nvSpPr>
      <dsp:spPr>
        <a:xfrm>
          <a:off x="0" y="4092894"/>
          <a:ext cx="69342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solidFill>
                <a:schemeClr val="bg2"/>
              </a:solidFill>
            </a:rPr>
            <a:t>TDP delivered within context of CHOP clinical trial</a:t>
          </a:r>
          <a:endParaRPr lang="en-US" sz="2200" kern="1200" dirty="0">
            <a:solidFill>
              <a:schemeClr val="bg2"/>
            </a:solidFill>
          </a:endParaRPr>
        </a:p>
      </dsp:txBody>
      <dsp:txXfrm>
        <a:off x="0" y="4092894"/>
        <a:ext cx="6934200" cy="652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1145" y="371761"/>
          <a:ext cx="2443795" cy="1466277"/>
        </a:xfrm>
        <a:prstGeom prst="roundRect">
          <a:avLst>
            <a:gd name="adj" fmla="val 10000"/>
          </a:avLst>
        </a:prstGeom>
        <a:solidFill>
          <a:srgbClr val="3FB8E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Interactive</a:t>
          </a:r>
        </a:p>
        <a:p>
          <a:pPr lvl="0" algn="ctr" defTabSz="1289050">
            <a:lnSpc>
              <a:spcPct val="90000"/>
            </a:lnSpc>
            <a:spcBef>
              <a:spcPct val="0"/>
            </a:spcBef>
            <a:spcAft>
              <a:spcPct val="35000"/>
            </a:spcAft>
          </a:pPr>
          <a:r>
            <a:rPr lang="en-US" sz="2900" kern="1200" dirty="0" smtClean="0"/>
            <a:t>Content</a:t>
          </a:r>
          <a:endParaRPr lang="en-US" sz="2900" kern="1200" dirty="0"/>
        </a:p>
      </dsp:txBody>
      <dsp:txXfrm>
        <a:off x="44091" y="414707"/>
        <a:ext cx="2357903" cy="1380385"/>
      </dsp:txXfrm>
    </dsp:sp>
    <dsp:sp modelId="{FD29B37F-FA91-4885-BB9B-18C263F0E5BB}">
      <dsp:nvSpPr>
        <dsp:cNvPr id="0" name=""/>
        <dsp:cNvSpPr/>
      </dsp:nvSpPr>
      <dsp:spPr>
        <a:xfrm>
          <a:off x="2689606" y="801869"/>
          <a:ext cx="518691" cy="606061"/>
        </a:xfrm>
        <a:prstGeom prst="rightArrow">
          <a:avLst>
            <a:gd name="adj1" fmla="val 60000"/>
            <a:gd name="adj2" fmla="val 50000"/>
          </a:avLst>
        </a:prstGeom>
        <a:solidFill>
          <a:srgbClr val="3FB8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689606" y="923081"/>
        <a:ext cx="363084" cy="363637"/>
      </dsp:txXfrm>
    </dsp:sp>
    <dsp:sp modelId="{CA4B90C9-9AE8-4A97-9192-0323E6998D0A}">
      <dsp:nvSpPr>
        <dsp:cNvPr id="0" name=""/>
        <dsp:cNvSpPr/>
      </dsp:nvSpPr>
      <dsp:spPr>
        <a:xfrm>
          <a:off x="3423604" y="371761"/>
          <a:ext cx="2443795" cy="1466277"/>
        </a:xfrm>
        <a:prstGeom prst="roundRect">
          <a:avLst>
            <a:gd name="adj" fmla="val 10000"/>
          </a:avLst>
        </a:prstGeom>
        <a:solidFill>
          <a:srgbClr val="3FB8E7"/>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Parent Education Materials</a:t>
          </a:r>
          <a:endParaRPr lang="en-US" sz="2900" kern="1200" dirty="0"/>
        </a:p>
      </dsp:txBody>
      <dsp:txXfrm>
        <a:off x="3466550" y="414707"/>
        <a:ext cx="2357903" cy="1380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2" y="613725"/>
          <a:ext cx="2443795" cy="1466277"/>
        </a:xfrm>
        <a:prstGeom prst="roundRect">
          <a:avLst>
            <a:gd name="adj" fmla="val 10000"/>
          </a:avLst>
        </a:prstGeom>
        <a:solidFill>
          <a:srgbClr val="80B6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Light Human Touch</a:t>
          </a:r>
          <a:endParaRPr lang="en-US" sz="2900" kern="1200" dirty="0"/>
        </a:p>
      </dsp:txBody>
      <dsp:txXfrm>
        <a:off x="42948" y="656671"/>
        <a:ext cx="2357903" cy="1380385"/>
      </dsp:txXfrm>
    </dsp:sp>
    <dsp:sp modelId="{FD29B37F-FA91-4885-BB9B-18C263F0E5BB}">
      <dsp:nvSpPr>
        <dsp:cNvPr id="0" name=""/>
        <dsp:cNvSpPr/>
      </dsp:nvSpPr>
      <dsp:spPr>
        <a:xfrm rot="24846">
          <a:off x="2688455" y="1056307"/>
          <a:ext cx="518704" cy="606061"/>
        </a:xfrm>
        <a:prstGeom prst="rightArrow">
          <a:avLst>
            <a:gd name="adj1" fmla="val 60000"/>
            <a:gd name="adj2" fmla="val 50000"/>
          </a:avLst>
        </a:prstGeom>
        <a:solidFill>
          <a:srgbClr val="80B63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688457" y="1176957"/>
        <a:ext cx="363093" cy="363637"/>
      </dsp:txXfrm>
    </dsp:sp>
    <dsp:sp modelId="{CA4B90C9-9AE8-4A97-9192-0323E6998D0A}">
      <dsp:nvSpPr>
        <dsp:cNvPr id="0" name=""/>
        <dsp:cNvSpPr/>
      </dsp:nvSpPr>
      <dsp:spPr>
        <a:xfrm>
          <a:off x="3422459" y="638461"/>
          <a:ext cx="2443795" cy="1466277"/>
        </a:xfrm>
        <a:prstGeom prst="roundRect">
          <a:avLst>
            <a:gd name="adj" fmla="val 10000"/>
          </a:avLst>
        </a:prstGeom>
        <a:solidFill>
          <a:srgbClr val="80B6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Parent Session</a:t>
          </a:r>
          <a:endParaRPr lang="en-US" sz="2900" kern="1200" dirty="0"/>
        </a:p>
      </dsp:txBody>
      <dsp:txXfrm>
        <a:off x="3465405" y="681407"/>
        <a:ext cx="2357903" cy="1380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1097" y="0"/>
          <a:ext cx="3155876" cy="1371600"/>
        </a:xfrm>
        <a:prstGeom prst="roundRect">
          <a:avLst>
            <a:gd name="adj" fmla="val 10000"/>
          </a:avLst>
        </a:prstGeom>
        <a:solidFill>
          <a:srgbClr val="02558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TDP</a:t>
          </a:r>
          <a:endParaRPr lang="en-US" sz="5400" kern="1200" dirty="0"/>
        </a:p>
      </dsp:txBody>
      <dsp:txXfrm>
        <a:off x="41270" y="40173"/>
        <a:ext cx="3075530" cy="1291254"/>
      </dsp:txXfrm>
    </dsp:sp>
    <dsp:sp modelId="{FD29B37F-FA91-4885-BB9B-18C263F0E5BB}">
      <dsp:nvSpPr>
        <dsp:cNvPr id="0" name=""/>
        <dsp:cNvSpPr/>
      </dsp:nvSpPr>
      <dsp:spPr>
        <a:xfrm>
          <a:off x="3401421" y="339442"/>
          <a:ext cx="518228" cy="692715"/>
        </a:xfrm>
        <a:prstGeom prst="rightArrow">
          <a:avLst>
            <a:gd name="adj1" fmla="val 60000"/>
            <a:gd name="adj2" fmla="val 50000"/>
          </a:avLst>
        </a:prstGeom>
        <a:solidFill>
          <a:srgbClr val="02558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3401421" y="477985"/>
        <a:ext cx="362760" cy="415629"/>
      </dsp:txXfrm>
    </dsp:sp>
    <dsp:sp modelId="{CA4B90C9-9AE8-4A97-9192-0323E6998D0A}">
      <dsp:nvSpPr>
        <dsp:cNvPr id="0" name=""/>
        <dsp:cNvSpPr/>
      </dsp:nvSpPr>
      <dsp:spPr>
        <a:xfrm>
          <a:off x="4134763" y="0"/>
          <a:ext cx="3039846" cy="1371600"/>
        </a:xfrm>
        <a:prstGeom prst="roundRect">
          <a:avLst>
            <a:gd name="adj" fmla="val 10000"/>
          </a:avLst>
        </a:prstGeom>
        <a:solidFill>
          <a:srgbClr val="025587"/>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TDP </a:t>
          </a:r>
          <a:r>
            <a:rPr lang="en-US" sz="5400" i="0" kern="1200" dirty="0" smtClean="0"/>
            <a:t>WI</a:t>
          </a:r>
          <a:endParaRPr lang="en-US" sz="5400" i="0" kern="1200" dirty="0"/>
        </a:p>
      </dsp:txBody>
      <dsp:txXfrm>
        <a:off x="4174936" y="40173"/>
        <a:ext cx="2959500" cy="1291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1145" y="867061"/>
          <a:ext cx="2443795" cy="1466277"/>
        </a:xfrm>
        <a:prstGeom prst="roundRect">
          <a:avLst>
            <a:gd name="adj" fmla="val 10000"/>
          </a:avLst>
        </a:prstGeom>
        <a:solidFill>
          <a:srgbClr val="3FB8E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Within Supportive Framework</a:t>
          </a:r>
          <a:endParaRPr lang="en-US" sz="2900" kern="1200" dirty="0"/>
        </a:p>
      </dsp:txBody>
      <dsp:txXfrm>
        <a:off x="44091" y="910007"/>
        <a:ext cx="2357903" cy="1380385"/>
      </dsp:txXfrm>
    </dsp:sp>
    <dsp:sp modelId="{FD29B37F-FA91-4885-BB9B-18C263F0E5BB}">
      <dsp:nvSpPr>
        <dsp:cNvPr id="0" name=""/>
        <dsp:cNvSpPr/>
      </dsp:nvSpPr>
      <dsp:spPr>
        <a:xfrm>
          <a:off x="2689320" y="1297169"/>
          <a:ext cx="518084" cy="606061"/>
        </a:xfrm>
        <a:prstGeom prst="rightArrow">
          <a:avLst>
            <a:gd name="adj1" fmla="val 60000"/>
            <a:gd name="adj2" fmla="val 50000"/>
          </a:avLst>
        </a:prstGeom>
        <a:solidFill>
          <a:srgbClr val="3FB8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689320" y="1418381"/>
        <a:ext cx="362659" cy="363637"/>
      </dsp:txXfrm>
    </dsp:sp>
    <dsp:sp modelId="{CA4B90C9-9AE8-4A97-9192-0323E6998D0A}">
      <dsp:nvSpPr>
        <dsp:cNvPr id="0" name=""/>
        <dsp:cNvSpPr/>
      </dsp:nvSpPr>
      <dsp:spPr>
        <a:xfrm>
          <a:off x="3422459" y="867061"/>
          <a:ext cx="2443795" cy="1466277"/>
        </a:xfrm>
        <a:prstGeom prst="roundRect">
          <a:avLst>
            <a:gd name="adj" fmla="val 10000"/>
          </a:avLst>
        </a:prstGeom>
        <a:solidFill>
          <a:srgbClr val="3FB8E7"/>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Community Partners</a:t>
          </a:r>
          <a:endParaRPr lang="en-US" sz="2900" kern="1200" dirty="0"/>
        </a:p>
      </dsp:txBody>
      <dsp:txXfrm>
        <a:off x="3465405" y="910007"/>
        <a:ext cx="2357903" cy="1380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8BB75-C4FB-4F61-97B6-C2AFB3B7A0A3}">
      <dsp:nvSpPr>
        <dsp:cNvPr id="0" name=""/>
        <dsp:cNvSpPr/>
      </dsp:nvSpPr>
      <dsp:spPr>
        <a:xfrm>
          <a:off x="0" y="-302433"/>
          <a:ext cx="3474726" cy="3474725"/>
        </a:xfrm>
        <a:prstGeom prst="ellipse">
          <a:avLst/>
        </a:prstGeom>
        <a:solidFill>
          <a:srgbClr val="D11960">
            <a:alpha val="87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bg1"/>
              </a:solidFill>
              <a:latin typeface="+mj-lt"/>
            </a:rPr>
            <a:t>COMMUNITY MODEL </a:t>
          </a:r>
          <a:endParaRPr lang="en-US" sz="2400" b="0" kern="1200" dirty="0">
            <a:solidFill>
              <a:schemeClr val="bg1"/>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Delivered by community facilitators</a:t>
          </a:r>
        </a:p>
        <a:p>
          <a:pPr marL="171450" lvl="1" indent="-171450" algn="l" defTabSz="711200">
            <a:lnSpc>
              <a:spcPct val="90000"/>
            </a:lnSpc>
            <a:spcBef>
              <a:spcPct val="0"/>
            </a:spcBef>
            <a:spcAft>
              <a:spcPct val="15000"/>
            </a:spcAft>
            <a:buChar char="••"/>
          </a:pPr>
          <a:r>
            <a:rPr lang="en-US" sz="1600" kern="1200" dirty="0" smtClean="0">
              <a:solidFill>
                <a:schemeClr val="bg1"/>
              </a:solidFill>
            </a:rPr>
            <a:t>One hour in-person session with PowerPoint </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Small groups such as driver education parent meeting</a:t>
          </a:r>
        </a:p>
      </dsp:txBody>
      <dsp:txXfrm>
        <a:off x="508862" y="206429"/>
        <a:ext cx="2457002" cy="2457001"/>
      </dsp:txXfrm>
    </dsp:sp>
    <dsp:sp modelId="{6C11032E-DB8D-4E68-AFAE-5C08E39FE430}">
      <dsp:nvSpPr>
        <dsp:cNvPr id="0" name=""/>
        <dsp:cNvSpPr/>
      </dsp:nvSpPr>
      <dsp:spPr>
        <a:xfrm>
          <a:off x="2844047" y="1107640"/>
          <a:ext cx="3474726" cy="3474725"/>
        </a:xfrm>
        <a:prstGeom prst="ellipse">
          <a:avLst/>
        </a:prstGeom>
        <a:solidFill>
          <a:srgbClr val="80B639">
            <a:alpha val="87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bg1"/>
              </a:solidFill>
              <a:latin typeface="+mj-lt"/>
            </a:rPr>
            <a:t>EMPLOYER MODEL </a:t>
          </a:r>
        </a:p>
        <a:p>
          <a:pPr marL="171450" lvl="1" indent="-171450" algn="l" defTabSz="711200">
            <a:lnSpc>
              <a:spcPct val="90000"/>
            </a:lnSpc>
            <a:spcBef>
              <a:spcPct val="0"/>
            </a:spcBef>
            <a:spcAft>
              <a:spcPct val="15000"/>
            </a:spcAft>
            <a:buChar char="••"/>
          </a:pPr>
          <a:r>
            <a:rPr lang="en-US" sz="1600" kern="1200" dirty="0" smtClean="0">
              <a:solidFill>
                <a:schemeClr val="bg1"/>
              </a:solidFill>
            </a:rPr>
            <a:t>Delivered by community health educator</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One hour in-person session with PowerPoint </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Small group during the lunch hour at work</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Health and wellness credit available</a:t>
          </a:r>
          <a:endParaRPr lang="en-US" sz="1600" kern="1200" dirty="0">
            <a:solidFill>
              <a:schemeClr val="bg1"/>
            </a:solidFill>
          </a:endParaRPr>
        </a:p>
      </dsp:txBody>
      <dsp:txXfrm>
        <a:off x="3352909" y="1616502"/>
        <a:ext cx="2457002" cy="2457001"/>
      </dsp:txXfrm>
    </dsp:sp>
    <dsp:sp modelId="{F50E835B-F27C-496A-BD55-521C6D082417}">
      <dsp:nvSpPr>
        <dsp:cNvPr id="0" name=""/>
        <dsp:cNvSpPr/>
      </dsp:nvSpPr>
      <dsp:spPr>
        <a:xfrm>
          <a:off x="5686611" y="-378644"/>
          <a:ext cx="3474726" cy="3474725"/>
        </a:xfrm>
        <a:prstGeom prst="ellipse">
          <a:avLst/>
        </a:prstGeom>
        <a:solidFill>
          <a:srgbClr val="025587">
            <a:alpha val="87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mj-lt"/>
            </a:rPr>
            <a:t>IN-HOME MODEL</a:t>
          </a:r>
        </a:p>
        <a:p>
          <a:pPr marL="171450" lvl="1" indent="-171450" algn="l" defTabSz="711200">
            <a:lnSpc>
              <a:spcPct val="90000"/>
            </a:lnSpc>
            <a:spcBef>
              <a:spcPct val="0"/>
            </a:spcBef>
            <a:spcAft>
              <a:spcPct val="15000"/>
            </a:spcAft>
            <a:buChar char="••"/>
          </a:pPr>
          <a:r>
            <a:rPr lang="en-US" sz="1600" kern="1200" dirty="0" smtClean="0">
              <a:solidFill>
                <a:schemeClr val="bg1"/>
              </a:solidFill>
            </a:rPr>
            <a:t>Facilitated by community health educator and trusted parent representative </a:t>
          </a:r>
        </a:p>
        <a:p>
          <a:pPr marL="171450" lvl="1" indent="-171450" algn="l" defTabSz="711200">
            <a:lnSpc>
              <a:spcPct val="90000"/>
            </a:lnSpc>
            <a:spcBef>
              <a:spcPct val="0"/>
            </a:spcBef>
            <a:spcAft>
              <a:spcPct val="15000"/>
            </a:spcAft>
            <a:buChar char="••"/>
          </a:pPr>
          <a:r>
            <a:rPr lang="en-US" sz="1600" kern="1200" dirty="0" smtClean="0">
              <a:solidFill>
                <a:schemeClr val="bg1"/>
              </a:solidFill>
            </a:rPr>
            <a:t>Self-guided exploration of resources using iPads</a:t>
          </a:r>
        </a:p>
        <a:p>
          <a:pPr marL="171450" lvl="1" indent="-171450" algn="l" defTabSz="711200">
            <a:lnSpc>
              <a:spcPct val="90000"/>
            </a:lnSpc>
            <a:spcBef>
              <a:spcPct val="0"/>
            </a:spcBef>
            <a:spcAft>
              <a:spcPct val="15000"/>
            </a:spcAft>
            <a:buChar char="••"/>
          </a:pPr>
          <a:r>
            <a:rPr lang="en-US" sz="1600" kern="1200" dirty="0" smtClean="0">
              <a:solidFill>
                <a:schemeClr val="bg1"/>
              </a:solidFill>
            </a:rPr>
            <a:t>Organic, small group conversation</a:t>
          </a:r>
        </a:p>
      </dsp:txBody>
      <dsp:txXfrm>
        <a:off x="6195473" y="130218"/>
        <a:ext cx="2457002" cy="24570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D2633-3363-4D9E-B87A-F5E1198B8BDA}">
      <dsp:nvSpPr>
        <dsp:cNvPr id="0" name=""/>
        <dsp:cNvSpPr/>
      </dsp:nvSpPr>
      <dsp:spPr>
        <a:xfrm>
          <a:off x="1002156" y="398448"/>
          <a:ext cx="1832461" cy="995806"/>
        </a:xfrm>
        <a:prstGeom prst="rect">
          <a:avLst/>
        </a:prstGeom>
        <a:solidFill>
          <a:srgbClr val="3FB8E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Teen with a Probationary License</a:t>
          </a:r>
          <a:endParaRPr lang="en-US" sz="1600" kern="1200" dirty="0">
            <a:solidFill>
              <a:schemeClr val="tx2"/>
            </a:solidFill>
          </a:endParaRPr>
        </a:p>
      </dsp:txBody>
      <dsp:txXfrm>
        <a:off x="1295349" y="398448"/>
        <a:ext cx="1539267" cy="995806"/>
      </dsp:txXfrm>
    </dsp:sp>
    <dsp:sp modelId="{2D96DD62-BA4F-4D4F-B64B-F16DFA6239B2}">
      <dsp:nvSpPr>
        <dsp:cNvPr id="0" name=""/>
        <dsp:cNvSpPr/>
      </dsp:nvSpPr>
      <dsp:spPr>
        <a:xfrm>
          <a:off x="388375" y="0"/>
          <a:ext cx="995309" cy="995309"/>
        </a:xfrm>
        <a:prstGeom prst="ellipse">
          <a:avLst/>
        </a:prstGeom>
        <a:solidFill>
          <a:srgbClr val="80B6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5%</a:t>
          </a:r>
          <a:endParaRPr lang="en-US" sz="2700" kern="1200" dirty="0">
            <a:latin typeface="+mj-lt"/>
          </a:endParaRPr>
        </a:p>
      </dsp:txBody>
      <dsp:txXfrm>
        <a:off x="534135" y="145760"/>
        <a:ext cx="703789" cy="703789"/>
      </dsp:txXfrm>
    </dsp:sp>
    <dsp:sp modelId="{DC560531-4C02-44EB-85EC-1380ACC7128B}">
      <dsp:nvSpPr>
        <dsp:cNvPr id="0" name=""/>
        <dsp:cNvSpPr/>
      </dsp:nvSpPr>
      <dsp:spPr>
        <a:xfrm>
          <a:off x="3829926" y="398448"/>
          <a:ext cx="1944308" cy="995806"/>
        </a:xfrm>
        <a:prstGeom prst="rect">
          <a:avLst/>
        </a:prstGeom>
        <a:solidFill>
          <a:srgbClr val="3FB8E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Teens with an Instruction permit</a:t>
          </a:r>
          <a:endParaRPr lang="en-US" sz="1600" kern="1200" dirty="0">
            <a:solidFill>
              <a:schemeClr val="tx2"/>
            </a:solidFill>
          </a:endParaRPr>
        </a:p>
      </dsp:txBody>
      <dsp:txXfrm>
        <a:off x="4141015" y="398448"/>
        <a:ext cx="1633219" cy="995806"/>
      </dsp:txXfrm>
    </dsp:sp>
    <dsp:sp modelId="{66255B8F-299B-4020-8544-CE4A1004A11D}">
      <dsp:nvSpPr>
        <dsp:cNvPr id="0" name=""/>
        <dsp:cNvSpPr/>
      </dsp:nvSpPr>
      <dsp:spPr>
        <a:xfrm>
          <a:off x="3205630" y="0"/>
          <a:ext cx="995309" cy="995309"/>
        </a:xfrm>
        <a:prstGeom prst="ellipse">
          <a:avLst/>
        </a:prstGeom>
        <a:solidFill>
          <a:srgbClr val="80B6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20%</a:t>
          </a:r>
          <a:endParaRPr lang="en-US" sz="2700" kern="1200" dirty="0">
            <a:latin typeface="+mj-lt"/>
          </a:endParaRPr>
        </a:p>
      </dsp:txBody>
      <dsp:txXfrm>
        <a:off x="3351390" y="145760"/>
        <a:ext cx="703789" cy="703789"/>
      </dsp:txXfrm>
    </dsp:sp>
    <dsp:sp modelId="{CF9E3A49-024F-456D-956D-03ECFA21B475}">
      <dsp:nvSpPr>
        <dsp:cNvPr id="0" name=""/>
        <dsp:cNvSpPr/>
      </dsp:nvSpPr>
      <dsp:spPr>
        <a:xfrm>
          <a:off x="6769544" y="398448"/>
          <a:ext cx="1801267" cy="995806"/>
        </a:xfrm>
        <a:prstGeom prst="rect">
          <a:avLst/>
        </a:prstGeom>
        <a:solidFill>
          <a:srgbClr val="3FB8E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solidFill>
            </a:rPr>
            <a:t>Teens with no permit or license yet</a:t>
          </a:r>
          <a:endParaRPr lang="en-US" sz="1600" kern="1200" dirty="0">
            <a:solidFill>
              <a:schemeClr val="tx2"/>
            </a:solidFill>
          </a:endParaRPr>
        </a:p>
      </dsp:txBody>
      <dsp:txXfrm>
        <a:off x="7057747" y="398448"/>
        <a:ext cx="1513064" cy="995806"/>
      </dsp:txXfrm>
    </dsp:sp>
    <dsp:sp modelId="{95022A13-476D-4C2C-B3BB-C762EAEB2A9B}">
      <dsp:nvSpPr>
        <dsp:cNvPr id="0" name=""/>
        <dsp:cNvSpPr/>
      </dsp:nvSpPr>
      <dsp:spPr>
        <a:xfrm>
          <a:off x="6014884" y="0"/>
          <a:ext cx="995309" cy="995309"/>
        </a:xfrm>
        <a:prstGeom prst="ellipse">
          <a:avLst/>
        </a:prstGeom>
        <a:solidFill>
          <a:srgbClr val="80B6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latin typeface="+mj-lt"/>
            </a:rPr>
            <a:t>73%</a:t>
          </a:r>
          <a:endParaRPr lang="en-US" sz="2700" kern="1200" dirty="0">
            <a:latin typeface="+mj-lt"/>
          </a:endParaRPr>
        </a:p>
      </dsp:txBody>
      <dsp:txXfrm>
        <a:off x="6160644" y="145760"/>
        <a:ext cx="703789" cy="7037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0E5C-C925-4AB9-8D9C-386D8C5C88ED}">
      <dsp:nvSpPr>
        <dsp:cNvPr id="0" name=""/>
        <dsp:cNvSpPr/>
      </dsp:nvSpPr>
      <dsp:spPr>
        <a:xfrm>
          <a:off x="1145" y="371761"/>
          <a:ext cx="2443795" cy="1466277"/>
        </a:xfrm>
        <a:prstGeom prst="roundRect">
          <a:avLst>
            <a:gd name="adj" fmla="val 10000"/>
          </a:avLst>
        </a:prstGeom>
        <a:solidFill>
          <a:srgbClr val="3FB8E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Parent Education Materials</a:t>
          </a:r>
          <a:endParaRPr lang="en-US" sz="2900" kern="1200" dirty="0"/>
        </a:p>
      </dsp:txBody>
      <dsp:txXfrm>
        <a:off x="44091" y="414707"/>
        <a:ext cx="2357903" cy="1380385"/>
      </dsp:txXfrm>
    </dsp:sp>
    <dsp:sp modelId="{FD29B37F-FA91-4885-BB9B-18C263F0E5BB}">
      <dsp:nvSpPr>
        <dsp:cNvPr id="0" name=""/>
        <dsp:cNvSpPr/>
      </dsp:nvSpPr>
      <dsp:spPr>
        <a:xfrm>
          <a:off x="2689606" y="801869"/>
          <a:ext cx="518691" cy="606061"/>
        </a:xfrm>
        <a:prstGeom prst="rightArrow">
          <a:avLst>
            <a:gd name="adj1" fmla="val 60000"/>
            <a:gd name="adj2" fmla="val 50000"/>
          </a:avLst>
        </a:prstGeom>
        <a:solidFill>
          <a:srgbClr val="3FB8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89606" y="923081"/>
        <a:ext cx="363084" cy="363637"/>
      </dsp:txXfrm>
    </dsp:sp>
    <dsp:sp modelId="{CA4B90C9-9AE8-4A97-9192-0323E6998D0A}">
      <dsp:nvSpPr>
        <dsp:cNvPr id="0" name=""/>
        <dsp:cNvSpPr/>
      </dsp:nvSpPr>
      <dsp:spPr>
        <a:xfrm>
          <a:off x="3423604" y="371761"/>
          <a:ext cx="2443795" cy="1466277"/>
        </a:xfrm>
        <a:prstGeom prst="roundRect">
          <a:avLst>
            <a:gd name="adj" fmla="val 10000"/>
          </a:avLst>
        </a:prstGeom>
        <a:solidFill>
          <a:srgbClr val="3FB8E7"/>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teendrivingplan.org</a:t>
          </a:r>
          <a:endParaRPr lang="en-US" sz="1900" kern="1200" dirty="0"/>
        </a:p>
      </dsp:txBody>
      <dsp:txXfrm>
        <a:off x="3466550" y="414707"/>
        <a:ext cx="2357903" cy="138038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0.65303</cdr:x>
      <cdr:y>0.15493</cdr:y>
    </cdr:from>
    <cdr:to>
      <cdr:x>0.84407</cdr:x>
      <cdr:y>0.3892</cdr:y>
    </cdr:to>
    <cdr:sp macro="" textlink="">
      <cdr:nvSpPr>
        <cdr:cNvPr id="2" name="TextBox 7"/>
        <cdr:cNvSpPr txBox="1"/>
      </cdr:nvSpPr>
      <cdr:spPr>
        <a:xfrm xmlns:a="http://schemas.openxmlformats.org/drawingml/2006/main">
          <a:off x="5473697" y="885425"/>
          <a:ext cx="1601298" cy="13388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xmlns:a="http://schemas.openxmlformats.org/drawingml/2006/main">
          <a:pPr algn="ctr"/>
          <a:r>
            <a:rPr lang="en-US" sz="1900" b="1" dirty="0" smtClean="0">
              <a:solidFill>
                <a:schemeClr val="bg1"/>
              </a:solidFill>
            </a:rPr>
            <a:t>15%</a:t>
          </a:r>
        </a:p>
        <a:p xmlns:a="http://schemas.openxmlformats.org/drawingml/2006/main">
          <a:pPr algn="ctr"/>
          <a:r>
            <a:rPr lang="en-US" sz="1200" b="1" dirty="0" smtClean="0">
              <a:solidFill>
                <a:schemeClr val="bg1"/>
              </a:solidFill>
            </a:rPr>
            <a:t>10 of 65</a:t>
          </a:r>
        </a:p>
        <a:p xmlns:a="http://schemas.openxmlformats.org/drawingml/2006/main">
          <a:pPr algn="ctr"/>
          <a:endParaRPr lang="en-US" sz="1200" b="1" dirty="0" smtClean="0">
            <a:solidFill>
              <a:schemeClr val="bg1"/>
            </a:solidFill>
          </a:endParaRPr>
        </a:p>
        <a:p xmlns:a="http://schemas.openxmlformats.org/drawingml/2006/main">
          <a:pPr algn="ctr"/>
          <a:r>
            <a:rPr lang="en-US" sz="1900" b="1" dirty="0" smtClean="0">
              <a:solidFill>
                <a:schemeClr val="bg1"/>
              </a:solidFill>
            </a:rPr>
            <a:t>Failed tODA</a:t>
          </a:r>
        </a:p>
        <a:p xmlns:a="http://schemas.openxmlformats.org/drawingml/2006/main">
          <a:pPr algn="ctr"/>
          <a:r>
            <a:rPr lang="en-US" sz="1900" b="1" dirty="0" smtClean="0">
              <a:solidFill>
                <a:schemeClr val="bg1"/>
              </a:solidFill>
            </a:rPr>
            <a:t>Control</a:t>
          </a:r>
          <a:endParaRPr lang="en-US" sz="19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0A7BC14-1794-4CC8-87A6-20B392032BEF}" type="datetimeFigureOut">
              <a:rPr lang="en-US" smtClean="0"/>
              <a:t>9/12/2018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585D284-AE28-496B-952D-E8A8DB61371E}" type="slidenum">
              <a:rPr lang="en-US" smtClean="0"/>
              <a:t>‹#›</a:t>
            </a:fld>
            <a:endParaRPr lang="en-US"/>
          </a:p>
        </p:txBody>
      </p:sp>
    </p:spTree>
    <p:extLst>
      <p:ext uri="{BB962C8B-B14F-4D97-AF65-F5344CB8AC3E}">
        <p14:creationId xmlns:p14="http://schemas.microsoft.com/office/powerpoint/2010/main" val="22070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374326-AD78-4E67-8599-BA8A5604D89A}" type="datetimeFigureOut">
              <a:rPr lang="en-US" smtClean="0"/>
              <a:t>9/12/2018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7E8EB8B-B78C-4FCA-B737-0D9226F57ED2}" type="slidenum">
              <a:rPr lang="en-US" smtClean="0"/>
              <a:t>‹#›</a:t>
            </a:fld>
            <a:endParaRPr lang="en-US"/>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jury.research.chop.edu/node/72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injury.research.chop.edu/node/722"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6</a:t>
            </a:fld>
            <a:endParaRPr lang="en-US"/>
          </a:p>
        </p:txBody>
      </p:sp>
    </p:spTree>
    <p:extLst>
      <p:ext uri="{BB962C8B-B14F-4D97-AF65-F5344CB8AC3E}">
        <p14:creationId xmlns:p14="http://schemas.microsoft.com/office/powerpoint/2010/main" val="253672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As we’ve mentioned before, but can’t mention enough:</a:t>
            </a:r>
          </a:p>
          <a:p>
            <a:endParaRPr lang="en-US" dirty="0">
              <a:latin typeface="Arial" pitchFamily="34" charset="0"/>
            </a:endParaRPr>
          </a:p>
          <a:p>
            <a:r>
              <a:rPr lang="en-US" dirty="0">
                <a:latin typeface="Arial" pitchFamily="34" charset="0"/>
              </a:rPr>
              <a:t>We know the errors teens make right before they crash.– and its not poor parallel parking. To prevent these crashes, practice drives should be used to develop a teen’s ability to scan, detect and react to many different types of hazards. </a:t>
            </a:r>
          </a:p>
          <a:p>
            <a:endParaRPr lang="en-US" dirty="0">
              <a:latin typeface="Arial" pitchFamily="34" charset="0"/>
            </a:endParaRPr>
          </a:p>
          <a:p>
            <a:r>
              <a:rPr lang="en-US" dirty="0">
                <a:latin typeface="Arial" pitchFamily="34" charset="0"/>
              </a:rPr>
              <a:t>Teens also need to practice with parents how to manage speed depending on traffic to keep a safe distance from other cars and how to manage distractions. </a:t>
            </a:r>
          </a:p>
          <a:p>
            <a:endParaRPr lang="en-US" dirty="0">
              <a:latin typeface="Arial" pitchFamily="34" charset="0"/>
            </a:endParaRPr>
          </a:p>
          <a:p>
            <a:r>
              <a:rPr lang="en-US" dirty="0">
                <a:latin typeface="Arial" pitchFamily="34" charset="0"/>
              </a:rPr>
              <a:t>These are the main deficits that lead to crashes.</a:t>
            </a:r>
            <a:endParaRPr lang="en-US" dirty="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Copyright 2016 Children's Hospital of Philadelphia Research Insititute. All Rights Reserved.</a:t>
            </a:r>
            <a:endParaRPr lang="en-US"/>
          </a:p>
        </p:txBody>
      </p:sp>
    </p:spTree>
    <p:extLst>
      <p:ext uri="{BB962C8B-B14F-4D97-AF65-F5344CB8AC3E}">
        <p14:creationId xmlns:p14="http://schemas.microsoft.com/office/powerpoint/2010/main" val="61522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Explain these types of skills eventually become automatic for experienced drivers, but teens truly do not know how to do these things until it’s broken down and shown to them.</a:t>
            </a:r>
          </a:p>
          <a:p>
            <a:r>
              <a:rPr lang="en-US" dirty="0">
                <a:latin typeface="Arial" pitchFamily="34" charset="0"/>
              </a:rPr>
              <a:t> </a:t>
            </a:r>
          </a:p>
          <a:p>
            <a:r>
              <a:rPr lang="en-US" dirty="0">
                <a:latin typeface="Arial" pitchFamily="34" charset="0"/>
              </a:rPr>
              <a:t>Saying “slow down” or “watch out” is not enough. Teens think they are doing this. Rather, teens need to be taught </a:t>
            </a:r>
            <a:r>
              <a:rPr lang="en-US" u="sng" dirty="0">
                <a:latin typeface="Arial" pitchFamily="34" charset="0"/>
              </a:rPr>
              <a:t>how</a:t>
            </a:r>
            <a:r>
              <a:rPr lang="en-US" dirty="0">
                <a:latin typeface="Arial" pitchFamily="34" charset="0"/>
              </a:rPr>
              <a:t> to slow down, including how to use their feet on the accelerator and brake pedals, and to </a:t>
            </a:r>
            <a:r>
              <a:rPr lang="en-US" u="sng" dirty="0">
                <a:latin typeface="Arial" pitchFamily="34" charset="0"/>
              </a:rPr>
              <a:t>where</a:t>
            </a:r>
            <a:r>
              <a:rPr lang="en-US" dirty="0">
                <a:latin typeface="Arial" pitchFamily="34" charset="0"/>
              </a:rPr>
              <a:t> and </a:t>
            </a:r>
            <a:r>
              <a:rPr lang="en-US" u="sng" dirty="0">
                <a:latin typeface="Arial" pitchFamily="34" charset="0"/>
              </a:rPr>
              <a:t>for what</a:t>
            </a:r>
            <a:r>
              <a:rPr lang="en-US" dirty="0">
                <a:latin typeface="Arial" pitchFamily="34" charset="0"/>
              </a:rPr>
              <a:t> they should be looking for hazards. </a:t>
            </a:r>
          </a:p>
          <a:p>
            <a:endParaRPr lang="en-US" dirty="0">
              <a:latin typeface="Arial" pitchFamily="34" charset="0"/>
            </a:endParaRPr>
          </a:p>
          <a:p>
            <a:r>
              <a:rPr lang="en-US" dirty="0">
                <a:latin typeface="Arial" pitchFamily="34" charset="0"/>
              </a:rPr>
              <a:t>For instance, initially teens look only straight ahead at the car in front of them, they do not know how to scan the environment all around them.</a:t>
            </a:r>
          </a:p>
          <a:p>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Copyright 2016 Children's Hospital of Philadelphia Research Insititute. All Rights Reserved.</a:t>
            </a:r>
            <a:endParaRPr lang="en-US"/>
          </a:p>
        </p:txBody>
      </p:sp>
    </p:spTree>
    <p:extLst>
      <p:ext uri="{BB962C8B-B14F-4D97-AF65-F5344CB8AC3E}">
        <p14:creationId xmlns:p14="http://schemas.microsoft.com/office/powerpoint/2010/main" val="243278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17</a:t>
            </a:fld>
            <a:endParaRPr lang="en-US"/>
          </a:p>
        </p:txBody>
      </p:sp>
    </p:spTree>
    <p:extLst>
      <p:ext uri="{BB962C8B-B14F-4D97-AF65-F5344CB8AC3E}">
        <p14:creationId xmlns:p14="http://schemas.microsoft.com/office/powerpoint/2010/main" val="386632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parents</a:t>
            </a:r>
            <a:r>
              <a:rPr lang="en-US" baseline="0" dirty="0" smtClean="0"/>
              <a:t> how to supervise</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18</a:t>
            </a:fld>
            <a:endParaRPr lang="en-US"/>
          </a:p>
        </p:txBody>
      </p:sp>
    </p:spTree>
    <p:extLst>
      <p:ext uri="{BB962C8B-B14F-4D97-AF65-F5344CB8AC3E}">
        <p14:creationId xmlns:p14="http://schemas.microsoft.com/office/powerpoint/2010/main" val="137266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a:t>
            </a:r>
            <a:r>
              <a:rPr lang="en-US" baseline="0" dirty="0" smtClean="0"/>
              <a:t> them how to focus on teaching</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19</a:t>
            </a:fld>
            <a:endParaRPr lang="en-US"/>
          </a:p>
        </p:txBody>
      </p:sp>
    </p:spTree>
    <p:extLst>
      <p:ext uri="{BB962C8B-B14F-4D97-AF65-F5344CB8AC3E}">
        <p14:creationId xmlns:p14="http://schemas.microsoft.com/office/powerpoint/2010/main" val="239440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Facilitates tracking</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20</a:t>
            </a:fld>
            <a:endParaRPr lang="en-US"/>
          </a:p>
        </p:txBody>
      </p:sp>
    </p:spTree>
    <p:extLst>
      <p:ext uri="{BB962C8B-B14F-4D97-AF65-F5344CB8AC3E}">
        <p14:creationId xmlns:p14="http://schemas.microsoft.com/office/powerpoint/2010/main" val="303781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Holding true to its behavioral theory and formative research, the key aim of </a:t>
            </a:r>
            <a:r>
              <a:rPr lang="en-US" dirty="0" err="1">
                <a:latin typeface="Arial" pitchFamily="34" charset="0"/>
              </a:rPr>
              <a:t>TeenDrivingPlan</a:t>
            </a:r>
            <a:r>
              <a:rPr lang="en-US" dirty="0">
                <a:latin typeface="Arial" pitchFamily="34" charset="0"/>
              </a:rPr>
              <a:t> is to increase parent’s self-efficacy, knowledge, and comfort (as in “low stress”) by providing them with tools and info they can use to increase the quantity and quality of practice drives during the learner or instructional permit phase.</a:t>
            </a:r>
          </a:p>
          <a:p>
            <a:endParaRPr lang="en-US" dirty="0">
              <a:latin typeface="Arial" pitchFamily="34" charset="0"/>
            </a:endParaRPr>
          </a:p>
          <a:p>
            <a:r>
              <a:rPr lang="en-US" dirty="0">
                <a:latin typeface="Arial" pitchFamily="34" charset="0"/>
              </a:rPr>
              <a:t>In all, CHOP researchers have published multiple papers in the scientific literature involving the formative research to develop that theory, to test and confirm various elements of program while in development, and then rigorously evaluated an interactive web-based version of TDP in a randomized control trial. This version had an interactive dashboard for each family to learn how to practice specific driving skills and then plan, log and rate their practice drives. Because it was web-based, we could track how they used the program and prompt them to take study surveys. </a:t>
            </a:r>
          </a:p>
          <a:p>
            <a:endParaRPr lang="en-US" dirty="0">
              <a:latin typeface="Arial" pitchFamily="34" charset="0"/>
            </a:endParaRPr>
          </a:p>
          <a:p>
            <a:r>
              <a:rPr lang="en-US" dirty="0">
                <a:latin typeface="Arial" pitchFamily="34" charset="0"/>
              </a:rPr>
              <a:t>In addition to the rigor in which </a:t>
            </a:r>
            <a:r>
              <a:rPr lang="en-US" dirty="0" err="1">
                <a:latin typeface="Arial" pitchFamily="34" charset="0"/>
              </a:rPr>
              <a:t>TeenDrivingPlan</a:t>
            </a:r>
            <a:r>
              <a:rPr lang="en-US" dirty="0">
                <a:latin typeface="Arial" pitchFamily="34" charset="0"/>
              </a:rPr>
              <a:t> was developed, the fact that TDP focuses on the instructional permit phase of driving and the role of parents as supervisors for their teen’s practice also makes this unique.  When we started to build TDP, most teen driver safety programs focused on the probationary stage of licensure and on intentional risky driving.</a:t>
            </a:r>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21</a:t>
            </a:fld>
            <a:endParaRPr lang="en-US"/>
          </a:p>
        </p:txBody>
      </p:sp>
    </p:spTree>
    <p:extLst>
      <p:ext uri="{BB962C8B-B14F-4D97-AF65-F5344CB8AC3E}">
        <p14:creationId xmlns:p14="http://schemas.microsoft.com/office/powerpoint/2010/main" val="244638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a:solidFill>
                  <a:schemeClr val="tx2">
                    <a:lumMod val="60000"/>
                    <a:lumOff val="40000"/>
                  </a:schemeClr>
                </a:solidFill>
              </a:rPr>
              <a:t>Let’s skip forward to the results of the randomized control trial of </a:t>
            </a:r>
            <a:r>
              <a:rPr lang="en-US" sz="1400" dirty="0" err="1">
                <a:solidFill>
                  <a:schemeClr val="tx2">
                    <a:lumMod val="60000"/>
                    <a:lumOff val="40000"/>
                  </a:schemeClr>
                </a:solidFill>
              </a:rPr>
              <a:t>TeenDrivingPlan</a:t>
            </a:r>
            <a:r>
              <a:rPr lang="en-US" sz="1400" dirty="0">
                <a:solidFill>
                  <a:schemeClr val="tx2">
                    <a:lumMod val="60000"/>
                    <a:lumOff val="40000"/>
                  </a:schemeClr>
                </a:solidFill>
              </a:rPr>
              <a:t>.  In this trial, the learner teens who’s parents used </a:t>
            </a:r>
            <a:r>
              <a:rPr lang="en-US" sz="1400" dirty="0" err="1">
                <a:solidFill>
                  <a:schemeClr val="tx2">
                    <a:lumMod val="60000"/>
                    <a:lumOff val="40000"/>
                  </a:schemeClr>
                </a:solidFill>
              </a:rPr>
              <a:t>TeenDrivingPlan</a:t>
            </a:r>
            <a:r>
              <a:rPr lang="en-US" sz="1400" dirty="0">
                <a:solidFill>
                  <a:schemeClr val="tx2">
                    <a:lumMod val="60000"/>
                    <a:lumOff val="40000"/>
                  </a:schemeClr>
                </a:solidFill>
              </a:rPr>
              <a:t> were </a:t>
            </a:r>
            <a:r>
              <a:rPr lang="en-US" sz="1400" b="1" dirty="0">
                <a:solidFill>
                  <a:schemeClr val="tx2">
                    <a:lumMod val="60000"/>
                    <a:lumOff val="40000"/>
                  </a:schemeClr>
                </a:solidFill>
              </a:rPr>
              <a:t>approximately 65% less likely to fail a rigorous on road driving assessment </a:t>
            </a:r>
            <a:r>
              <a:rPr lang="en-US" sz="1400" dirty="0">
                <a:solidFill>
                  <a:schemeClr val="tx2">
                    <a:lumMod val="60000"/>
                    <a:lumOff val="40000"/>
                  </a:schemeClr>
                </a:solidFill>
              </a:rPr>
              <a:t>than the learner teens whose parents used the standard state-issued manual.</a:t>
            </a:r>
          </a:p>
          <a:p>
            <a:pPr algn="l"/>
            <a:endParaRPr lang="en-US" sz="1400" dirty="0">
              <a:solidFill>
                <a:schemeClr val="tx2">
                  <a:lumMod val="60000"/>
                  <a:lumOff val="40000"/>
                </a:schemeClr>
              </a:solidFill>
            </a:endParaRPr>
          </a:p>
          <a:p>
            <a:pPr algn="l"/>
            <a:r>
              <a:rPr lang="en-US" sz="1400" dirty="0">
                <a:solidFill>
                  <a:schemeClr val="tx2">
                    <a:lumMod val="60000"/>
                    <a:lumOff val="40000"/>
                  </a:schemeClr>
                </a:solidFill>
              </a:rPr>
              <a:t>Specifically, </a:t>
            </a:r>
            <a:r>
              <a:rPr lang="en-US" sz="1400" b="1" dirty="0">
                <a:solidFill>
                  <a:schemeClr val="tx2">
                    <a:lumMod val="60000"/>
                    <a:lumOff val="40000"/>
                  </a:schemeClr>
                </a:solidFill>
              </a:rPr>
              <a:t>6% </a:t>
            </a:r>
            <a:r>
              <a:rPr lang="en-US" sz="1400" dirty="0"/>
              <a:t>of TDP teens had assessments terminated compared to </a:t>
            </a:r>
            <a:r>
              <a:rPr lang="en-US" sz="1400" b="1" dirty="0">
                <a:solidFill>
                  <a:schemeClr val="tx2">
                    <a:lumMod val="60000"/>
                    <a:lumOff val="40000"/>
                  </a:schemeClr>
                </a:solidFill>
              </a:rPr>
              <a:t>15% </a:t>
            </a:r>
            <a:r>
              <a:rPr lang="en-US" sz="1400" dirty="0"/>
              <a:t>in the control group</a:t>
            </a:r>
          </a:p>
          <a:p>
            <a:pPr algn="l"/>
            <a:endParaRPr lang="en-US" sz="1400" dirty="0"/>
          </a:p>
          <a:p>
            <a:pPr algn="l"/>
            <a:r>
              <a:rPr lang="en-US" sz="1400" b="1" dirty="0">
                <a:latin typeface="Arial" pitchFamily="34" charset="0"/>
              </a:rPr>
              <a:t>So TDP</a:t>
            </a:r>
          </a:p>
          <a:p>
            <a:pPr algn="l"/>
            <a:r>
              <a:rPr lang="en-US" sz="1400" b="1" dirty="0">
                <a:latin typeface="Arial" pitchFamily="34" charset="0"/>
              </a:rPr>
              <a:t> group demonstrated better driver performance. Why? </a:t>
            </a:r>
          </a:p>
          <a:p>
            <a:pPr algn="l"/>
            <a:endParaRPr lang="en-US" sz="1400" b="1" dirty="0">
              <a:latin typeface="Arial" pitchFamily="34" charset="0"/>
            </a:endParaRPr>
          </a:p>
          <a:p>
            <a:pPr fontAlgn="base"/>
            <a:r>
              <a:rPr lang="en-US" b="1" i="1" dirty="0">
                <a:hlinkClick r:id="rId3"/>
              </a:rPr>
              <a:t>JAMA Pediatrics</a:t>
            </a:r>
            <a:r>
              <a:rPr lang="en-US" b="1" dirty="0">
                <a:hlinkClick r:id="rId3"/>
              </a:rPr>
              <a:t> abstract</a:t>
            </a:r>
            <a:r>
              <a:rPr lang="en-US" dirty="0"/>
              <a:t>. </a:t>
            </a:r>
          </a:p>
          <a:p>
            <a:pPr fontAlgn="base"/>
            <a:r>
              <a:rPr lang="en-US" b="1" dirty="0">
                <a:hlinkClick r:id="rId4"/>
              </a:rPr>
              <a:t> </a:t>
            </a:r>
            <a:r>
              <a:rPr lang="en-US" b="1" i="1" dirty="0">
                <a:hlinkClick r:id="rId4"/>
              </a:rPr>
              <a:t>Journal of Adolescent Health</a:t>
            </a:r>
            <a:r>
              <a:rPr lang="en-US" b="1" dirty="0">
                <a:hlinkClick r:id="rId4"/>
              </a:rPr>
              <a:t> abstract</a:t>
            </a:r>
            <a:r>
              <a:rPr lang="en-US" dirty="0"/>
              <a:t>. </a:t>
            </a:r>
          </a:p>
          <a:p>
            <a:pPr fontAlgn="base"/>
            <a:r>
              <a:rPr lang="en-US" b="1" dirty="0">
                <a:hlinkClick r:id="rId4"/>
              </a:rPr>
              <a:t> </a:t>
            </a:r>
            <a:r>
              <a:rPr lang="en-US" b="1" i="1" dirty="0">
                <a:hlinkClick r:id="rId4"/>
              </a:rPr>
              <a:t>Injury Prevention</a:t>
            </a:r>
            <a:r>
              <a:rPr lang="en-US" b="1" dirty="0">
                <a:hlinkClick r:id="rId4"/>
              </a:rPr>
              <a:t> abstract</a:t>
            </a:r>
            <a:r>
              <a:rPr lang="en-US" dirty="0"/>
              <a:t>.</a:t>
            </a:r>
          </a:p>
          <a:p>
            <a:pPr algn="l"/>
            <a:endParaRPr lang="en-US" sz="1400" b="1" dirty="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22</a:t>
            </a:fld>
            <a:endParaRPr lang="en-US"/>
          </a:p>
        </p:txBody>
      </p:sp>
    </p:spTree>
    <p:extLst>
      <p:ext uri="{BB962C8B-B14F-4D97-AF65-F5344CB8AC3E}">
        <p14:creationId xmlns:p14="http://schemas.microsoft.com/office/powerpoint/2010/main" val="574706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a:latin typeface="Arial" pitchFamily="34" charset="0"/>
              </a:rPr>
              <a:t>Well,  we did another analysis of this trial data. Researchers looked at the proximal outcomes that mapped to the intervention theory. Here is what we learned:</a:t>
            </a:r>
          </a:p>
          <a:p>
            <a:pPr algn="l"/>
            <a:endParaRPr lang="en-US" sz="1400" dirty="0">
              <a:latin typeface="Arial" pitchFamily="34" charset="0"/>
            </a:endParaRPr>
          </a:p>
          <a:p>
            <a:pPr algn="l"/>
            <a:r>
              <a:rPr lang="en-US" sz="1400" dirty="0">
                <a:latin typeface="Arial" pitchFamily="34" charset="0"/>
              </a:rPr>
              <a:t>As compared to the control group, the intervention group reported increased parent engagement as practice supervisors (self-efficacy), increased communication and social support between parents and teens (lowering stress), greater quantity of practice driving, and increased practice variety.</a:t>
            </a:r>
          </a:p>
          <a:p>
            <a:pPr algn="l"/>
            <a:endParaRPr lang="en-US" sz="1400" dirty="0">
              <a:latin typeface="Arial" pitchFamily="34" charset="0"/>
            </a:endParaRPr>
          </a:p>
          <a:p>
            <a:pPr algn="l"/>
            <a:r>
              <a:rPr lang="en-US" sz="1400" dirty="0">
                <a:latin typeface="Arial" pitchFamily="34" charset="0"/>
              </a:rPr>
              <a:t>To look at what of these proximal outcomes ultimately led to better driver performance -- we compared the group that passed the On-road Driving Assessment to the group that failed the on road driver assessment. We found that t</a:t>
            </a:r>
            <a:r>
              <a:rPr lang="en-US" sz="1400" dirty="0">
                <a:latin typeface="Arial" pitchFamily="34" charset="0"/>
                <a:sym typeface="Wingdings" pitchFamily="2" charset="2"/>
              </a:rPr>
              <a:t>he group that passed recorded </a:t>
            </a:r>
            <a:r>
              <a:rPr lang="en-US" sz="1400" dirty="0">
                <a:latin typeface="Arial" pitchFamily="34" charset="0"/>
              </a:rPr>
              <a:t>greater quantity of practice and greater variety of practice. In other words, they got lots of practice in different kinds of environments. These teens practiced  </a:t>
            </a:r>
            <a:r>
              <a:rPr lang="en-US" sz="1400" u="sng" dirty="0">
                <a:latin typeface="Arial" pitchFamily="34" charset="0"/>
                <a:cs typeface="Arial" pitchFamily="34" charset="0"/>
              </a:rPr>
              <a:t>&gt;</a:t>
            </a:r>
            <a:r>
              <a:rPr lang="en-US" sz="1400" dirty="0">
                <a:latin typeface="Arial" pitchFamily="34" charset="0"/>
                <a:cs typeface="Arial" pitchFamily="34" charset="0"/>
              </a:rPr>
              <a:t>1-2 hours or more in each of the recommended driving environments</a:t>
            </a:r>
            <a:r>
              <a:rPr lang="en-US" sz="1400" dirty="0">
                <a:latin typeface="Arial" pitchFamily="34" charset="0"/>
              </a:rPr>
              <a:t>.</a:t>
            </a:r>
          </a:p>
          <a:p>
            <a:pPr marL="0" lvl="1" defTabSz="933237" eaLnBrk="0" fontAlgn="base" hangingPunct="0">
              <a:spcBef>
                <a:spcPct val="30000"/>
              </a:spcBef>
              <a:spcAft>
                <a:spcPct val="0"/>
              </a:spcAft>
              <a:defRPr/>
            </a:pPr>
            <a:endParaRPr lang="en-US" sz="1400" dirty="0">
              <a:latin typeface="Arial" pitchFamily="34" charset="0"/>
            </a:endParaRPr>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23</a:t>
            </a:fld>
            <a:endParaRPr lang="en-US"/>
          </a:p>
        </p:txBody>
      </p:sp>
    </p:spTree>
    <p:extLst>
      <p:ext uri="{BB962C8B-B14F-4D97-AF65-F5344CB8AC3E}">
        <p14:creationId xmlns:p14="http://schemas.microsoft.com/office/powerpoint/2010/main" val="357739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To translate this intervention for real world application by teen driver stakeholders like you, we determined what were the key active ingredients of </a:t>
            </a:r>
            <a:r>
              <a:rPr lang="en-US" dirty="0" err="1">
                <a:latin typeface="Arial" pitchFamily="34" charset="0"/>
              </a:rPr>
              <a:t>TeenDrivingPlan</a:t>
            </a:r>
            <a:r>
              <a:rPr lang="en-US" dirty="0">
                <a:latin typeface="Arial" pitchFamily="34" charset="0"/>
              </a:rPr>
              <a:t> in the Randomized control trial and turned these into the affordable </a:t>
            </a:r>
            <a:r>
              <a:rPr lang="en-US" i="1" dirty="0" err="1">
                <a:latin typeface="Arial" pitchFamily="34" charset="0"/>
              </a:rPr>
              <a:t>TeenDrivingPlan</a:t>
            </a:r>
            <a:r>
              <a:rPr lang="en-US" i="1" dirty="0">
                <a:latin typeface="Arial" pitchFamily="34" charset="0"/>
              </a:rPr>
              <a:t> Practice Guide</a:t>
            </a:r>
            <a:r>
              <a:rPr lang="en-US" dirty="0">
                <a:latin typeface="Arial" pitchFamily="34" charset="0"/>
              </a:rPr>
              <a:t>.</a:t>
            </a:r>
          </a:p>
          <a:p>
            <a:endParaRPr lang="en-US" dirty="0">
              <a:latin typeface="Arial" pitchFamily="34" charset="0"/>
            </a:endParaRPr>
          </a:p>
          <a:p>
            <a:r>
              <a:rPr lang="en-US" dirty="0">
                <a:latin typeface="Arial" pitchFamily="34" charset="0"/>
              </a:rPr>
              <a:t>We knew that the most important thing to emphasize in this program is the need to </a:t>
            </a:r>
            <a:r>
              <a:rPr lang="en-US" b="1" dirty="0">
                <a:latin typeface="Arial" pitchFamily="34" charset="0"/>
              </a:rPr>
              <a:t>deliberately get variety of practice</a:t>
            </a:r>
            <a:r>
              <a:rPr lang="en-US" dirty="0">
                <a:latin typeface="Arial" pitchFamily="34" charset="0"/>
              </a:rPr>
              <a:t> in different driving environments– that’s what led to better driving performance.</a:t>
            </a:r>
          </a:p>
          <a:p>
            <a:endParaRPr lang="en-US" dirty="0">
              <a:latin typeface="Arial" pitchFamily="34" charset="0"/>
            </a:endParaRPr>
          </a:p>
          <a:p>
            <a:r>
              <a:rPr lang="en-US" dirty="0">
                <a:latin typeface="Arial" pitchFamily="34" charset="0"/>
              </a:rPr>
              <a:t>We also know that interaction with research staff played a role in keeping parents engaged in TDP. We called that our </a:t>
            </a:r>
            <a:r>
              <a:rPr lang="en-US" b="1" dirty="0">
                <a:latin typeface="Arial" pitchFamily="34" charset="0"/>
              </a:rPr>
              <a:t>Light Human Touch.</a:t>
            </a:r>
          </a:p>
          <a:p>
            <a:endParaRPr lang="en-US" dirty="0">
              <a:latin typeface="Arial" pitchFamily="34" charset="0"/>
            </a:endParaRPr>
          </a:p>
          <a:p>
            <a:r>
              <a:rPr lang="en-US" dirty="0">
                <a:latin typeface="Arial" pitchFamily="34" charset="0"/>
              </a:rPr>
              <a:t>For instance, parents got a reminder call from a research coordinator if they logged onto the App less than twice in 3 weeks, just to make sure they were not having technical difficulties.  The research coordinators also had an orientation phone call with each parent before they started using TDP. So any translation of TDP needs a “light human touch” to engage parents and keep them engaged.</a:t>
            </a:r>
          </a:p>
          <a:p>
            <a:endParaRPr lang="en-US" dirty="0">
              <a:latin typeface="Arial" pitchFamily="34" charset="0"/>
            </a:endParaRPr>
          </a:p>
          <a:p>
            <a:r>
              <a:rPr lang="en-US" b="1" dirty="0">
                <a:latin typeface="Arial" pitchFamily="34" charset="0"/>
              </a:rPr>
              <a:t>So about interactive content:</a:t>
            </a:r>
            <a:endParaRPr lang="en-US" dirty="0">
              <a:latin typeface="Arial" pitchFamily="34" charset="0"/>
            </a:endParaRPr>
          </a:p>
          <a:p>
            <a:r>
              <a:rPr lang="en-US" dirty="0">
                <a:latin typeface="Arial" pitchFamily="34" charset="0"/>
              </a:rPr>
              <a:t>First, the need for interactivity of content has been confirmed in systematic review of parent-directed teen driver interventions. </a:t>
            </a:r>
          </a:p>
          <a:p>
            <a:endParaRPr lang="en-US" dirty="0">
              <a:latin typeface="Arial" pitchFamily="34" charset="0"/>
            </a:endParaRPr>
          </a:p>
          <a:p>
            <a:r>
              <a:rPr lang="en-US" dirty="0">
                <a:latin typeface="Arial" pitchFamily="34" charset="0"/>
              </a:rPr>
              <a:t>Second, Parents need tools. In another analysis of the RCT data, successful teens’ parents spent time early-on doing learning activities on the site. They did little formal planning, but continued to use the Log and Rate tool throughout…. This fact could have resulted in their deliberately getting practice time in each environment.  Seeing the dashboard with their progress and gaps, might have motivated this.</a:t>
            </a:r>
          </a:p>
          <a:p>
            <a:endParaRPr lang="en-US" dirty="0">
              <a:latin typeface="Arial" pitchFamily="34" charset="0"/>
            </a:endParaRPr>
          </a:p>
          <a:p>
            <a:r>
              <a:rPr lang="en-US" dirty="0">
                <a:latin typeface="Arial" pitchFamily="34" charset="0"/>
              </a:rPr>
              <a:t>We also know we can underestimate the power of the CHOP brand in Philadelphia, and the knowledge that you are part of a CHOP clinical trial. This we knew we wanted TDP to be delivered locally by community partners parents trust.</a:t>
            </a:r>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24</a:t>
            </a:fld>
            <a:endParaRPr lang="en-US"/>
          </a:p>
        </p:txBody>
      </p:sp>
    </p:spTree>
    <p:extLst>
      <p:ext uri="{BB962C8B-B14F-4D97-AF65-F5344CB8AC3E}">
        <p14:creationId xmlns:p14="http://schemas.microsoft.com/office/powerpoint/2010/main" val="341778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7</a:t>
            </a:fld>
            <a:endParaRPr lang="en-US"/>
          </a:p>
        </p:txBody>
      </p:sp>
    </p:spTree>
    <p:extLst>
      <p:ext uri="{BB962C8B-B14F-4D97-AF65-F5344CB8AC3E}">
        <p14:creationId xmlns:p14="http://schemas.microsoft.com/office/powerpoint/2010/main" val="413221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a:t>
            </a:r>
            <a:r>
              <a:rPr lang="en-US" baseline="0" dirty="0" smtClean="0"/>
              <a:t> with these key active ingredients, we worked </a:t>
            </a:r>
            <a:r>
              <a:rPr lang="en-US" baseline="0" dirty="0" smtClean="0"/>
              <a:t>with </a:t>
            </a:r>
            <a:r>
              <a:rPr lang="en-US" dirty="0" smtClean="0"/>
              <a:t>Children’s Hospital of Wisconsin,</a:t>
            </a:r>
            <a:r>
              <a:rPr lang="en-US" baseline="0" dirty="0" smtClean="0"/>
              <a:t> </a:t>
            </a:r>
            <a:r>
              <a:rPr lang="en-US" baseline="0" dirty="0" smtClean="0"/>
              <a:t>who </a:t>
            </a:r>
            <a:r>
              <a:rPr lang="en-US" dirty="0" smtClean="0"/>
              <a:t>used a adolescent</a:t>
            </a:r>
            <a:r>
              <a:rPr lang="en-US" baseline="0" dirty="0" smtClean="0"/>
              <a:t> health risk grant from the MCH grant to Wisconsin Department of Health Services to pilot implementation of TDP.  Federal funding to the state was cut after the first year but WCH pivoted and continue to pilot in smaller scale.</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25</a:t>
            </a:fld>
            <a:endParaRPr lang="en-US"/>
          </a:p>
        </p:txBody>
      </p:sp>
    </p:spTree>
    <p:extLst>
      <p:ext uri="{BB962C8B-B14F-4D97-AF65-F5344CB8AC3E}">
        <p14:creationId xmlns:p14="http://schemas.microsoft.com/office/powerpoint/2010/main" val="4220880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partnership with a small but mighty team in Wisconsin, we adapted the TDP used in the randomized control trial for community-based delivery. In short, this is how we adapted the web-based prototype that lived on a server behind the CHOP firewall to something that stakeholders and parents could start using relatively quickly.  We brought over the active ingredients but without the expensive and already outdated web programming. </a:t>
            </a:r>
          </a:p>
          <a:p>
            <a:endParaRPr lang="en-US" sz="1400" dirty="0"/>
          </a:p>
          <a:p>
            <a:r>
              <a:rPr lang="en-US" sz="1400" dirty="0"/>
              <a:t>This pilot was about feasibility, rather than redoing RCT to measure effect of the TDP.  Goal was to get people to use the TDP.</a:t>
            </a:r>
            <a:endParaRPr lang="en-US" dirty="0" smtClean="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26</a:t>
            </a:fld>
            <a:endParaRPr lang="en-US"/>
          </a:p>
        </p:txBody>
      </p:sp>
    </p:spTree>
    <p:extLst>
      <p:ext uri="{BB962C8B-B14F-4D97-AF65-F5344CB8AC3E}">
        <p14:creationId xmlns:p14="http://schemas.microsoft.com/office/powerpoint/2010/main" val="1773253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They used a MCH grant to license</a:t>
            </a:r>
            <a:r>
              <a:rPr lang="en-US" baseline="0" dirty="0" smtClean="0"/>
              <a:t> the TDP materials</a:t>
            </a:r>
            <a:endParaRPr lang="en-US" dirty="0" smtClean="0"/>
          </a:p>
          <a:p>
            <a:r>
              <a:rPr lang="en-US" dirty="0" smtClean="0"/>
              <a:t>Goal of the </a:t>
            </a:r>
            <a:r>
              <a:rPr lang="en-US" dirty="0" err="1" smtClean="0"/>
              <a:t>TeenDrivingPlan</a:t>
            </a:r>
            <a:r>
              <a:rPr lang="en-US" dirty="0" smtClean="0"/>
              <a:t> Practice Guide are an increase in:</a:t>
            </a:r>
          </a:p>
          <a:p>
            <a:pPr lvl="1"/>
            <a:r>
              <a:rPr lang="en-US" dirty="0" smtClean="0"/>
              <a:t>Parent engagement</a:t>
            </a:r>
          </a:p>
          <a:p>
            <a:pPr lvl="1"/>
            <a:r>
              <a:rPr lang="en-US" dirty="0" smtClean="0"/>
              <a:t>Practice variety</a:t>
            </a:r>
          </a:p>
          <a:p>
            <a:pPr lvl="1"/>
            <a:r>
              <a:rPr lang="en-US" dirty="0" smtClean="0"/>
              <a:t>Parent support of teens</a:t>
            </a:r>
          </a:p>
          <a:p>
            <a:endParaRPr lang="en-US" dirty="0"/>
          </a:p>
        </p:txBody>
      </p:sp>
      <p:sp>
        <p:nvSpPr>
          <p:cNvPr id="4" name="Slide Number Placeholder 3"/>
          <p:cNvSpPr>
            <a:spLocks noGrp="1"/>
          </p:cNvSpPr>
          <p:nvPr>
            <p:ph type="sldNum" sz="quarter" idx="10"/>
          </p:nvPr>
        </p:nvSpPr>
        <p:spPr/>
        <p:txBody>
          <a:bodyPr/>
          <a:lstStyle/>
          <a:p>
            <a:fld id="{2458900A-0FA0-4768-A0B9-C119CDAFFFC4}" type="slidenum">
              <a:rPr lang="en-US" smtClean="0"/>
              <a:pPr/>
              <a:t>27</a:t>
            </a:fld>
            <a:endParaRPr lang="en-US"/>
          </a:p>
        </p:txBody>
      </p:sp>
    </p:spTree>
    <p:extLst>
      <p:ext uri="{BB962C8B-B14F-4D97-AF65-F5344CB8AC3E}">
        <p14:creationId xmlns:p14="http://schemas.microsoft.com/office/powerpoint/2010/main" val="1201148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CHOP researchers</a:t>
            </a:r>
            <a:r>
              <a:rPr lang="en-US" baseline="0" dirty="0" smtClean="0"/>
              <a:t> believed that part of TDP’s success in the clinical trial was the human touch of the CHOP research coordinators, who oriented each of the study participants on how to use access and use TDP through a web-based portal. Later, RC’s also contacted participants who had not accessed the web-based TDP in a few weeks to make sure participants could still access TDP. There were also a couple of surveys at certain time stamps in the study to ask how families were using the TDP. All may have served to keep parents engaged in using TDP.</a:t>
            </a:r>
          </a:p>
          <a:p>
            <a:endParaRPr lang="en-US" baseline="0" dirty="0" smtClean="0"/>
          </a:p>
          <a:p>
            <a:r>
              <a:rPr lang="en-US" baseline="0" dirty="0" smtClean="0"/>
              <a:t>Thus, community delivered model would probably need the human touch –  1. locally available and trusted organizations, 2. facilitated group orientation; 3. occasional reminders such as emails or email surveys to keep parents/families engaged </a:t>
            </a:r>
            <a:endParaRPr lang="en-US" dirty="0" smtClean="0"/>
          </a:p>
          <a:p>
            <a:endParaRPr lang="en-US" dirty="0"/>
          </a:p>
        </p:txBody>
      </p:sp>
      <p:sp>
        <p:nvSpPr>
          <p:cNvPr id="4" name="Slide Number Placeholder 3"/>
          <p:cNvSpPr>
            <a:spLocks noGrp="1"/>
          </p:cNvSpPr>
          <p:nvPr>
            <p:ph type="sldNum" sz="quarter" idx="10"/>
          </p:nvPr>
        </p:nvSpPr>
        <p:spPr/>
        <p:txBody>
          <a:bodyPr/>
          <a:lstStyle/>
          <a:p>
            <a:fld id="{2458900A-0FA0-4768-A0B9-C119CDAFFFC4}" type="slidenum">
              <a:rPr lang="en-US" smtClean="0"/>
              <a:pPr/>
              <a:t>28</a:t>
            </a:fld>
            <a:endParaRPr lang="en-US"/>
          </a:p>
        </p:txBody>
      </p:sp>
    </p:spTree>
    <p:extLst>
      <p:ext uri="{BB962C8B-B14F-4D97-AF65-F5344CB8AC3E}">
        <p14:creationId xmlns:p14="http://schemas.microsoft.com/office/powerpoint/2010/main" val="1241674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smtClean="0"/>
          </a:p>
          <a:p>
            <a:pPr marL="0" indent="0">
              <a:buFont typeface="Arial" panose="020B0604020202020204" pitchFamily="34" charset="0"/>
              <a:buNone/>
            </a:pPr>
            <a:r>
              <a:rPr lang="en-US" dirty="0" smtClean="0"/>
              <a:t>EVALUATED</a:t>
            </a:r>
            <a:r>
              <a:rPr lang="en-US" baseline="0" dirty="0" smtClean="0"/>
              <a:t> THE DELIVERY OF THE PROGRAM NOT THE EFFECTIVENESS OF TDP </a:t>
            </a:r>
            <a:endParaRPr lang="en-US" dirty="0" smtClean="0"/>
          </a:p>
          <a:p>
            <a:pPr marL="174982" indent="-174982">
              <a:buFont typeface="Arial" panose="020B0604020202020204" pitchFamily="34" charset="0"/>
              <a:buChar char="•"/>
            </a:pPr>
            <a:r>
              <a:rPr lang="en-US" dirty="0" smtClean="0"/>
              <a:t>52%</a:t>
            </a:r>
            <a:r>
              <a:rPr lang="en-US" baseline="0" dirty="0" smtClean="0"/>
              <a:t> son, 45% daughter, 3 grandchildren, 1 niece, 3 other</a:t>
            </a:r>
            <a:endParaRPr lang="en-US" baseline="0" dirty="0"/>
          </a:p>
          <a:p>
            <a:pPr marL="174982" indent="-174982">
              <a:buFont typeface="Arial" panose="020B0604020202020204" pitchFamily="34" charset="0"/>
              <a:buChar char="•"/>
            </a:pPr>
            <a:r>
              <a:rPr lang="en-US" baseline="0" dirty="0" smtClean="0"/>
              <a:t>94% white, 5% Hispanic, 2% Black</a:t>
            </a:r>
          </a:p>
          <a:p>
            <a:pPr marL="174982" indent="-17498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458900A-0FA0-4768-A0B9-C119CDAFFFC4}" type="slidenum">
              <a:rPr lang="en-US" smtClean="0"/>
              <a:pPr/>
              <a:t>29</a:t>
            </a:fld>
            <a:endParaRPr lang="en-US"/>
          </a:p>
        </p:txBody>
      </p:sp>
    </p:spTree>
    <p:extLst>
      <p:ext uri="{BB962C8B-B14F-4D97-AF65-F5344CB8AC3E}">
        <p14:creationId xmlns:p14="http://schemas.microsoft.com/office/powerpoint/2010/main" val="196631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30</a:t>
            </a:fld>
            <a:endParaRPr lang="en-US"/>
          </a:p>
        </p:txBody>
      </p:sp>
    </p:spTree>
    <p:extLst>
      <p:ext uri="{BB962C8B-B14F-4D97-AF65-F5344CB8AC3E}">
        <p14:creationId xmlns:p14="http://schemas.microsoft.com/office/powerpoint/2010/main" val="4124532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33</a:t>
            </a:fld>
            <a:endParaRPr lang="en-US"/>
          </a:p>
        </p:txBody>
      </p:sp>
    </p:spTree>
    <p:extLst>
      <p:ext uri="{BB962C8B-B14F-4D97-AF65-F5344CB8AC3E}">
        <p14:creationId xmlns:p14="http://schemas.microsoft.com/office/powerpoint/2010/main" val="4283012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parent education content is available for from at teendrivingplan.org </a:t>
            </a:r>
          </a:p>
          <a:p>
            <a:endParaRPr lang="en-US" baseline="0" dirty="0" smtClean="0"/>
          </a:p>
          <a:p>
            <a:r>
              <a:rPr lang="en-US" baseline="0" dirty="0" smtClean="0"/>
              <a:t>Existing teen driving program – such as </a:t>
            </a:r>
            <a:r>
              <a:rPr lang="en-US" baseline="0" dirty="0" err="1" smtClean="0"/>
              <a:t>DriveSmart</a:t>
            </a:r>
            <a:r>
              <a:rPr lang="en-US" baseline="0" dirty="0" smtClean="0"/>
              <a:t>, Driver Ed</a:t>
            </a:r>
            <a:endParaRPr lang="en-US" baseline="0" dirty="0" smtClean="0"/>
          </a:p>
          <a:p>
            <a:r>
              <a:rPr lang="en-US" baseline="0" dirty="0" smtClean="0"/>
              <a:t>Community partners –the very people in this room</a:t>
            </a:r>
          </a:p>
          <a:p>
            <a:pPr defTabSz="933237">
              <a:defRPr/>
            </a:pPr>
            <a:r>
              <a:rPr lang="en-US" baseline="0" dirty="0" smtClean="0"/>
              <a:t>VA  (in Wisconsin is was </a:t>
            </a:r>
            <a:r>
              <a:rPr lang="en-US" baseline="0" dirty="0" err="1" smtClean="0"/>
              <a:t>CrossRoads</a:t>
            </a:r>
            <a:r>
              <a:rPr lang="en-US" baseline="0" dirty="0" smtClean="0"/>
              <a:t>, community partners included local health departments, local employer, Driver </a:t>
            </a:r>
            <a:r>
              <a:rPr lang="en-US" baseline="0" dirty="0" err="1" smtClean="0"/>
              <a:t>ed</a:t>
            </a:r>
            <a:r>
              <a:rPr lang="en-US" baseline="0" dirty="0" smtClean="0"/>
              <a:t> school, parent influencers (football team parents, etc.)</a:t>
            </a:r>
            <a:endParaRPr lang="en-US" dirty="0" smtClean="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34</a:t>
            </a:fld>
            <a:endParaRPr lang="en-US"/>
          </a:p>
        </p:txBody>
      </p:sp>
    </p:spTree>
    <p:extLst>
      <p:ext uri="{BB962C8B-B14F-4D97-AF65-F5344CB8AC3E}">
        <p14:creationId xmlns:p14="http://schemas.microsoft.com/office/powerpoint/2010/main" val="3594329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consider </a:t>
            </a:r>
            <a:r>
              <a:rPr lang="en-US" dirty="0" err="1" smtClean="0"/>
              <a:t>TeenDrivingPlan</a:t>
            </a:r>
            <a:r>
              <a:rPr lang="en-US" dirty="0" smtClean="0"/>
              <a:t> as the homework</a:t>
            </a:r>
            <a:r>
              <a:rPr lang="en-US" baseline="0" dirty="0" smtClean="0"/>
              <a:t> assignment for teen driver safety programs you are currently running.</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35</a:t>
            </a:fld>
            <a:endParaRPr lang="en-US"/>
          </a:p>
        </p:txBody>
      </p:sp>
    </p:spTree>
    <p:extLst>
      <p:ext uri="{BB962C8B-B14F-4D97-AF65-F5344CB8AC3E}">
        <p14:creationId xmlns:p14="http://schemas.microsoft.com/office/powerpoint/2010/main" val="1958495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36</a:t>
            </a:fld>
            <a:endParaRPr lang="en-US"/>
          </a:p>
        </p:txBody>
      </p:sp>
    </p:spTree>
    <p:extLst>
      <p:ext uri="{BB962C8B-B14F-4D97-AF65-F5344CB8AC3E}">
        <p14:creationId xmlns:p14="http://schemas.microsoft.com/office/powerpoint/2010/main" val="203177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 Mayhew and </a:t>
            </a:r>
            <a:r>
              <a:rPr lang="en-US" dirty="0" err="1"/>
              <a:t>McCartt</a:t>
            </a:r>
            <a:r>
              <a:rPr lang="en-US" dirty="0"/>
              <a:t> curves from research over a decade ago.  Overall, this pattern has stayed the same, even though overall fatalities have decreased.</a:t>
            </a:r>
          </a:p>
          <a:p>
            <a:endParaRPr lang="en-US" dirty="0"/>
          </a:p>
          <a:p>
            <a:r>
              <a:rPr lang="en-US" b="1" dirty="0"/>
              <a:t>Explain charts:</a:t>
            </a:r>
          </a:p>
          <a:p>
            <a:r>
              <a:rPr lang="en-US" u="sng" dirty="0"/>
              <a:t>Y axis </a:t>
            </a:r>
            <a:r>
              <a:rPr lang="en-US" dirty="0"/>
              <a:t>for each is crashes per 10,000 miles driven, </a:t>
            </a:r>
            <a:r>
              <a:rPr lang="en-US" u="sng" dirty="0"/>
              <a:t>x axis- </a:t>
            </a:r>
            <a:r>
              <a:rPr lang="en-US" dirty="0"/>
              <a:t>months of licensure over 1</a:t>
            </a:r>
            <a:r>
              <a:rPr lang="en-US" baseline="30000" dirty="0"/>
              <a:t>st</a:t>
            </a:r>
            <a:r>
              <a:rPr lang="en-US" dirty="0"/>
              <a:t> year of holding a license and number of miles driven after licensure.</a:t>
            </a:r>
          </a:p>
          <a:p>
            <a:endParaRPr lang="en-US" dirty="0"/>
          </a:p>
          <a:p>
            <a:pPr defTabSz="933237" eaLnBrk="0" fontAlgn="base" hangingPunct="0">
              <a:spcBef>
                <a:spcPct val="30000"/>
              </a:spcBef>
              <a:spcAft>
                <a:spcPct val="0"/>
              </a:spcAft>
              <a:defRPr/>
            </a:pPr>
            <a:r>
              <a:rPr lang="en-US" dirty="0"/>
              <a:t>These curves have been inspiring researchers and teen driver safety advocates to ask “what can we do to change this curve!?!”  </a:t>
            </a:r>
          </a:p>
          <a:p>
            <a:endParaRPr lang="en-US" dirty="0" smtClean="0"/>
          </a:p>
          <a:p>
            <a:endParaRPr lang="en-US" baseline="0" dirty="0" smtClean="0"/>
          </a:p>
          <a:p>
            <a:r>
              <a:rPr lang="en-US" baseline="0" dirty="0" smtClean="0"/>
              <a:t>So lets look at this critical moment : The first day of licensure, where teens go from their lowest lifetime fatal crash risk as a driver to their highest lifetime fatal crash risk-- when they exchange their learner permit for a intermediate license.  We have asked ourselves “what can we do to better prepare youth for this big day so that they are more skilled when they start driving on their own and thus less likely to crash.”</a:t>
            </a:r>
          </a:p>
          <a:p>
            <a:endParaRPr lang="en-US" baseline="0" dirty="0" smtClean="0"/>
          </a:p>
          <a:p>
            <a:r>
              <a:rPr lang="en-US" baseline="0" dirty="0" smtClean="0"/>
              <a:t>….Wouldn’t it be great if youth started this crash rate curve lower on the y axis. Think of the crashes that might be avoided!</a:t>
            </a:r>
          </a:p>
          <a:p>
            <a:endParaRPr lang="en-US" baseline="0" dirty="0" smtClean="0"/>
          </a:p>
          <a:p>
            <a:r>
              <a:rPr lang="en-US" baseline="0" dirty="0" smtClean="0"/>
              <a:t>And then what can be done after they are driving on their own to help minimize crash risk during these first 3-6-12 months or 1500 miles of driving</a:t>
            </a:r>
            <a:endParaRPr lang="en-US" dirty="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8</a:t>
            </a:fld>
            <a:endParaRPr lang="en-US"/>
          </a:p>
        </p:txBody>
      </p:sp>
    </p:spTree>
    <p:extLst>
      <p:ext uri="{BB962C8B-B14F-4D97-AF65-F5344CB8AC3E}">
        <p14:creationId xmlns:p14="http://schemas.microsoft.com/office/powerpoint/2010/main" val="2616574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We believe</a:t>
            </a:r>
            <a:r>
              <a:rPr lang="en-US" baseline="0" dirty="0" smtClean="0"/>
              <a:t> TDP will be most effective if …</a:t>
            </a:r>
          </a:p>
          <a:p>
            <a:pPr defTabSz="933237">
              <a:defRPr/>
            </a:pPr>
            <a:endParaRPr lang="en-US" dirty="0" smtClean="0"/>
          </a:p>
          <a:p>
            <a:pPr defTabSz="933237">
              <a:defRPr/>
            </a:pPr>
            <a:r>
              <a:rPr lang="en-US" dirty="0" smtClean="0"/>
              <a:t>Use </a:t>
            </a:r>
            <a:r>
              <a:rPr lang="en-US" dirty="0" err="1" smtClean="0"/>
              <a:t>TeenDrivingPlan</a:t>
            </a:r>
            <a:r>
              <a:rPr lang="en-US" dirty="0" smtClean="0"/>
              <a:t> as homework assignments, assign specific</a:t>
            </a:r>
            <a:r>
              <a:rPr lang="en-US" baseline="0" dirty="0" smtClean="0"/>
              <a:t> </a:t>
            </a:r>
            <a:r>
              <a:rPr lang="en-US" dirty="0" smtClean="0"/>
              <a:t>supervised practice with parent using TDP for specific skill deficits you see in a learner driver</a:t>
            </a:r>
          </a:p>
          <a:p>
            <a:pPr defTabSz="933237">
              <a:defRPr/>
            </a:pPr>
            <a:r>
              <a:rPr lang="en-US" dirty="0" smtClean="0"/>
              <a:t/>
            </a:r>
            <a:br>
              <a:rPr lang="en-US" dirty="0" smtClean="0"/>
            </a:br>
            <a:r>
              <a:rPr lang="en-US" dirty="0" smtClean="0"/>
              <a:t>Use it</a:t>
            </a:r>
            <a:r>
              <a:rPr lang="en-US" baseline="0" dirty="0" smtClean="0"/>
              <a:t> as a t</a:t>
            </a:r>
            <a:r>
              <a:rPr lang="en-US" dirty="0" smtClean="0"/>
              <a:t>ake-home action from your risk-specific program ( lessons</a:t>
            </a:r>
            <a:r>
              <a:rPr lang="en-US" baseline="0" dirty="0" smtClean="0"/>
              <a:t> and videos for </a:t>
            </a:r>
            <a:r>
              <a:rPr lang="en-US" dirty="0" smtClean="0"/>
              <a:t>speed, distraction, rural roads; </a:t>
            </a:r>
          </a:p>
          <a:p>
            <a:pPr defTabSz="933237">
              <a:defRPr/>
            </a:pPr>
            <a:r>
              <a:rPr lang="en-US" dirty="0" smtClean="0"/>
              <a:t>Rx remedial practice with TDP (left-hand turns, curves, parking lot fender bender) after a traffic incident or citation. </a:t>
            </a:r>
          </a:p>
          <a:p>
            <a:pPr defTabSz="933237">
              <a:defRPr/>
            </a:pPr>
            <a:r>
              <a:rPr lang="en-US" dirty="0" smtClean="0"/>
              <a:t>Link over to TDP from your content where you see fit. Create playlists of your relevant videos to recommend to your families.</a:t>
            </a:r>
          </a:p>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37</a:t>
            </a:fld>
            <a:endParaRPr lang="en-US"/>
          </a:p>
        </p:txBody>
      </p:sp>
    </p:spTree>
    <p:extLst>
      <p:ext uri="{BB962C8B-B14F-4D97-AF65-F5344CB8AC3E}">
        <p14:creationId xmlns:p14="http://schemas.microsoft.com/office/powerpoint/2010/main" val="3271487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We believe</a:t>
            </a:r>
            <a:r>
              <a:rPr lang="en-US" baseline="0" dirty="0" smtClean="0"/>
              <a:t> TDP will be most effective if …</a:t>
            </a:r>
          </a:p>
          <a:p>
            <a:pPr defTabSz="933237">
              <a:defRPr/>
            </a:pPr>
            <a:endParaRPr lang="en-US" dirty="0" smtClean="0"/>
          </a:p>
          <a:p>
            <a:pPr defTabSz="933237">
              <a:defRPr/>
            </a:pPr>
            <a:r>
              <a:rPr lang="en-US" dirty="0" smtClean="0"/>
              <a:t>Use </a:t>
            </a:r>
            <a:r>
              <a:rPr lang="en-US" dirty="0" err="1" smtClean="0"/>
              <a:t>TeenDrivingPlan</a:t>
            </a:r>
            <a:r>
              <a:rPr lang="en-US" dirty="0" smtClean="0"/>
              <a:t> as homework assignments, assign specific</a:t>
            </a:r>
            <a:r>
              <a:rPr lang="en-US" baseline="0" dirty="0" smtClean="0"/>
              <a:t> </a:t>
            </a:r>
            <a:r>
              <a:rPr lang="en-US" dirty="0" smtClean="0"/>
              <a:t>supervised practice with parent using TDP for specific skill deficits you see in a learner driver</a:t>
            </a:r>
          </a:p>
          <a:p>
            <a:pPr defTabSz="933237">
              <a:defRPr/>
            </a:pPr>
            <a:r>
              <a:rPr lang="en-US" dirty="0" smtClean="0"/>
              <a:t/>
            </a:r>
            <a:br>
              <a:rPr lang="en-US" dirty="0" smtClean="0"/>
            </a:br>
            <a:r>
              <a:rPr lang="en-US" dirty="0" smtClean="0"/>
              <a:t>Use it</a:t>
            </a:r>
            <a:r>
              <a:rPr lang="en-US" baseline="0" dirty="0" smtClean="0"/>
              <a:t> as a t</a:t>
            </a:r>
            <a:r>
              <a:rPr lang="en-US" dirty="0" smtClean="0"/>
              <a:t>ake-home action from your risk-specific program ( lessons</a:t>
            </a:r>
            <a:r>
              <a:rPr lang="en-US" baseline="0" dirty="0" smtClean="0"/>
              <a:t> and videos for </a:t>
            </a:r>
            <a:r>
              <a:rPr lang="en-US" dirty="0" smtClean="0"/>
              <a:t>speed, distraction, rural roads; </a:t>
            </a:r>
          </a:p>
          <a:p>
            <a:pPr defTabSz="933237">
              <a:defRPr/>
            </a:pPr>
            <a:r>
              <a:rPr lang="en-US" dirty="0" smtClean="0"/>
              <a:t>Rx remedial practice with TDP (left-hand turns, curves, parking lot fender bender) after a traffic incident or citation. </a:t>
            </a:r>
          </a:p>
          <a:p>
            <a:pPr defTabSz="933237">
              <a:defRPr/>
            </a:pPr>
            <a:r>
              <a:rPr lang="en-US" dirty="0" smtClean="0"/>
              <a:t>Link over to TDP from your content where you see fit. Create playlists of your relevant videos to recommend to your families.</a:t>
            </a:r>
          </a:p>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38</a:t>
            </a:fld>
            <a:endParaRPr lang="en-US"/>
          </a:p>
        </p:txBody>
      </p:sp>
    </p:spTree>
    <p:extLst>
      <p:ext uri="{BB962C8B-B14F-4D97-AF65-F5344CB8AC3E}">
        <p14:creationId xmlns:p14="http://schemas.microsoft.com/office/powerpoint/2010/main" val="2854736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39</a:t>
            </a:fld>
            <a:endParaRPr lang="en-US"/>
          </a:p>
        </p:txBody>
      </p:sp>
    </p:spTree>
    <p:extLst>
      <p:ext uri="{BB962C8B-B14F-4D97-AF65-F5344CB8AC3E}">
        <p14:creationId xmlns:p14="http://schemas.microsoft.com/office/powerpoint/2010/main" val="3451121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on how to use TDP as an educational tool, page on how to license the TDP</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40</a:t>
            </a:fld>
            <a:endParaRPr lang="en-US"/>
          </a:p>
        </p:txBody>
      </p:sp>
    </p:spTree>
    <p:extLst>
      <p:ext uri="{BB962C8B-B14F-4D97-AF65-F5344CB8AC3E}">
        <p14:creationId xmlns:p14="http://schemas.microsoft.com/office/powerpoint/2010/main" val="93930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To address those curves, research and legislative efforts to optimize</a:t>
            </a:r>
            <a:r>
              <a:rPr lang="en-US" baseline="0" dirty="0" smtClean="0"/>
              <a:t> state graduated driver license systems</a:t>
            </a:r>
          </a:p>
          <a:p>
            <a:pPr>
              <a:buFont typeface="Arial" pitchFamily="34" charset="0"/>
              <a:buChar char="•"/>
            </a:pPr>
            <a:endParaRPr lang="en-US" dirty="0" smtClean="0"/>
          </a:p>
          <a:p>
            <a:pPr>
              <a:buFont typeface="Arial" pitchFamily="34" charset="0"/>
              <a:buChar char="•"/>
            </a:pPr>
            <a:r>
              <a:rPr lang="en-US" dirty="0" smtClean="0"/>
              <a:t>GDL – single most effective intervention</a:t>
            </a:r>
          </a:p>
          <a:p>
            <a:pPr>
              <a:buFont typeface="Arial" pitchFamily="34" charset="0"/>
              <a:buChar char="•"/>
            </a:pPr>
            <a:r>
              <a:rPr lang="en-US" dirty="0" smtClean="0"/>
              <a:t>Consists of three phases</a:t>
            </a:r>
            <a:r>
              <a:rPr lang="en-US" baseline="0" dirty="0" smtClean="0"/>
              <a:t> – learner permit, intermediate stage, and then unrestricted license</a:t>
            </a:r>
            <a:endParaRPr lang="en-US" dirty="0" smtClean="0"/>
          </a:p>
          <a:p>
            <a:pPr>
              <a:buFont typeface="Arial" pitchFamily="34" charset="0"/>
              <a:buChar char="•"/>
            </a:pPr>
            <a:r>
              <a:rPr lang="en-US" dirty="0" smtClean="0"/>
              <a:t>Designed</a:t>
            </a:r>
            <a:r>
              <a:rPr lang="en-US" baseline="0" dirty="0" smtClean="0"/>
              <a:t> to (1) delay full licensure and (2) restrict teens from engaging in behaviors or in situations that are known to increase their crash risk…”phase” them into more high-risk driving situations.</a:t>
            </a:r>
          </a:p>
          <a:p>
            <a:pPr>
              <a:buFont typeface="Arial" pitchFamily="34" charset="0"/>
              <a:buNone/>
            </a:pPr>
            <a:endParaRPr lang="en-US" dirty="0" smtClean="0"/>
          </a:p>
          <a:p>
            <a:pPr>
              <a:buFont typeface="Arial" pitchFamily="34" charset="0"/>
              <a:buNone/>
            </a:pPr>
            <a:r>
              <a:rPr lang="en-US" dirty="0" smtClean="0"/>
              <a:t>As</a:t>
            </a:r>
            <a:r>
              <a:rPr lang="en-US" baseline="0" dirty="0" smtClean="0"/>
              <a:t> you consider your teen driver safety programming, you want to be comprehensive, perhaps making sure you support teen drivers in each stage of their licensing process.</a:t>
            </a:r>
          </a:p>
          <a:p>
            <a:pPr>
              <a:buFont typeface="Arial" pitchFamily="34" charset="0"/>
              <a:buNone/>
            </a:pPr>
            <a:endParaRPr lang="en-US" baseline="0" dirty="0" smtClean="0"/>
          </a:p>
          <a:p>
            <a:pPr>
              <a:buFont typeface="Arial" pitchFamily="34" charset="0"/>
              <a:buNone/>
            </a:pPr>
            <a:r>
              <a:rPr lang="en-US" b="1" baseline="0" dirty="0" smtClean="0"/>
              <a:t>But for this presentation, </a:t>
            </a:r>
            <a:r>
              <a:rPr lang="en-US" baseline="0" dirty="0" smtClean="0"/>
              <a:t>I want to focus on the Learner Stage –  in this line of research, our researchers hypothesized that if we can get novice drivers to transition to independent driving with more supervised experience driving in more a diverse range of driving conditions, and practicing the skills needed most to avoid crashing, we just might be able to shift that curve– where the crash rates are lower during the first months of driving.</a:t>
            </a:r>
          </a:p>
          <a:p>
            <a:pPr>
              <a:buFont typeface="Arial"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9</a:t>
            </a:fld>
            <a:endParaRPr lang="en-US"/>
          </a:p>
        </p:txBody>
      </p:sp>
    </p:spTree>
    <p:extLst>
      <p:ext uri="{BB962C8B-B14F-4D97-AF65-F5344CB8AC3E}">
        <p14:creationId xmlns:p14="http://schemas.microsoft.com/office/powerpoint/2010/main" val="67429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Now we start meeting the third learning objective- Parents know the importance of their role in their teen’s learning to drive.</a:t>
            </a:r>
          </a:p>
          <a:p>
            <a:r>
              <a:rPr lang="en-US" sz="1100" b="1" dirty="0"/>
              <a:t> </a:t>
            </a:r>
          </a:p>
          <a:p>
            <a:r>
              <a:rPr lang="en-US" sz="1100" dirty="0"/>
              <a:t>CHOP’s National Young Driver Study, a nationally representative study of high school students, was able to quantify the important role parents play in teen driving…</a:t>
            </a:r>
          </a:p>
          <a:p>
            <a:r>
              <a:rPr lang="en-US" dirty="0">
                <a:latin typeface="Arial" pitchFamily="34" charset="0"/>
              </a:rPr>
              <a:t> </a:t>
            </a:r>
          </a:p>
          <a:p>
            <a:r>
              <a:rPr lang="en-US" dirty="0">
                <a:latin typeface="Arial" pitchFamily="34" charset="0"/>
              </a:rPr>
              <a:t>87% said parents were involved in their practice driving. 40% said </a:t>
            </a:r>
            <a:r>
              <a:rPr lang="en-US" u="sng" dirty="0">
                <a:latin typeface="Arial" pitchFamily="34" charset="0"/>
              </a:rPr>
              <a:t>only</a:t>
            </a:r>
            <a:r>
              <a:rPr lang="en-US" dirty="0">
                <a:latin typeface="Arial" pitchFamily="34" charset="0"/>
              </a:rPr>
              <a:t> their parents were involved in this critical time. (as in no Driver Ed)</a:t>
            </a:r>
          </a:p>
          <a:p>
            <a:r>
              <a:rPr lang="en-US" dirty="0">
                <a:latin typeface="Arial" pitchFamily="34" charset="0"/>
              </a:rPr>
              <a:t> </a:t>
            </a:r>
          </a:p>
          <a:p>
            <a:r>
              <a:rPr lang="en-US" dirty="0">
                <a:latin typeface="Arial" pitchFamily="34" charset="0"/>
              </a:rPr>
              <a:t>When it comes to whether or not teens reported risky driving behaviors, the teens who said their parents were involved, set rules and monitored them also crashed half as much as teens who reported their parents not being as involved.</a:t>
            </a:r>
          </a:p>
          <a:p>
            <a:r>
              <a:rPr lang="en-US" dirty="0">
                <a:latin typeface="Arial" pitchFamily="34" charset="0"/>
              </a:rPr>
              <a:t> </a:t>
            </a:r>
          </a:p>
          <a:p>
            <a:r>
              <a:rPr lang="en-US" dirty="0">
                <a:latin typeface="Arial" pitchFamily="34" charset="0"/>
              </a:rPr>
              <a:t>These supported teens also were 2x as likely to wear seat belts, 70% less likely to drink and drive, half as likely to speed, and less likely to drive with multiple passengers.</a:t>
            </a:r>
          </a:p>
          <a:p>
            <a:r>
              <a:rPr lang="en-US" dirty="0">
                <a:latin typeface="Arial" pitchFamily="34" charset="0"/>
              </a:rPr>
              <a:t> </a:t>
            </a:r>
          </a:p>
          <a:p>
            <a:r>
              <a:rPr lang="en-US" b="1" dirty="0">
                <a:latin typeface="Arial" pitchFamily="34" charset="0"/>
              </a:rPr>
              <a:t>Bottom line</a:t>
            </a:r>
            <a:r>
              <a:rPr lang="en-US" dirty="0">
                <a:latin typeface="Arial" pitchFamily="34" charset="0"/>
              </a:rPr>
              <a:t>, though parents may not feel it sometimes, they still have a critical influence on their teen, especially when it comes to driving safely.</a:t>
            </a:r>
          </a:p>
          <a:p>
            <a:r>
              <a:rPr lang="en-US" dirty="0">
                <a:latin typeface="Arial" pitchFamily="34" charset="0"/>
              </a:rPr>
              <a:t> </a:t>
            </a:r>
          </a:p>
          <a:p>
            <a:r>
              <a:rPr lang="en-US" dirty="0">
                <a:latin typeface="Arial" pitchFamily="34" charset="0"/>
              </a:rPr>
              <a:t>That is why we are asking you to help facilitate parents’ involvement. Parents really matter!</a:t>
            </a:r>
            <a:endParaRPr lang="en-US" sz="1100" dirty="0"/>
          </a:p>
          <a:p>
            <a:endParaRPr lang="en-US" sz="1100" dirty="0"/>
          </a:p>
          <a:p>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Copyright 2016 Children's Hospital of Philadelphia Research Insititute. All Rights Reserved.</a:t>
            </a:r>
            <a:endParaRPr lang="en-US"/>
          </a:p>
        </p:txBody>
      </p:sp>
    </p:spTree>
    <p:extLst>
      <p:ext uri="{BB962C8B-B14F-4D97-AF65-F5344CB8AC3E}">
        <p14:creationId xmlns:p14="http://schemas.microsoft.com/office/powerpoint/2010/main" val="219541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endParaRPr lang="en-US" baseline="0" dirty="0" smtClean="0"/>
          </a:p>
          <a:p>
            <a:pPr defTabSz="933237" eaLnBrk="0" fontAlgn="base" hangingPunct="0">
              <a:spcBef>
                <a:spcPct val="30000"/>
              </a:spcBef>
              <a:spcAft>
                <a:spcPct val="0"/>
              </a:spcAft>
              <a:defRPr/>
            </a:pPr>
            <a:r>
              <a:rPr lang="en-US" dirty="0">
                <a:latin typeface="Arial" pitchFamily="34" charset="0"/>
              </a:rPr>
              <a:t>So let’s begin with some stats and the evidence behind TDP Practice Guide. </a:t>
            </a:r>
          </a:p>
          <a:p>
            <a:endParaRPr lang="en-US" dirty="0">
              <a:latin typeface="Arial" pitchFamily="34" charset="0"/>
            </a:endParaRPr>
          </a:p>
          <a:p>
            <a:r>
              <a:rPr lang="en-US" dirty="0">
                <a:latin typeface="Arial" pitchFamily="34" charset="0"/>
              </a:rPr>
              <a:t>Mostly, the high crash rate for teen drivers is about inexperience and lack of driving skill as novice drivers, rather than intentional risk taking.</a:t>
            </a:r>
          </a:p>
          <a:p>
            <a:endParaRPr lang="en-US" dirty="0">
              <a:latin typeface="Arial" pitchFamily="34" charset="0"/>
            </a:endParaRPr>
          </a:p>
          <a:p>
            <a:r>
              <a:rPr lang="en-US" dirty="0">
                <a:latin typeface="Arial" pitchFamily="34" charset="0"/>
              </a:rPr>
              <a:t>In a CHOP study, researchers analyzed a federal crash investigation database to look at the critical errors teens made right before they crashed. The most common noted by investigators at the crash scene were the failure to scan and detect hazards, being distracted by something inside or outside of the vehicle, and driving too fast for conditions.</a:t>
            </a:r>
          </a:p>
          <a:p>
            <a:endParaRPr lang="en-US" dirty="0">
              <a:latin typeface="Arial" pitchFamily="34" charset="0"/>
            </a:endParaRPr>
          </a:p>
          <a:p>
            <a:r>
              <a:rPr lang="en-US" dirty="0">
                <a:latin typeface="Arial" pitchFamily="34" charset="0"/>
              </a:rPr>
              <a:t>Knowing the common critical errors is </a:t>
            </a:r>
            <a:r>
              <a:rPr lang="en-US" u="sng" dirty="0">
                <a:latin typeface="Arial" pitchFamily="34" charset="0"/>
              </a:rPr>
              <a:t>good</a:t>
            </a:r>
            <a:r>
              <a:rPr lang="en-US" dirty="0">
                <a:latin typeface="Arial" pitchFamily="34" charset="0"/>
              </a:rPr>
              <a:t>. We know what we need to target as we teach teens to drive</a:t>
            </a:r>
          </a:p>
          <a:p>
            <a:r>
              <a:rPr lang="en-US" dirty="0">
                <a:latin typeface="Arial" pitchFamily="34" charset="0"/>
              </a:rPr>
              <a:t>There are real driving skills that can be taught and practiced to address each of these critical errors…; before teens starting driving on their own.</a:t>
            </a:r>
          </a:p>
          <a:p>
            <a:pPr defTabSz="933237" eaLnBrk="0" fontAlgn="base" hangingPunct="0">
              <a:spcBef>
                <a:spcPct val="30000"/>
              </a:spcBef>
              <a:spcAft>
                <a:spcPct val="0"/>
              </a:spcAft>
              <a:defRPr/>
            </a:pPr>
            <a:endParaRPr lang="en-US" sz="1400" dirty="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11</a:t>
            </a:fld>
            <a:endParaRPr lang="en-US"/>
          </a:p>
        </p:txBody>
      </p:sp>
    </p:spTree>
    <p:extLst>
      <p:ext uri="{BB962C8B-B14F-4D97-AF65-F5344CB8AC3E}">
        <p14:creationId xmlns:p14="http://schemas.microsoft.com/office/powerpoint/2010/main" val="310700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12</a:t>
            </a:fld>
            <a:endParaRPr lang="en-US"/>
          </a:p>
        </p:txBody>
      </p:sp>
    </p:spTree>
    <p:extLst>
      <p:ext uri="{BB962C8B-B14F-4D97-AF65-F5344CB8AC3E}">
        <p14:creationId xmlns:p14="http://schemas.microsoft.com/office/powerpoint/2010/main" val="149895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Now we begin the last learning Objective of  “Parents Know What and How to Practice Drive.”  The critical/ required component of this section is showing the “How to Use TDP Video”, which you will see shortly. However, we think these 5 slides help to reinforce the important components of this learning objective.  So use these as you see fit. You can use all the slides as well as the video, and it works great. If you have less time, you may want to not use all the slides.</a:t>
            </a:r>
          </a:p>
          <a:p>
            <a:endParaRPr lang="en-US" dirty="0">
              <a:latin typeface="Arial" pitchFamily="34" charset="0"/>
            </a:endParaRPr>
          </a:p>
          <a:p>
            <a:r>
              <a:rPr lang="en-US" dirty="0">
                <a:latin typeface="Arial" pitchFamily="34" charset="0"/>
              </a:rPr>
              <a:t>Lets begin – this slide emphasizes that its important that teens get high quality, varied and appropriately challenging driving practice.  CHOP </a:t>
            </a:r>
            <a:r>
              <a:rPr lang="en-US" dirty="0" err="1">
                <a:latin typeface="Arial" pitchFamily="34" charset="0"/>
              </a:rPr>
              <a:t>TeenDrivingPlan</a:t>
            </a:r>
            <a:r>
              <a:rPr lang="en-US" dirty="0">
                <a:latin typeface="Arial" pitchFamily="34" charset="0"/>
              </a:rPr>
              <a:t> research confirms this. </a:t>
            </a:r>
          </a:p>
          <a:p>
            <a:r>
              <a:rPr lang="en-US" dirty="0">
                <a:latin typeface="Arial" pitchFamily="34" charset="0"/>
              </a:rPr>
              <a:t> </a:t>
            </a:r>
          </a:p>
          <a:p>
            <a:r>
              <a:rPr lang="en-US" dirty="0">
                <a:latin typeface="Arial" pitchFamily="34" charset="0"/>
              </a:rPr>
              <a:t>It is recommended that teens log about 50-120 hours of practice in different driving environments and conditions before they start to drive on their own. Many different researchers have come to this conclusion.</a:t>
            </a:r>
          </a:p>
          <a:p>
            <a:endParaRPr lang="en-US" dirty="0">
              <a:latin typeface="Arial" pitchFamily="34" charset="0"/>
            </a:endParaRPr>
          </a:p>
          <a:p>
            <a:r>
              <a:rPr lang="en-US" dirty="0">
                <a:latin typeface="Arial" pitchFamily="34" charset="0"/>
              </a:rPr>
              <a:t>Recall that keeping track of progress really help the successful families from the TDP randomize control trial.</a:t>
            </a:r>
          </a:p>
          <a:p>
            <a:r>
              <a:rPr lang="en-US" dirty="0">
                <a:latin typeface="Arial" pitchFamily="34" charset="0"/>
              </a:rPr>
              <a:t>  </a:t>
            </a:r>
          </a:p>
          <a:p>
            <a:r>
              <a:rPr lang="en-US" dirty="0">
                <a:latin typeface="Arial" pitchFamily="34" charset="0"/>
              </a:rPr>
              <a:t>This may seem daunting to parents, so encourage parents with a “Don’t worry, we are here to help you structure that practice driving with </a:t>
            </a:r>
            <a:r>
              <a:rPr lang="en-US" dirty="0" err="1">
                <a:latin typeface="Arial" pitchFamily="34" charset="0"/>
              </a:rPr>
              <a:t>TeenDrivingPlan</a:t>
            </a:r>
            <a:r>
              <a:rPr lang="en-US" dirty="0">
                <a:latin typeface="Arial" pitchFamily="34" charset="0"/>
              </a:rPr>
              <a:t>.</a:t>
            </a:r>
            <a:endParaRPr lang="en-US" dirty="0"/>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Copyright 2016 Children's Hospital of Philadelphia Research Insititute. All Rights Reserved.</a:t>
            </a:r>
            <a:endParaRPr lang="en-US"/>
          </a:p>
        </p:txBody>
      </p:sp>
    </p:spTree>
    <p:extLst>
      <p:ext uri="{BB962C8B-B14F-4D97-AF65-F5344CB8AC3E}">
        <p14:creationId xmlns:p14="http://schemas.microsoft.com/office/powerpoint/2010/main" val="48681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Talk to parents about how to create an effective learning environment.</a:t>
            </a:r>
          </a:p>
          <a:p>
            <a:r>
              <a:rPr lang="en-US" dirty="0">
                <a:latin typeface="Arial" pitchFamily="34" charset="0"/>
              </a:rPr>
              <a:t>Teens need a calm and supportive practice supervisor with knowledge and skills to instruct and give good feedback. </a:t>
            </a:r>
          </a:p>
          <a:p>
            <a:r>
              <a:rPr lang="en-US" dirty="0">
                <a:latin typeface="Arial" pitchFamily="34" charset="0"/>
              </a:rPr>
              <a:t> </a:t>
            </a:r>
          </a:p>
          <a:p>
            <a:r>
              <a:rPr lang="en-US" dirty="0">
                <a:latin typeface="Arial" pitchFamily="34" charset="0"/>
              </a:rPr>
              <a:t>Here are tips to create the right learning environment:</a:t>
            </a:r>
          </a:p>
          <a:p>
            <a:endParaRPr lang="en-US" dirty="0">
              <a:latin typeface="Arial" pitchFamily="34" charset="0"/>
            </a:endParaRPr>
          </a:p>
          <a:p>
            <a:r>
              <a:rPr lang="en-US" dirty="0">
                <a:latin typeface="Arial" pitchFamily="34" charset="0"/>
              </a:rPr>
              <a:t>For one, The only topic of conversation in the car during practice drive should be about the practice drive itself. Save the other topics related to family, academics, schedules, or friends to a different time and location.</a:t>
            </a:r>
          </a:p>
          <a:p>
            <a:r>
              <a:rPr lang="en-US" dirty="0">
                <a:latin typeface="Arial" pitchFamily="34" charset="0"/>
              </a:rPr>
              <a:t> </a:t>
            </a:r>
          </a:p>
          <a:p>
            <a:r>
              <a:rPr lang="en-US" dirty="0">
                <a:latin typeface="Arial" pitchFamily="34" charset="0"/>
              </a:rPr>
              <a:t>Parents need to know that their own driving skill-- that now comes automatically-- actually took them a long time to learn. Remind them that skills used or risks taken by experienced drivers like them may not work for a new teen driver. </a:t>
            </a:r>
          </a:p>
          <a:p>
            <a:r>
              <a:rPr lang="en-US" dirty="0">
                <a:latin typeface="Arial" pitchFamily="34" charset="0"/>
              </a:rPr>
              <a:t> </a:t>
            </a:r>
          </a:p>
          <a:p>
            <a:r>
              <a:rPr lang="en-US" dirty="0">
                <a:latin typeface="Arial" pitchFamily="34" charset="0"/>
              </a:rPr>
              <a:t>Teens can get defensive when they are told they are doing something wrong. Right? To keep the calm and stay safe, pull over to side of the road and explain what they did that was wrong and how to do the skill properly. Then give them the chance to do the skill correctly.  Acknowledge when they do something well.</a:t>
            </a:r>
          </a:p>
          <a:p>
            <a:r>
              <a:rPr lang="en-US" dirty="0">
                <a:latin typeface="Arial" pitchFamily="34" charset="0"/>
              </a:rPr>
              <a:t> </a:t>
            </a:r>
          </a:p>
          <a:p>
            <a:r>
              <a:rPr lang="en-US" dirty="0">
                <a:latin typeface="Arial" pitchFamily="34" charset="0"/>
              </a:rPr>
              <a:t>Part of the tools that parents can access is a short video about how to create a good learning environment.</a:t>
            </a:r>
          </a:p>
        </p:txBody>
      </p:sp>
      <p:sp>
        <p:nvSpPr>
          <p:cNvPr id="4" name="Slide Number Placeholder 3"/>
          <p:cNvSpPr>
            <a:spLocks noGrp="1"/>
          </p:cNvSpPr>
          <p:nvPr>
            <p:ph type="sldNum" sz="quarter" idx="10"/>
          </p:nvPr>
        </p:nvSpPr>
        <p:spPr/>
        <p:txBody>
          <a:bodyPr/>
          <a:lstStyle/>
          <a:p>
            <a:pPr>
              <a:defRPr/>
            </a:pPr>
            <a:fld id="{A51FFFD5-DD4F-4799-857A-25C5DCFB9255}"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Copyright 2016 Children's Hospital of Philadelphia Research Insititute. All Rights Reserved.</a:t>
            </a:r>
            <a:endParaRPr lang="en-US"/>
          </a:p>
        </p:txBody>
      </p:sp>
    </p:spTree>
    <p:extLst>
      <p:ext uri="{BB962C8B-B14F-4D97-AF65-F5344CB8AC3E}">
        <p14:creationId xmlns:p14="http://schemas.microsoft.com/office/powerpoint/2010/main" val="1360003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292" cy="6858000"/>
          </a:xfrm>
          <a:prstGeom prst="rect">
            <a:avLst/>
          </a:prstGeom>
        </p:spPr>
      </p:pic>
      <p:sp>
        <p:nvSpPr>
          <p:cNvPr id="2" name="Title 1"/>
          <p:cNvSpPr>
            <a:spLocks noGrp="1"/>
          </p:cNvSpPr>
          <p:nvPr>
            <p:ph type="ctrTitle" hasCustomPrompt="1"/>
          </p:nvPr>
        </p:nvSpPr>
        <p:spPr>
          <a:xfrm>
            <a:off x="532394" y="592924"/>
            <a:ext cx="3956479" cy="1207008"/>
          </a:xfrm>
        </p:spPr>
        <p:txBody>
          <a:bodyPr anchor="ctr"/>
          <a:lstStyle>
            <a:lvl1pPr algn="l">
              <a:defRPr sz="3600" cap="all" baseline="0"/>
            </a:lvl1pPr>
          </a:lstStyle>
          <a:p>
            <a:r>
              <a:rPr lang="en-US" cap="all" baseline="0" dirty="0" smtClean="0"/>
              <a:t>Click to add title</a:t>
            </a:r>
            <a:endParaRPr lang="en-US" dirty="0"/>
          </a:p>
        </p:txBody>
      </p:sp>
      <p:sp>
        <p:nvSpPr>
          <p:cNvPr id="3" name="Subtitle 2"/>
          <p:cNvSpPr>
            <a:spLocks noGrp="1"/>
          </p:cNvSpPr>
          <p:nvPr>
            <p:ph type="subTitle" idx="1" hasCustomPrompt="1"/>
          </p:nvPr>
        </p:nvSpPr>
        <p:spPr>
          <a:xfrm>
            <a:off x="532394" y="1994857"/>
            <a:ext cx="3956480"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12" name="Text Placeholder 11"/>
          <p:cNvSpPr>
            <a:spLocks noGrp="1"/>
          </p:cNvSpPr>
          <p:nvPr>
            <p:ph type="body" sz="quarter" idx="13" hasCustomPrompt="1"/>
          </p:nvPr>
        </p:nvSpPr>
        <p:spPr>
          <a:xfrm>
            <a:off x="532394" y="2764853"/>
            <a:ext cx="3956480" cy="502920"/>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345817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9338" y="320156"/>
            <a:ext cx="7507224" cy="1020271"/>
          </a:xfrm>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819338" y="1600200"/>
            <a:ext cx="7507224" cy="4571999"/>
          </a:xfrm>
        </p:spPr>
        <p:txBody>
          <a:bodyPr/>
          <a:lstStyle>
            <a:lvl1pPr>
              <a:defRPr/>
            </a:lvl1pPr>
          </a:lstStyle>
          <a:p>
            <a:pPr lvl="0"/>
            <a:r>
              <a:rPr lang="en-US" dirty="0" smtClean="0"/>
              <a:t>Click to add text</a:t>
            </a:r>
          </a:p>
        </p:txBody>
      </p:sp>
      <p:sp>
        <p:nvSpPr>
          <p:cNvPr id="6" name="Slide Number Placeholder 5"/>
          <p:cNvSpPr>
            <a:spLocks noGrp="1"/>
          </p:cNvSpPr>
          <p:nvPr>
            <p:ph type="sldNum" sz="quarter" idx="12"/>
          </p:nvPr>
        </p:nvSpPr>
        <p:spPr>
          <a:xfrm>
            <a:off x="228601" y="6356351"/>
            <a:ext cx="415635" cy="365125"/>
          </a:xfrm>
        </p:spPr>
        <p:txBody>
          <a:bodyPr/>
          <a:lstStyle>
            <a:lvl1pPr algn="l">
              <a:defRPr/>
            </a:lvl1pPr>
          </a:lstStyle>
          <a:p>
            <a:fld id="{AD40181A-01B0-4CB8-8614-1473649F674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3224" y="6286390"/>
            <a:ext cx="2274569" cy="476372"/>
          </a:xfrm>
          <a:prstGeom prst="rect">
            <a:avLst/>
          </a:prstGeom>
        </p:spPr>
      </p:pic>
    </p:spTree>
    <p:extLst>
      <p:ext uri="{BB962C8B-B14F-4D97-AF65-F5344CB8AC3E}">
        <p14:creationId xmlns:p14="http://schemas.microsoft.com/office/powerpoint/2010/main" val="24508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9707" y="1543930"/>
            <a:ext cx="7564627" cy="1444752"/>
          </a:xfrm>
        </p:spPr>
        <p:txBody>
          <a:bodyPr/>
          <a:lstStyle>
            <a:lvl1pPr>
              <a:defRPr/>
            </a:lvl1pPr>
          </a:lstStyle>
          <a:p>
            <a:r>
              <a:rPr lang="en-US" dirty="0" smtClean="0"/>
              <a:t>Click to add title</a:t>
            </a:r>
            <a:endParaRPr lang="en-US" dirty="0"/>
          </a:p>
        </p:txBody>
      </p:sp>
      <p:sp>
        <p:nvSpPr>
          <p:cNvPr id="5" name="Slide Number Placeholder 5"/>
          <p:cNvSpPr txBox="1">
            <a:spLocks/>
          </p:cNvSpPr>
          <p:nvPr userDrawn="1"/>
        </p:nvSpPr>
        <p:spPr>
          <a:xfrm>
            <a:off x="228601" y="6356351"/>
            <a:ext cx="41563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40181A-01B0-4CB8-8614-1473649F674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3224" y="6286390"/>
            <a:ext cx="2274569" cy="476372"/>
          </a:xfrm>
          <a:prstGeom prst="rect">
            <a:avLst/>
          </a:prstGeom>
        </p:spPr>
      </p:pic>
    </p:spTree>
    <p:extLst>
      <p:ext uri="{BB962C8B-B14F-4D97-AF65-F5344CB8AC3E}">
        <p14:creationId xmlns:p14="http://schemas.microsoft.com/office/powerpoint/2010/main" val="351251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5500" y="317500"/>
            <a:ext cx="7861300" cy="977900"/>
          </a:xfrm>
        </p:spPr>
        <p:txBody>
          <a:bodyPr/>
          <a:lstStyle>
            <a:lvl1pPr>
              <a:defRPr sz="3000" cap="sm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0" y="1371600"/>
            <a:ext cx="4114800" cy="5029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2"/>
          <p:cNvSpPr>
            <a:spLocks noGrp="1"/>
          </p:cNvSpPr>
          <p:nvPr>
            <p:ph type="pic" idx="11"/>
          </p:nvPr>
        </p:nvSpPr>
        <p:spPr>
          <a:xfrm>
            <a:off x="469900" y="1371600"/>
            <a:ext cx="388620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6" name="Rectangle 31"/>
          <p:cNvSpPr>
            <a:spLocks noGrp="1" noChangeArrowheads="1"/>
          </p:cNvSpPr>
          <p:nvPr>
            <p:ph type="sldNum" sz="quarter" idx="12"/>
          </p:nvPr>
        </p:nvSpPr>
        <p:spPr>
          <a:xfrm>
            <a:off x="838200" y="6524625"/>
            <a:ext cx="304800" cy="330200"/>
          </a:xfrm>
          <a:prstGeom prst="rect">
            <a:avLst/>
          </a:prstGeom>
        </p:spPr>
        <p:txBody>
          <a:bodyPr/>
          <a:lstStyle>
            <a:lvl1pPr>
              <a:defRPr/>
            </a:lvl1pPr>
          </a:lstStyle>
          <a:p>
            <a:pPr>
              <a:defRPr/>
            </a:pPr>
            <a:fld id="{A59A1408-80AE-4C45-96D6-CF3E106723B2}" type="slidenum">
              <a:rPr lang="en-US"/>
              <a:pPr>
                <a:defRPr/>
              </a:pPr>
              <a:t>‹#›</a:t>
            </a:fld>
            <a:r>
              <a:rPr lang="en-US"/>
              <a:t>   </a:t>
            </a:r>
            <a:r>
              <a:rPr lang="en-US" b="0"/>
              <a:t>|</a:t>
            </a:r>
          </a:p>
        </p:txBody>
      </p:sp>
    </p:spTree>
    <p:extLst>
      <p:ext uri="{BB962C8B-B14F-4D97-AF65-F5344CB8AC3E}">
        <p14:creationId xmlns:p14="http://schemas.microsoft.com/office/powerpoint/2010/main" val="1261476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sldNum" sz="quarter" idx="10"/>
          </p:nvPr>
        </p:nvSpPr>
        <p:spPr>
          <a:ln/>
        </p:spPr>
        <p:txBody>
          <a:bodyPr/>
          <a:lstStyle>
            <a:lvl1pPr>
              <a:defRPr/>
            </a:lvl1pPr>
          </a:lstStyle>
          <a:p>
            <a:pPr>
              <a:defRPr/>
            </a:pPr>
            <a:fld id="{1C2455CC-22DF-4205-9571-C7D0F37C9DDF}" type="slidenum">
              <a:rPr lang="en-US"/>
              <a:pPr>
                <a:defRPr/>
              </a:pPr>
              <a:t>‹#›</a:t>
            </a:fld>
            <a:r>
              <a:rPr lang="en-US"/>
              <a:t>   |</a:t>
            </a:r>
          </a:p>
        </p:txBody>
      </p:sp>
    </p:spTree>
    <p:extLst>
      <p:ext uri="{BB962C8B-B14F-4D97-AF65-F5344CB8AC3E}">
        <p14:creationId xmlns:p14="http://schemas.microsoft.com/office/powerpoint/2010/main" val="388492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1BDA2-5700-4E1F-ACA4-454469CAB03A}"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12719-FF96-4BD0-B5F5-EE65D27C07FF}" type="slidenum">
              <a:rPr lang="en-US" smtClean="0"/>
              <a:t>‹#›</a:t>
            </a:fld>
            <a:endParaRPr lang="en-US"/>
          </a:p>
        </p:txBody>
      </p:sp>
    </p:spTree>
    <p:extLst>
      <p:ext uri="{BB962C8B-B14F-4D97-AF65-F5344CB8AC3E}">
        <p14:creationId xmlns:p14="http://schemas.microsoft.com/office/powerpoint/2010/main" val="246505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57200" y="6356350"/>
            <a:ext cx="2133600" cy="365125"/>
          </a:xfrm>
        </p:spPr>
        <p:txBody>
          <a:bodyPr/>
          <a:lstStyle/>
          <a:p>
            <a:fld id="{CDA3B11C-A94B-834A-A52E-257809179A5E}" type="slidenum">
              <a:rPr lang="en-US" smtClean="0"/>
              <a:pPr/>
              <a:t>‹#›</a:t>
            </a:fld>
            <a:endParaRPr lang="en-US"/>
          </a:p>
        </p:txBody>
      </p:sp>
      <p:pic>
        <p:nvPicPr>
          <p:cNvPr id="6" name="Picture 2"/>
          <p:cNvPicPr>
            <a:picLocks noChangeAspect="1" noChangeArrowheads="1"/>
          </p:cNvPicPr>
          <p:nvPr userDrawn="1"/>
        </p:nvPicPr>
        <p:blipFill>
          <a:blip r:embed="rId2"/>
          <a:srcRect/>
          <a:stretch>
            <a:fillRect/>
          </a:stretch>
        </p:blipFill>
        <p:spPr bwMode="auto">
          <a:xfrm>
            <a:off x="5850384" y="5667354"/>
            <a:ext cx="1467309" cy="1041175"/>
          </a:xfrm>
          <a:prstGeom prst="rect">
            <a:avLst/>
          </a:prstGeom>
          <a:noFill/>
          <a:ln w="9525">
            <a:noFill/>
            <a:miter lim="800000"/>
            <a:headEnd/>
            <a:tailEnd/>
          </a:ln>
        </p:spPr>
      </p:pic>
    </p:spTree>
    <p:extLst>
      <p:ext uri="{BB962C8B-B14F-4D97-AF65-F5344CB8AC3E}">
        <p14:creationId xmlns:p14="http://schemas.microsoft.com/office/powerpoint/2010/main" val="164895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14064261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1.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27.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teendriversource.org/learning-to-drive/practice-driving-lesson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teendriversource.org/learning-to-drive/practice-driving-lesson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37.JP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36" y="854439"/>
            <a:ext cx="4969215" cy="839450"/>
          </a:xfrm>
        </p:spPr>
        <p:txBody>
          <a:bodyPr/>
          <a:lstStyle/>
          <a:p>
            <a:pPr fontAlgn="base"/>
            <a:r>
              <a:rPr lang="en-US" dirty="0"/>
              <a:t>Teen Driving </a:t>
            </a:r>
            <a:r>
              <a:rPr lang="en-US" dirty="0" smtClean="0"/>
              <a:t>Plan:</a:t>
            </a:r>
            <a:endParaRPr lang="en-US" dirty="0"/>
          </a:p>
        </p:txBody>
      </p:sp>
      <p:sp>
        <p:nvSpPr>
          <p:cNvPr id="3" name="Subtitle 2"/>
          <p:cNvSpPr>
            <a:spLocks noGrp="1"/>
          </p:cNvSpPr>
          <p:nvPr>
            <p:ph type="subTitle" idx="1"/>
          </p:nvPr>
        </p:nvSpPr>
        <p:spPr>
          <a:xfrm>
            <a:off x="532394" y="1693889"/>
            <a:ext cx="3956480" cy="1371601"/>
          </a:xfrm>
        </p:spPr>
        <p:txBody>
          <a:bodyPr>
            <a:noAutofit/>
          </a:bodyPr>
          <a:lstStyle/>
          <a:p>
            <a:r>
              <a:rPr lang="en-US" sz="2400" dirty="0">
                <a:solidFill>
                  <a:srgbClr val="D11960"/>
                </a:solidFill>
              </a:rPr>
              <a:t>Adapting a clinical research-developed program for community delivery</a:t>
            </a:r>
          </a:p>
        </p:txBody>
      </p:sp>
      <p:sp>
        <p:nvSpPr>
          <p:cNvPr id="4" name="Text Placeholder 3"/>
          <p:cNvSpPr>
            <a:spLocks noGrp="1"/>
          </p:cNvSpPr>
          <p:nvPr>
            <p:ph type="body" sz="quarter" idx="13"/>
          </p:nvPr>
        </p:nvSpPr>
        <p:spPr>
          <a:xfrm>
            <a:off x="449948" y="3754204"/>
            <a:ext cx="3956480" cy="502920"/>
          </a:xfrm>
        </p:spPr>
        <p:txBody>
          <a:bodyPr>
            <a:normAutofit fontScale="55000" lnSpcReduction="20000"/>
          </a:bodyPr>
          <a:lstStyle/>
          <a:p>
            <a:r>
              <a:rPr lang="en-US" dirty="0" smtClean="0"/>
              <a:t>Suzanne Hill</a:t>
            </a:r>
          </a:p>
          <a:p>
            <a:r>
              <a:rPr lang="en-US" dirty="0" smtClean="0"/>
              <a:t>Associate Director, Outreach &amp; Advocacy, CIRP</a:t>
            </a:r>
          </a:p>
        </p:txBody>
      </p:sp>
    </p:spTree>
    <p:extLst>
      <p:ext uri="{BB962C8B-B14F-4D97-AF65-F5344CB8AC3E}">
        <p14:creationId xmlns:p14="http://schemas.microsoft.com/office/powerpoint/2010/main" val="4211132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0217" y="6527800"/>
            <a:ext cx="3209533" cy="276999"/>
          </a:xfrm>
          <a:prstGeom prst="rect">
            <a:avLst/>
          </a:prstGeom>
          <a:noFill/>
          <a:ln>
            <a:solidFill>
              <a:schemeClr val="bg2"/>
            </a:solidFill>
          </a:ln>
        </p:spPr>
        <p:txBody>
          <a:bodyPr wrap="none" rtlCol="0">
            <a:spAutoFit/>
          </a:bodyPr>
          <a:lstStyle/>
          <a:p>
            <a:r>
              <a:rPr lang="en-US" sz="1200" dirty="0" smtClean="0">
                <a:solidFill>
                  <a:schemeClr val="bg2"/>
                </a:solidFill>
              </a:rPr>
              <a:t>Source: National Young Driver Survey, 2009</a:t>
            </a:r>
            <a:endParaRPr lang="en-US" sz="1200" dirty="0">
              <a:solidFill>
                <a:schemeClr val="bg2"/>
              </a:solidFill>
            </a:endParaRPr>
          </a:p>
        </p:txBody>
      </p:sp>
      <p:pic>
        <p:nvPicPr>
          <p:cNvPr id="8" name="Picture 5" descr="youngadults2.png"/>
          <p:cNvPicPr>
            <a:picLocks noChangeAspect="1"/>
          </p:cNvPicPr>
          <p:nvPr/>
        </p:nvPicPr>
        <p:blipFill>
          <a:blip r:embed="rId3" cstate="print">
            <a:extLst>
              <a:ext uri="{28A0092B-C50C-407E-A947-70E740481C1C}">
                <a14:useLocalDpi xmlns:a14="http://schemas.microsoft.com/office/drawing/2010/main" val="0"/>
              </a:ext>
            </a:extLst>
          </a:blip>
          <a:srcRect r="5293"/>
          <a:stretch>
            <a:fillRect/>
          </a:stretch>
        </p:blipFill>
        <p:spPr bwMode="auto">
          <a:xfrm>
            <a:off x="7010400" y="153715"/>
            <a:ext cx="1731035" cy="116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1310158492"/>
              </p:ext>
            </p:extLst>
          </p:nvPr>
        </p:nvGraphicFramePr>
        <p:xfrm>
          <a:off x="215900" y="1219200"/>
          <a:ext cx="8382000" cy="500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15900" y="337355"/>
            <a:ext cx="7861300" cy="881845"/>
          </a:xfrm>
        </p:spPr>
        <p:txBody>
          <a:bodyPr/>
          <a:lstStyle/>
          <a:p>
            <a:r>
              <a:rPr lang="en-US" dirty="0" smtClean="0"/>
              <a:t>Teens say “parents matter”</a:t>
            </a:r>
            <a:endParaRPr lang="en-US" cap="small" dirty="0"/>
          </a:p>
        </p:txBody>
      </p:sp>
    </p:spTree>
    <p:extLst>
      <p:ext uri="{BB962C8B-B14F-4D97-AF65-F5344CB8AC3E}">
        <p14:creationId xmlns:p14="http://schemas.microsoft.com/office/powerpoint/2010/main" val="532773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28600"/>
            <a:ext cx="8547100" cy="1143000"/>
          </a:xfrm>
        </p:spPr>
        <p:txBody>
          <a:bodyPr/>
          <a:lstStyle/>
          <a:p>
            <a:r>
              <a:rPr lang="en-US" dirty="0" smtClean="0"/>
              <a:t>Serious Teen Crashes:</a:t>
            </a:r>
            <a:br>
              <a:rPr lang="en-US" dirty="0" smtClean="0"/>
            </a:br>
            <a:r>
              <a:rPr lang="en-US" dirty="0" smtClean="0"/>
              <a:t>The Big Three Critical Errors</a:t>
            </a:r>
            <a:endParaRPr lang="en-US" dirty="0"/>
          </a:p>
        </p:txBody>
      </p:sp>
      <p:sp>
        <p:nvSpPr>
          <p:cNvPr id="3" name="Content Placeholder 2"/>
          <p:cNvSpPr>
            <a:spLocks noGrp="1"/>
          </p:cNvSpPr>
          <p:nvPr>
            <p:ph idx="1"/>
          </p:nvPr>
        </p:nvSpPr>
        <p:spPr>
          <a:xfrm>
            <a:off x="825500" y="1890713"/>
            <a:ext cx="7861300" cy="4129087"/>
          </a:xfrm>
        </p:spPr>
        <p:txBody>
          <a:bodyPr/>
          <a:lstStyle/>
          <a:p>
            <a:pPr marL="0" indent="0"/>
            <a:r>
              <a:rPr lang="en-US" sz="3600" dirty="0"/>
              <a:t>7</a:t>
            </a:r>
            <a:r>
              <a:rPr lang="en-US" sz="3600" dirty="0" smtClean="0"/>
              <a:t>5</a:t>
            </a:r>
            <a:r>
              <a:rPr lang="en-US" sz="3600" dirty="0"/>
              <a:t>% of teen </a:t>
            </a:r>
            <a:r>
              <a:rPr lang="en-US" sz="3600" dirty="0" smtClean="0"/>
              <a:t>crashes </a:t>
            </a:r>
            <a:r>
              <a:rPr lang="en-US" sz="3600" dirty="0"/>
              <a:t>due to ERROR</a:t>
            </a:r>
          </a:p>
          <a:p>
            <a:pPr marL="0" indent="0"/>
            <a:endParaRPr lang="en-US" sz="2000" u="sng" dirty="0" smtClean="0"/>
          </a:p>
          <a:p>
            <a:pPr marL="0" indent="0"/>
            <a:r>
              <a:rPr lang="en-US" sz="3600" u="sng" dirty="0" smtClean="0"/>
              <a:t>Most Common Critical </a:t>
            </a:r>
            <a:r>
              <a:rPr lang="en-US" sz="3600" u="sng" dirty="0"/>
              <a:t>E</a:t>
            </a:r>
            <a:r>
              <a:rPr lang="en-US" sz="3600" u="sng" dirty="0" smtClean="0"/>
              <a:t>rrors</a:t>
            </a:r>
            <a:r>
              <a:rPr lang="en-US" sz="3600" dirty="0"/>
              <a:t>:</a:t>
            </a:r>
          </a:p>
          <a:p>
            <a:pPr>
              <a:lnSpc>
                <a:spcPct val="120000"/>
              </a:lnSpc>
              <a:defRPr/>
            </a:pPr>
            <a:r>
              <a:rPr lang="en-US" sz="3600" b="1" dirty="0" smtClean="0"/>
              <a:t>21% </a:t>
            </a:r>
            <a:r>
              <a:rPr lang="en-US" dirty="0" smtClean="0"/>
              <a:t>Scanning/hazard detection</a:t>
            </a:r>
          </a:p>
          <a:p>
            <a:pPr>
              <a:lnSpc>
                <a:spcPct val="120000"/>
              </a:lnSpc>
              <a:defRPr/>
            </a:pPr>
            <a:r>
              <a:rPr lang="en-US" sz="3600" b="1" dirty="0" smtClean="0"/>
              <a:t>19</a:t>
            </a:r>
            <a:r>
              <a:rPr lang="en-US" sz="3600" b="1" dirty="0"/>
              <a:t>% </a:t>
            </a:r>
            <a:r>
              <a:rPr lang="en-US" dirty="0" smtClean="0"/>
              <a:t>Distraction</a:t>
            </a:r>
            <a:endParaRPr lang="en-US" dirty="0"/>
          </a:p>
          <a:p>
            <a:pPr>
              <a:lnSpc>
                <a:spcPct val="120000"/>
              </a:lnSpc>
              <a:defRPr/>
            </a:pPr>
            <a:r>
              <a:rPr lang="en-US" sz="3600" b="1" dirty="0"/>
              <a:t>21% </a:t>
            </a:r>
            <a:r>
              <a:rPr lang="en-US" dirty="0"/>
              <a:t>T</a:t>
            </a:r>
            <a:r>
              <a:rPr lang="en-US" dirty="0" smtClean="0"/>
              <a:t>oo </a:t>
            </a:r>
            <a:r>
              <a:rPr lang="en-US" dirty="0"/>
              <a:t>fast for conditions  </a:t>
            </a:r>
          </a:p>
          <a:p>
            <a:endParaRPr lang="en-US" dirty="0"/>
          </a:p>
        </p:txBody>
      </p:sp>
      <p:sp>
        <p:nvSpPr>
          <p:cNvPr id="4" name="TextBox 3"/>
          <p:cNvSpPr txBox="1"/>
          <p:nvPr/>
        </p:nvSpPr>
        <p:spPr>
          <a:xfrm>
            <a:off x="491490" y="6385024"/>
            <a:ext cx="3962400" cy="307777"/>
          </a:xfrm>
          <a:prstGeom prst="rect">
            <a:avLst/>
          </a:prstGeom>
          <a:noFill/>
          <a:ln>
            <a:solidFill>
              <a:schemeClr val="bg2"/>
            </a:solidFill>
          </a:ln>
        </p:spPr>
        <p:txBody>
          <a:bodyPr wrap="square" rtlCol="0">
            <a:spAutoFit/>
          </a:bodyPr>
          <a:lstStyle/>
          <a:p>
            <a:r>
              <a:rPr lang="en-US" sz="1400" dirty="0" smtClean="0">
                <a:solidFill>
                  <a:schemeClr val="bg2"/>
                </a:solidFill>
              </a:rPr>
              <a:t>Source: Curry AE, et al.</a:t>
            </a:r>
            <a:r>
              <a:rPr lang="en-US" sz="1400" dirty="0">
                <a:solidFill>
                  <a:schemeClr val="bg2"/>
                </a:solidFill>
              </a:rPr>
              <a:t> </a:t>
            </a:r>
            <a:r>
              <a:rPr lang="en-US" sz="1400" i="1" dirty="0" err="1">
                <a:solidFill>
                  <a:schemeClr val="bg2"/>
                </a:solidFill>
              </a:rPr>
              <a:t>Accid</a:t>
            </a:r>
            <a:r>
              <a:rPr lang="en-US" sz="1400" i="1" dirty="0">
                <a:solidFill>
                  <a:schemeClr val="bg2"/>
                </a:solidFill>
              </a:rPr>
              <a:t> Anal Prev</a:t>
            </a:r>
            <a:r>
              <a:rPr lang="en-US" sz="1400" dirty="0">
                <a:solidFill>
                  <a:schemeClr val="bg2"/>
                </a:solidFill>
              </a:rPr>
              <a:t>. </a:t>
            </a:r>
            <a:r>
              <a:rPr lang="en-US" sz="1400" dirty="0" smtClean="0">
                <a:solidFill>
                  <a:schemeClr val="bg2"/>
                </a:solidFill>
              </a:rPr>
              <a:t>2011.</a:t>
            </a:r>
            <a:endParaRPr lang="en-US" sz="1400" dirty="0">
              <a:solidFill>
                <a:schemeClr val="bg2"/>
              </a:solidFill>
            </a:endParaRPr>
          </a:p>
        </p:txBody>
      </p:sp>
    </p:spTree>
    <p:extLst>
      <p:ext uri="{BB962C8B-B14F-4D97-AF65-F5344CB8AC3E}">
        <p14:creationId xmlns:p14="http://schemas.microsoft.com/office/powerpoint/2010/main" val="2127318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65163"/>
            <a:ext cx="6858000" cy="2387600"/>
          </a:xfrm>
        </p:spPr>
        <p:txBody>
          <a:bodyPr/>
          <a:lstStyle/>
          <a:p>
            <a:r>
              <a:rPr lang="en-US" dirty="0"/>
              <a:t>How to empower </a:t>
            </a:r>
            <a:r>
              <a:rPr lang="en-US" dirty="0" smtClean="0"/>
              <a:t>parents</a:t>
            </a:r>
            <a:endParaRPr lang="en-US" dirty="0"/>
          </a:p>
        </p:txBody>
      </p:sp>
      <p:sp>
        <p:nvSpPr>
          <p:cNvPr id="3" name="Subtitle 2"/>
          <p:cNvSpPr>
            <a:spLocks noGrp="1"/>
          </p:cNvSpPr>
          <p:nvPr>
            <p:ph type="subTitle" idx="1"/>
          </p:nvPr>
        </p:nvSpPr>
        <p:spPr>
          <a:xfrm>
            <a:off x="1143000" y="3097485"/>
            <a:ext cx="6858000" cy="1207229"/>
          </a:xfrm>
        </p:spPr>
        <p:txBody>
          <a:bodyPr/>
          <a:lstStyle/>
          <a:p>
            <a:r>
              <a:rPr lang="en-US" dirty="0"/>
              <a:t>M</a:t>
            </a:r>
            <a:r>
              <a:rPr lang="en-US" dirty="0" smtClean="0"/>
              <a:t>ake </a:t>
            </a:r>
            <a:r>
              <a:rPr lang="en-US" dirty="0"/>
              <a:t>the most of supervised </a:t>
            </a:r>
            <a:r>
              <a:rPr lang="en-US" dirty="0" smtClean="0"/>
              <a:t>driving with </a:t>
            </a:r>
            <a:endParaRPr lang="en-US" dirty="0"/>
          </a:p>
          <a:p>
            <a:r>
              <a:rPr lang="en-US" dirty="0" smtClean="0"/>
              <a:t>Teen Driving Plan </a:t>
            </a:r>
            <a:endParaRPr lang="en-US" dirty="0"/>
          </a:p>
        </p:txBody>
      </p:sp>
      <p:sp>
        <p:nvSpPr>
          <p:cNvPr id="4" name="Slide Number Placeholder 3"/>
          <p:cNvSpPr>
            <a:spLocks noGrp="1"/>
          </p:cNvSpPr>
          <p:nvPr>
            <p:ph type="sldNum" sz="quarter" idx="12"/>
          </p:nvPr>
        </p:nvSpPr>
        <p:spPr/>
        <p:txBody>
          <a:bodyPr/>
          <a:lstStyle/>
          <a:p>
            <a:fld id="{16312719-FF96-4BD0-B5F5-EE65D27C07FF}" type="slidenum">
              <a:rPr lang="en-US" smtClean="0"/>
              <a:t>12</a:t>
            </a:fld>
            <a:endParaRPr lang="en-US"/>
          </a:p>
        </p:txBody>
      </p:sp>
      <p:pic>
        <p:nvPicPr>
          <p:cNvPr id="3074" name="Picture 2" descr="driving on rural 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16" y="4349436"/>
            <a:ext cx="9297914" cy="189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22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500"/>
            <a:ext cx="8305800" cy="825500"/>
          </a:xfrm>
        </p:spPr>
        <p:txBody>
          <a:bodyPr/>
          <a:lstStyle/>
          <a:p>
            <a:r>
              <a:rPr lang="en-US" dirty="0" smtClean="0"/>
              <a:t>Key message to parents</a:t>
            </a:r>
            <a:br>
              <a:rPr lang="en-US" dirty="0" smtClean="0"/>
            </a:br>
            <a:r>
              <a:rPr lang="en-US" dirty="0" smtClean="0"/>
              <a:t>science says</a:t>
            </a:r>
            <a:endParaRPr lang="en-US" dirty="0"/>
          </a:p>
        </p:txBody>
      </p:sp>
      <p:sp>
        <p:nvSpPr>
          <p:cNvPr id="9" name="Content Placeholder 8"/>
          <p:cNvSpPr>
            <a:spLocks noGrp="1"/>
          </p:cNvSpPr>
          <p:nvPr>
            <p:ph idx="1"/>
          </p:nvPr>
        </p:nvSpPr>
        <p:spPr>
          <a:xfrm>
            <a:off x="838200" y="1828800"/>
            <a:ext cx="7861300" cy="2986087"/>
          </a:xfrm>
        </p:spPr>
        <p:txBody>
          <a:bodyPr>
            <a:normAutofit/>
          </a:bodyPr>
          <a:lstStyle/>
          <a:p>
            <a:pPr>
              <a:buSzPct val="125000"/>
            </a:pPr>
            <a:r>
              <a:rPr lang="en-US" sz="3200" kern="1200" dirty="0">
                <a:latin typeface="+mn-lt"/>
              </a:rPr>
              <a:t>H</a:t>
            </a:r>
            <a:r>
              <a:rPr lang="en-US" sz="3200" kern="1200" dirty="0" smtClean="0">
                <a:latin typeface="+mn-lt"/>
              </a:rPr>
              <a:t>igh </a:t>
            </a:r>
            <a:r>
              <a:rPr lang="en-US" sz="3200" kern="1200" dirty="0">
                <a:latin typeface="+mn-lt"/>
              </a:rPr>
              <a:t>quality, </a:t>
            </a:r>
            <a:r>
              <a:rPr lang="en-US" sz="3600" b="1" kern="1200" dirty="0">
                <a:solidFill>
                  <a:srgbClr val="025587"/>
                </a:solidFill>
                <a:latin typeface="+mn-lt"/>
              </a:rPr>
              <a:t>varied</a:t>
            </a:r>
            <a:r>
              <a:rPr lang="en-US" sz="3200" kern="1200" dirty="0">
                <a:latin typeface="+mn-lt"/>
              </a:rPr>
              <a:t> and appropriately challenging driving </a:t>
            </a:r>
            <a:r>
              <a:rPr lang="en-US" sz="3200" kern="1200" dirty="0" smtClean="0">
                <a:latin typeface="+mn-lt"/>
              </a:rPr>
              <a:t>practice.</a:t>
            </a:r>
          </a:p>
          <a:p>
            <a:endParaRPr lang="en-US" sz="1200" kern="1200" dirty="0" smtClean="0">
              <a:latin typeface="+mn-lt"/>
            </a:endParaRPr>
          </a:p>
          <a:p>
            <a:pPr>
              <a:buClr>
                <a:schemeClr val="bg2">
                  <a:lumMod val="50000"/>
                </a:schemeClr>
              </a:buClr>
            </a:pPr>
            <a:r>
              <a:rPr lang="en-US" sz="4000" b="1" kern="1200" dirty="0" smtClean="0">
                <a:solidFill>
                  <a:srgbClr val="025587"/>
                </a:solidFill>
                <a:latin typeface="+mn-lt"/>
              </a:rPr>
              <a:t>50-120 </a:t>
            </a:r>
            <a:r>
              <a:rPr lang="en-US" sz="3600" b="1" kern="1200" dirty="0">
                <a:solidFill>
                  <a:srgbClr val="025587"/>
                </a:solidFill>
                <a:latin typeface="+mn-lt"/>
              </a:rPr>
              <a:t>hours</a:t>
            </a:r>
            <a:r>
              <a:rPr lang="en-US" kern="1200" dirty="0">
                <a:solidFill>
                  <a:srgbClr val="025587"/>
                </a:solidFill>
                <a:latin typeface="+mn-lt"/>
              </a:rPr>
              <a:t> </a:t>
            </a:r>
            <a:r>
              <a:rPr lang="en-US" kern="1200" dirty="0">
                <a:latin typeface="+mn-lt"/>
              </a:rPr>
              <a:t>of practice </a:t>
            </a:r>
            <a:endParaRPr lang="en-US" kern="1200" dirty="0" smtClean="0">
              <a:latin typeface="+mn-lt"/>
            </a:endParaRPr>
          </a:p>
          <a:p>
            <a:pPr>
              <a:buClr>
                <a:schemeClr val="bg2">
                  <a:lumMod val="50000"/>
                </a:schemeClr>
              </a:buClr>
            </a:pPr>
            <a:endParaRPr lang="en-US" sz="1200" kern="1200" dirty="0">
              <a:latin typeface="+mn-lt"/>
            </a:endParaRPr>
          </a:p>
          <a:p>
            <a:pPr>
              <a:buClr>
                <a:schemeClr val="bg2">
                  <a:lumMod val="50000"/>
                </a:schemeClr>
              </a:buClr>
            </a:pPr>
            <a:r>
              <a:rPr lang="en-US" sz="4000" b="1" kern="1200" dirty="0" smtClean="0">
                <a:solidFill>
                  <a:srgbClr val="025587"/>
                </a:solidFill>
                <a:latin typeface="+mn-lt"/>
              </a:rPr>
              <a:t>Track</a:t>
            </a:r>
            <a:r>
              <a:rPr lang="en-US" sz="4000" b="1" kern="1200" dirty="0" smtClean="0">
                <a:solidFill>
                  <a:srgbClr val="003399"/>
                </a:solidFill>
                <a:latin typeface="+mn-lt"/>
              </a:rPr>
              <a:t> </a:t>
            </a:r>
            <a:r>
              <a:rPr lang="en-US" sz="3200" kern="1200" dirty="0" smtClean="0">
                <a:latin typeface="+mn-lt"/>
              </a:rPr>
              <a:t>progress</a:t>
            </a:r>
            <a:endParaRPr lang="en-US" sz="3200" kern="1200" dirty="0">
              <a:latin typeface="+mn-lt"/>
            </a:endParaRPr>
          </a:p>
          <a:p>
            <a:endParaRPr lang="en-US" dirty="0">
              <a:latin typeface="+mn-lt"/>
            </a:endParaRPr>
          </a:p>
        </p:txBody>
      </p:sp>
    </p:spTree>
    <p:extLst>
      <p:ext uri="{BB962C8B-B14F-4D97-AF65-F5344CB8AC3E}">
        <p14:creationId xmlns:p14="http://schemas.microsoft.com/office/powerpoint/2010/main" val="1338349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610600" cy="852488"/>
          </a:xfrm>
        </p:spPr>
        <p:txBody>
          <a:bodyPr/>
          <a:lstStyle/>
          <a:p>
            <a:r>
              <a:rPr lang="en-US" dirty="0" smtClean="0"/>
              <a:t>Right Learning Environment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057400"/>
            <a:ext cx="5148542" cy="3429000"/>
          </a:xfrm>
        </p:spPr>
      </p:pic>
      <p:sp>
        <p:nvSpPr>
          <p:cNvPr id="7" name="TextBox 6"/>
          <p:cNvSpPr txBox="1"/>
          <p:nvPr/>
        </p:nvSpPr>
        <p:spPr>
          <a:xfrm>
            <a:off x="5715000" y="1958638"/>
            <a:ext cx="3048000" cy="390876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584B3D"/>
                </a:solidFill>
              </a:rPr>
              <a:t>Driving is not automatic for teens</a:t>
            </a:r>
          </a:p>
          <a:p>
            <a:pPr marL="285750" indent="-285750">
              <a:buFont typeface="Arial" panose="020B0604020202020204" pitchFamily="34" charset="0"/>
              <a:buChar char="•"/>
            </a:pPr>
            <a:endParaRPr lang="en-US" sz="1200" dirty="0" smtClean="0">
              <a:solidFill>
                <a:srgbClr val="584B3D"/>
              </a:solidFill>
            </a:endParaRPr>
          </a:p>
          <a:p>
            <a:pPr marL="285750" indent="-285750">
              <a:buFont typeface="Arial" panose="020B0604020202020204" pitchFamily="34" charset="0"/>
              <a:buChar char="•"/>
            </a:pPr>
            <a:r>
              <a:rPr lang="en-US" sz="3200" dirty="0" smtClean="0">
                <a:solidFill>
                  <a:srgbClr val="584B3D"/>
                </a:solidFill>
              </a:rPr>
              <a:t>Keep calm and safe</a:t>
            </a:r>
          </a:p>
          <a:p>
            <a:pPr marL="285750" indent="-285750">
              <a:buFont typeface="Arial" panose="020B0604020202020204" pitchFamily="34" charset="0"/>
              <a:buChar char="•"/>
            </a:pPr>
            <a:endParaRPr lang="en-US" sz="1200" dirty="0" smtClean="0">
              <a:solidFill>
                <a:srgbClr val="584B3D"/>
              </a:solidFill>
            </a:endParaRPr>
          </a:p>
          <a:p>
            <a:pPr marL="285750" indent="-285750">
              <a:buFont typeface="Arial" panose="020B0604020202020204" pitchFamily="34" charset="0"/>
              <a:buChar char="•"/>
            </a:pPr>
            <a:r>
              <a:rPr lang="en-US" sz="3200" dirty="0" smtClean="0">
                <a:solidFill>
                  <a:srgbClr val="584B3D"/>
                </a:solidFill>
              </a:rPr>
              <a:t>Acknowledge good driving</a:t>
            </a:r>
            <a:endParaRPr lang="en-US" sz="3200" dirty="0">
              <a:solidFill>
                <a:srgbClr val="584B3D"/>
              </a:solidFill>
            </a:endParaRPr>
          </a:p>
        </p:txBody>
      </p:sp>
      <p:sp>
        <p:nvSpPr>
          <p:cNvPr id="8" name="Rectangular Callout 7"/>
          <p:cNvSpPr/>
          <p:nvPr/>
        </p:nvSpPr>
        <p:spPr>
          <a:xfrm>
            <a:off x="2514600" y="1456563"/>
            <a:ext cx="2590800" cy="1258824"/>
          </a:xfrm>
          <a:prstGeom prst="wedgeRectCallout">
            <a:avLst>
              <a:gd name="adj1" fmla="val -244"/>
              <a:gd name="adj2" fmla="val 85704"/>
            </a:avLst>
          </a:prstGeom>
          <a:solidFill>
            <a:srgbClr val="3F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Right now, it’s all about driving.</a:t>
            </a:r>
            <a:endParaRPr lang="en-US" sz="2400" dirty="0"/>
          </a:p>
        </p:txBody>
      </p:sp>
    </p:spTree>
    <p:extLst>
      <p:ext uri="{BB962C8B-B14F-4D97-AF65-F5344CB8AC3E}">
        <p14:creationId xmlns:p14="http://schemas.microsoft.com/office/powerpoint/2010/main" val="138210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610600" cy="852488"/>
          </a:xfrm>
        </p:spPr>
        <p:txBody>
          <a:bodyPr/>
          <a:lstStyle/>
          <a:p>
            <a:r>
              <a:rPr lang="en-US" dirty="0" smtClean="0"/>
              <a:t>Focus on the Skills for Safety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9" y="1306860"/>
            <a:ext cx="9157028" cy="6228548"/>
          </a:xfrm>
        </p:spPr>
      </p:pic>
      <p:sp>
        <p:nvSpPr>
          <p:cNvPr id="6" name="TextBox 5"/>
          <p:cNvSpPr txBox="1"/>
          <p:nvPr/>
        </p:nvSpPr>
        <p:spPr>
          <a:xfrm>
            <a:off x="4686300" y="1852167"/>
            <a:ext cx="4381500" cy="954107"/>
          </a:xfrm>
          <a:prstGeom prst="rect">
            <a:avLst/>
          </a:prstGeom>
          <a:noFill/>
        </p:spPr>
        <p:txBody>
          <a:bodyPr wrap="square" rtlCol="0">
            <a:spAutoFit/>
          </a:bodyPr>
          <a:lstStyle/>
          <a:p>
            <a:pPr algn="ctr"/>
            <a:r>
              <a:rPr lang="en-US" sz="2800" b="1" dirty="0" smtClean="0">
                <a:solidFill>
                  <a:schemeClr val="bg1"/>
                </a:solidFill>
              </a:rPr>
              <a:t>Scan, Detect &amp; React to Hazards</a:t>
            </a:r>
            <a:endParaRPr lang="en-US" sz="2800" b="1" dirty="0">
              <a:solidFill>
                <a:schemeClr val="bg1"/>
              </a:solidFill>
            </a:endParaRPr>
          </a:p>
        </p:txBody>
      </p:sp>
      <p:sp>
        <p:nvSpPr>
          <p:cNvPr id="7" name="TextBox 6"/>
          <p:cNvSpPr txBox="1"/>
          <p:nvPr/>
        </p:nvSpPr>
        <p:spPr>
          <a:xfrm>
            <a:off x="3236451" y="5780782"/>
            <a:ext cx="2691764" cy="954107"/>
          </a:xfrm>
          <a:prstGeom prst="rect">
            <a:avLst/>
          </a:prstGeom>
          <a:noFill/>
        </p:spPr>
        <p:txBody>
          <a:bodyPr wrap="none" rtlCol="0">
            <a:spAutoFit/>
          </a:bodyPr>
          <a:lstStyle/>
          <a:p>
            <a:pPr algn="ctr"/>
            <a:r>
              <a:rPr lang="en-US" sz="2800" b="1" dirty="0" smtClean="0">
                <a:solidFill>
                  <a:schemeClr val="bg1"/>
                </a:solidFill>
              </a:rPr>
              <a:t>Speed</a:t>
            </a:r>
            <a:br>
              <a:rPr lang="en-US" sz="2800" b="1" dirty="0" smtClean="0">
                <a:solidFill>
                  <a:schemeClr val="bg1"/>
                </a:solidFill>
              </a:rPr>
            </a:br>
            <a:r>
              <a:rPr lang="en-US" sz="2800" b="1" dirty="0" smtClean="0">
                <a:solidFill>
                  <a:schemeClr val="bg1"/>
                </a:solidFill>
              </a:rPr>
              <a:t> Management</a:t>
            </a:r>
            <a:endParaRPr lang="en-US" sz="2800" b="1" dirty="0">
              <a:solidFill>
                <a:schemeClr val="bg1"/>
              </a:solidFill>
            </a:endParaRPr>
          </a:p>
        </p:txBody>
      </p:sp>
      <p:sp>
        <p:nvSpPr>
          <p:cNvPr id="8" name="TextBox 7"/>
          <p:cNvSpPr txBox="1"/>
          <p:nvPr/>
        </p:nvSpPr>
        <p:spPr>
          <a:xfrm>
            <a:off x="457200" y="3467027"/>
            <a:ext cx="2457724" cy="954107"/>
          </a:xfrm>
          <a:prstGeom prst="rect">
            <a:avLst/>
          </a:prstGeom>
          <a:noFill/>
        </p:spPr>
        <p:txBody>
          <a:bodyPr wrap="none" rtlCol="0">
            <a:spAutoFit/>
          </a:bodyPr>
          <a:lstStyle/>
          <a:p>
            <a:pPr algn="ctr"/>
            <a:r>
              <a:rPr lang="en-US" sz="2800" b="1" dirty="0" smtClean="0">
                <a:solidFill>
                  <a:schemeClr val="bg1"/>
                </a:solidFill>
              </a:rPr>
              <a:t>Manage</a:t>
            </a:r>
            <a:br>
              <a:rPr lang="en-US" sz="2800" b="1" dirty="0" smtClean="0">
                <a:solidFill>
                  <a:schemeClr val="bg1"/>
                </a:solidFill>
              </a:rPr>
            </a:br>
            <a:r>
              <a:rPr lang="en-US" sz="2800" b="1" dirty="0" smtClean="0">
                <a:solidFill>
                  <a:schemeClr val="bg1"/>
                </a:solidFill>
              </a:rPr>
              <a:t>Distractions</a:t>
            </a:r>
            <a:endParaRPr lang="en-US" sz="2800" b="1" dirty="0">
              <a:solidFill>
                <a:schemeClr val="bg1"/>
              </a:solidFill>
            </a:endParaRPr>
          </a:p>
        </p:txBody>
      </p:sp>
    </p:spTree>
    <p:extLst>
      <p:ext uri="{BB962C8B-B14F-4D97-AF65-F5344CB8AC3E}">
        <p14:creationId xmlns:p14="http://schemas.microsoft.com/office/powerpoint/2010/main" val="359446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633" y="3023235"/>
            <a:ext cx="6327775" cy="1828800"/>
          </a:xfrm>
        </p:spPr>
        <p:txBody>
          <a:bodyPr/>
          <a:lstStyle/>
          <a:p>
            <a:r>
              <a:rPr lang="en-US" sz="3200" dirty="0" smtClean="0"/>
              <a:t>Tip 1: Assume they don’t know</a:t>
            </a:r>
          </a:p>
          <a:p>
            <a:endParaRPr lang="en-US" sz="3200" dirty="0"/>
          </a:p>
          <a:p>
            <a:r>
              <a:rPr lang="en-US" sz="3200" dirty="0" smtClean="0"/>
              <a:t>Tip 2: Break each skill down</a:t>
            </a:r>
            <a:endParaRPr lang="en-US" sz="3200" dirty="0"/>
          </a:p>
        </p:txBody>
      </p:sp>
      <p:sp>
        <p:nvSpPr>
          <p:cNvPr id="5" name="TextBox 4"/>
          <p:cNvSpPr txBox="1"/>
          <p:nvPr/>
        </p:nvSpPr>
        <p:spPr>
          <a:xfrm>
            <a:off x="425353" y="528995"/>
            <a:ext cx="4993675" cy="707886"/>
          </a:xfrm>
          <a:prstGeom prst="rect">
            <a:avLst/>
          </a:prstGeom>
          <a:noFill/>
        </p:spPr>
        <p:txBody>
          <a:bodyPr wrap="none" rtlCol="0">
            <a:spAutoFit/>
          </a:bodyPr>
          <a:lstStyle/>
          <a:p>
            <a:r>
              <a:rPr lang="en-US" sz="4000" b="1" dirty="0">
                <a:solidFill>
                  <a:srgbClr val="3FB8E7"/>
                </a:solidFill>
              </a:rPr>
              <a:t>Teens can’t tell </a:t>
            </a:r>
            <a:r>
              <a:rPr lang="en-US" sz="4000" b="1" dirty="0" smtClean="0">
                <a:solidFill>
                  <a:srgbClr val="3FB8E7"/>
                </a:solidFill>
              </a:rPr>
              <a:t>us </a:t>
            </a:r>
            <a:endParaRPr lang="en-US" sz="4000" b="1" dirty="0">
              <a:solidFill>
                <a:srgbClr val="3FB8E7"/>
              </a:solidFill>
            </a:endParaRPr>
          </a:p>
        </p:txBody>
      </p:sp>
      <p:sp>
        <p:nvSpPr>
          <p:cNvPr id="6" name="TextBox 5"/>
          <p:cNvSpPr txBox="1"/>
          <p:nvPr/>
        </p:nvSpPr>
        <p:spPr>
          <a:xfrm>
            <a:off x="1349633" y="1230749"/>
            <a:ext cx="7103227" cy="1477328"/>
          </a:xfrm>
          <a:prstGeom prst="rect">
            <a:avLst/>
          </a:prstGeom>
          <a:noFill/>
        </p:spPr>
        <p:txBody>
          <a:bodyPr wrap="none" rtlCol="0">
            <a:spAutoFit/>
          </a:bodyPr>
          <a:lstStyle/>
          <a:p>
            <a:r>
              <a:rPr lang="en-US" sz="3600" b="1" dirty="0">
                <a:solidFill>
                  <a:schemeClr val="accent2"/>
                </a:solidFill>
              </a:rPr>
              <a:t>they don’t know </a:t>
            </a:r>
            <a:endParaRPr lang="en-US" sz="3600" b="1" dirty="0" smtClean="0">
              <a:solidFill>
                <a:schemeClr val="accent2"/>
              </a:solidFill>
            </a:endParaRPr>
          </a:p>
          <a:p>
            <a:r>
              <a:rPr lang="en-US" sz="3200" b="1" dirty="0">
                <a:solidFill>
                  <a:srgbClr val="4E8794"/>
                </a:solidFill>
              </a:rPr>
              <a:t>	</a:t>
            </a:r>
            <a:r>
              <a:rPr lang="en-US" sz="3200" b="1" dirty="0" smtClean="0">
                <a:solidFill>
                  <a:srgbClr val="4E8794"/>
                </a:solidFill>
              </a:rPr>
              <a:t>	</a:t>
            </a:r>
            <a:r>
              <a:rPr lang="en-US" sz="3600" b="1" dirty="0" smtClean="0">
                <a:solidFill>
                  <a:srgbClr val="3FB8E7"/>
                </a:solidFill>
              </a:rPr>
              <a:t>what </a:t>
            </a:r>
            <a:r>
              <a:rPr lang="en-US" sz="3600" b="1" dirty="0">
                <a:solidFill>
                  <a:srgbClr val="3FB8E7"/>
                </a:solidFill>
              </a:rPr>
              <a:t>they don’t know</a:t>
            </a:r>
          </a:p>
          <a:p>
            <a:endParaRPr lang="en-US" dirty="0"/>
          </a:p>
        </p:txBody>
      </p:sp>
    </p:spTree>
    <p:extLst>
      <p:ext uri="{BB962C8B-B14F-4D97-AF65-F5344CB8AC3E}">
        <p14:creationId xmlns:p14="http://schemas.microsoft.com/office/powerpoint/2010/main" val="406052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teendrivingplan</a:t>
            </a:r>
            <a:r>
              <a:rPr lang="en-US" dirty="0" smtClean="0"/>
              <a:t> work?</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25" y="1981058"/>
            <a:ext cx="8717430" cy="2812074"/>
          </a:xfrm>
          <a:prstGeom prst="rect">
            <a:avLst/>
          </a:prstGeom>
        </p:spPr>
      </p:pic>
    </p:spTree>
    <p:extLst>
      <p:ext uri="{BB962C8B-B14F-4D97-AF65-F5344CB8AC3E}">
        <p14:creationId xmlns:p14="http://schemas.microsoft.com/office/powerpoint/2010/main" val="3091044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310" y="4901331"/>
            <a:ext cx="3805317" cy="1860232"/>
          </a:xfrm>
          <a:prstGeom prst="rect">
            <a:avLst/>
          </a:prstGeom>
        </p:spPr>
      </p:pic>
      <p:sp>
        <p:nvSpPr>
          <p:cNvPr id="2" name="Title 1"/>
          <p:cNvSpPr>
            <a:spLocks noGrp="1"/>
          </p:cNvSpPr>
          <p:nvPr>
            <p:ph type="title"/>
          </p:nvPr>
        </p:nvSpPr>
        <p:spPr/>
        <p:txBody>
          <a:bodyPr/>
          <a:lstStyle/>
          <a:p>
            <a:r>
              <a:rPr lang="en-US" dirty="0" smtClean="0"/>
              <a:t>How does </a:t>
            </a:r>
            <a:r>
              <a:rPr lang="en-US" dirty="0" err="1" smtClean="0">
                <a:latin typeface="Rounded arial"/>
              </a:rPr>
              <a:t>teendrivingplan</a:t>
            </a:r>
            <a:r>
              <a:rPr lang="en-US" dirty="0" smtClean="0"/>
              <a:t> work?</a:t>
            </a:r>
            <a:endParaRPr lang="en-US" dirty="0"/>
          </a:p>
        </p:txBody>
      </p:sp>
      <p:sp>
        <p:nvSpPr>
          <p:cNvPr id="3" name="Content Placeholder 2"/>
          <p:cNvSpPr>
            <a:spLocks noGrp="1"/>
          </p:cNvSpPr>
          <p:nvPr>
            <p:ph idx="1"/>
          </p:nvPr>
        </p:nvSpPr>
        <p:spPr>
          <a:xfrm>
            <a:off x="819338" y="1529860"/>
            <a:ext cx="7507224" cy="4571999"/>
          </a:xfrm>
        </p:spPr>
        <p:txBody>
          <a:bodyPr/>
          <a:lstStyle/>
          <a:p>
            <a:pPr marL="0" indent="0">
              <a:buNone/>
            </a:pPr>
            <a:r>
              <a:rPr lang="en-US" dirty="0" smtClean="0"/>
              <a:t>Helps parents take action to keep teen drivers safe &amp; learning</a:t>
            </a:r>
          </a:p>
          <a:p>
            <a:r>
              <a:rPr lang="en-US" b="1" dirty="0" smtClean="0"/>
              <a:t>Supervise </a:t>
            </a:r>
            <a:r>
              <a:rPr lang="en-US" dirty="0" smtClean="0"/>
              <a:t>practice in a variety of places, conditions and at night</a:t>
            </a:r>
          </a:p>
        </p:txBody>
      </p:sp>
      <p:sp>
        <p:nvSpPr>
          <p:cNvPr id="4" name="Slide Number Placeholder 3"/>
          <p:cNvSpPr>
            <a:spLocks noGrp="1"/>
          </p:cNvSpPr>
          <p:nvPr>
            <p:ph type="sldNum" sz="quarter" idx="12"/>
          </p:nvPr>
        </p:nvSpPr>
        <p:spPr/>
        <p:txBody>
          <a:bodyPr/>
          <a:lstStyle/>
          <a:p>
            <a:fld id="{AD40181A-01B0-4CB8-8614-1473649F6741}" type="slidenum">
              <a:rPr lang="en-US" smtClean="0"/>
              <a:pPr/>
              <a:t>18</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297" y="3860679"/>
            <a:ext cx="3749620" cy="1952797"/>
          </a:xfrm>
          <a:prstGeom prst="rect">
            <a:avLst/>
          </a:prstGeom>
        </p:spPr>
      </p:pic>
      <p:pic>
        <p:nvPicPr>
          <p:cNvPr id="5" name="Picture 4"/>
          <p:cNvPicPr>
            <a:picLocks noChangeAspect="1"/>
          </p:cNvPicPr>
          <p:nvPr/>
        </p:nvPicPr>
        <p:blipFill>
          <a:blip r:embed="rId5"/>
          <a:stretch>
            <a:fillRect/>
          </a:stretch>
        </p:blipFill>
        <p:spPr>
          <a:xfrm>
            <a:off x="228601" y="3502516"/>
            <a:ext cx="2616591" cy="1952797"/>
          </a:xfrm>
          <a:prstGeom prst="rect">
            <a:avLst/>
          </a:prstGeom>
        </p:spPr>
      </p:pic>
    </p:spTree>
    <p:extLst>
      <p:ext uri="{BB962C8B-B14F-4D97-AF65-F5344CB8AC3E}">
        <p14:creationId xmlns:p14="http://schemas.microsoft.com/office/powerpoint/2010/main" val="657314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latin typeface="Rounded arial"/>
              </a:rPr>
              <a:t>teendrivingplan</a:t>
            </a:r>
            <a:r>
              <a:rPr lang="en-US" dirty="0" smtClean="0"/>
              <a:t> work?</a:t>
            </a:r>
            <a:endParaRPr lang="en-US" dirty="0"/>
          </a:p>
        </p:txBody>
      </p:sp>
      <p:sp>
        <p:nvSpPr>
          <p:cNvPr id="3" name="Content Placeholder 2"/>
          <p:cNvSpPr>
            <a:spLocks noGrp="1"/>
          </p:cNvSpPr>
          <p:nvPr>
            <p:ph idx="1"/>
          </p:nvPr>
        </p:nvSpPr>
        <p:spPr>
          <a:xfrm>
            <a:off x="819338" y="1340427"/>
            <a:ext cx="7507224" cy="4571999"/>
          </a:xfrm>
        </p:spPr>
        <p:txBody>
          <a:bodyPr/>
          <a:lstStyle/>
          <a:p>
            <a:pPr marL="0" indent="0">
              <a:buNone/>
            </a:pPr>
            <a:r>
              <a:rPr lang="en-US" dirty="0" smtClean="0"/>
              <a:t>Helps parents take action to keep teen drivers safe &amp; learning</a:t>
            </a:r>
          </a:p>
          <a:p>
            <a:r>
              <a:rPr lang="en-US" b="1" dirty="0" smtClean="0"/>
              <a:t>Focus</a:t>
            </a:r>
            <a:r>
              <a:rPr lang="en-US" dirty="0" smtClean="0"/>
              <a:t> on teaching skills that matter for safety</a:t>
            </a:r>
          </a:p>
        </p:txBody>
      </p:sp>
      <p:sp>
        <p:nvSpPr>
          <p:cNvPr id="4" name="Slide Number Placeholder 3"/>
          <p:cNvSpPr>
            <a:spLocks noGrp="1"/>
          </p:cNvSpPr>
          <p:nvPr>
            <p:ph type="sldNum" sz="quarter" idx="12"/>
          </p:nvPr>
        </p:nvSpPr>
        <p:spPr/>
        <p:txBody>
          <a:bodyPr/>
          <a:lstStyle/>
          <a:p>
            <a:fld id="{AD40181A-01B0-4CB8-8614-1473649F6741}" type="slidenum">
              <a:rPr lang="en-US" smtClean="0"/>
              <a:pPr/>
              <a:t>19</a:t>
            </a:fld>
            <a:endParaRPr lang="en-US" dirty="0"/>
          </a:p>
        </p:txBody>
      </p:sp>
      <p:pic>
        <p:nvPicPr>
          <p:cNvPr id="6" name="Picture 5"/>
          <p:cNvPicPr>
            <a:picLocks noChangeAspect="1"/>
          </p:cNvPicPr>
          <p:nvPr/>
        </p:nvPicPr>
        <p:blipFill>
          <a:blip r:embed="rId3"/>
          <a:stretch>
            <a:fillRect/>
          </a:stretch>
        </p:blipFill>
        <p:spPr>
          <a:xfrm>
            <a:off x="644236" y="4583908"/>
            <a:ext cx="2728837" cy="19550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9589" y="4368471"/>
            <a:ext cx="2645693" cy="23989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0124" y="3363140"/>
            <a:ext cx="4177258" cy="1946293"/>
          </a:xfrm>
          <a:prstGeom prst="rect">
            <a:avLst/>
          </a:prstGeom>
        </p:spPr>
      </p:pic>
    </p:spTree>
    <p:extLst>
      <p:ext uri="{BB962C8B-B14F-4D97-AF65-F5344CB8AC3E}">
        <p14:creationId xmlns:p14="http://schemas.microsoft.com/office/powerpoint/2010/main" val="2633909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For  injury research and prevention</a:t>
            </a:r>
            <a:endParaRPr lang="en-US" dirty="0"/>
          </a:p>
        </p:txBody>
      </p:sp>
      <p:sp>
        <p:nvSpPr>
          <p:cNvPr id="3" name="Content Placeholder 2"/>
          <p:cNvSpPr>
            <a:spLocks noGrp="1"/>
          </p:cNvSpPr>
          <p:nvPr>
            <p:ph idx="1"/>
          </p:nvPr>
        </p:nvSpPr>
        <p:spPr>
          <a:xfrm>
            <a:off x="819338" y="1600200"/>
            <a:ext cx="4629587" cy="4571999"/>
          </a:xfrm>
        </p:spPr>
        <p:txBody>
          <a:bodyPr>
            <a:normAutofit/>
          </a:bodyPr>
          <a:lstStyle/>
          <a:p>
            <a:r>
              <a:rPr lang="en-US" dirty="0" smtClean="0"/>
              <a:t>Multidisciplinary team of scientists since 1997</a:t>
            </a:r>
          </a:p>
          <a:p>
            <a:r>
              <a:rPr lang="en-US" dirty="0"/>
              <a:t>Crashes #1 cause of death for </a:t>
            </a:r>
            <a:r>
              <a:rPr lang="en-US" dirty="0" smtClean="0"/>
              <a:t>adolescents</a:t>
            </a:r>
          </a:p>
          <a:p>
            <a:r>
              <a:rPr lang="en-US" dirty="0" smtClean="0"/>
              <a:t>Scientific rigor for teen driving crash solutions since 2006</a:t>
            </a:r>
          </a:p>
          <a:p>
            <a:r>
              <a:rPr lang="en-US" dirty="0" smtClean="0"/>
              <a:t>Research in action</a:t>
            </a:r>
          </a:p>
          <a:p>
            <a:r>
              <a:rPr lang="en-US" dirty="0" smtClean="0"/>
              <a:t>Translate science for practical use and impact </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t>2</a:t>
            </a:fld>
            <a:endParaRPr lang="en-US" dirty="0"/>
          </a:p>
        </p:txBody>
      </p:sp>
      <p:pic>
        <p:nvPicPr>
          <p:cNvPr id="5" name="Picture 2" descr="Image result for philadelphia robe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856" y="1600200"/>
            <a:ext cx="3416400" cy="273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7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00" y="2969015"/>
            <a:ext cx="2926199" cy="3844131"/>
          </a:xfrm>
          <a:prstGeom prst="rect">
            <a:avLst/>
          </a:prstGeom>
          <a:ln>
            <a:solidFill>
              <a:srgbClr val="584B3D"/>
            </a:solidFill>
          </a:ln>
        </p:spPr>
      </p:pic>
      <p:sp>
        <p:nvSpPr>
          <p:cNvPr id="2" name="Title 1"/>
          <p:cNvSpPr>
            <a:spLocks noGrp="1"/>
          </p:cNvSpPr>
          <p:nvPr>
            <p:ph type="title"/>
          </p:nvPr>
        </p:nvSpPr>
        <p:spPr/>
        <p:txBody>
          <a:bodyPr/>
          <a:lstStyle/>
          <a:p>
            <a:r>
              <a:rPr lang="en-US" dirty="0" smtClean="0"/>
              <a:t>How does </a:t>
            </a:r>
            <a:r>
              <a:rPr lang="en-US" dirty="0" err="1" smtClean="0">
                <a:latin typeface="Rounded arial"/>
              </a:rPr>
              <a:t>teendrivingplan</a:t>
            </a:r>
            <a:r>
              <a:rPr lang="en-US" dirty="0" smtClean="0"/>
              <a:t> work?</a:t>
            </a:r>
            <a:endParaRPr lang="en-US" dirty="0"/>
          </a:p>
        </p:txBody>
      </p:sp>
      <p:sp>
        <p:nvSpPr>
          <p:cNvPr id="3" name="Content Placeholder 2"/>
          <p:cNvSpPr>
            <a:spLocks noGrp="1"/>
          </p:cNvSpPr>
          <p:nvPr>
            <p:ph idx="1"/>
          </p:nvPr>
        </p:nvSpPr>
        <p:spPr>
          <a:xfrm>
            <a:off x="819338" y="1529860"/>
            <a:ext cx="7507224" cy="4571999"/>
          </a:xfrm>
        </p:spPr>
        <p:txBody>
          <a:bodyPr/>
          <a:lstStyle/>
          <a:p>
            <a:pPr marL="0" indent="0">
              <a:buNone/>
            </a:pPr>
            <a:r>
              <a:rPr lang="en-US" dirty="0" smtClean="0"/>
              <a:t>Helps parents take action to keep teen drivers safe &amp; learning</a:t>
            </a:r>
          </a:p>
          <a:p>
            <a:r>
              <a:rPr lang="en-US" b="1" dirty="0" smtClean="0"/>
              <a:t>Track </a:t>
            </a:r>
            <a:r>
              <a:rPr lang="en-US" dirty="0" smtClean="0"/>
              <a:t>skill development and practice hours</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20</a:t>
            </a:fld>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109" y="2969015"/>
            <a:ext cx="2922278" cy="3844131"/>
          </a:xfrm>
          <a:prstGeom prst="rect">
            <a:avLst/>
          </a:prstGeom>
          <a:ln>
            <a:solidFill>
              <a:srgbClr val="584B3D"/>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639" y="2969016"/>
            <a:ext cx="2882319" cy="3862600"/>
          </a:xfrm>
          <a:prstGeom prst="rect">
            <a:avLst/>
          </a:prstGeom>
          <a:ln>
            <a:solidFill>
              <a:srgbClr val="584B3D"/>
            </a:solidFill>
          </a:ln>
        </p:spPr>
      </p:pic>
    </p:spTree>
    <p:extLst>
      <p:ext uri="{BB962C8B-B14F-4D97-AF65-F5344CB8AC3E}">
        <p14:creationId xmlns:p14="http://schemas.microsoft.com/office/powerpoint/2010/main" val="3091563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8315"/>
            <a:ext cx="8915400" cy="838200"/>
          </a:xfrm>
        </p:spPr>
        <p:txBody>
          <a:bodyPr/>
          <a:lstStyle/>
          <a:p>
            <a:r>
              <a:rPr lang="en-US" dirty="0" smtClean="0"/>
              <a:t>TeenDrivingPLan: How’s it different?</a:t>
            </a:r>
            <a:endParaRPr lang="en-US" dirty="0"/>
          </a:p>
        </p:txBody>
      </p:sp>
      <p:sp>
        <p:nvSpPr>
          <p:cNvPr id="3" name="Content Placeholder 2"/>
          <p:cNvSpPr>
            <a:spLocks noGrp="1"/>
          </p:cNvSpPr>
          <p:nvPr>
            <p:ph idx="1"/>
          </p:nvPr>
        </p:nvSpPr>
        <p:spPr>
          <a:xfrm>
            <a:off x="342900" y="1382152"/>
            <a:ext cx="4267200" cy="4190999"/>
          </a:xfrm>
          <a:solidFill>
            <a:srgbClr val="025587"/>
          </a:solidFill>
          <a:ln w="19050">
            <a:noFill/>
          </a:ln>
        </p:spPr>
        <p:txBody>
          <a:bodyPr/>
          <a:lstStyle/>
          <a:p>
            <a:pPr marL="457200" indent="-457200">
              <a:buFont typeface="Arial" pitchFamily="34" charset="0"/>
              <a:buChar char="•"/>
            </a:pPr>
            <a:r>
              <a:rPr lang="en-US" dirty="0">
                <a:solidFill>
                  <a:schemeClr val="bg1"/>
                </a:solidFill>
              </a:rPr>
              <a:t>Theory and formative research to </a:t>
            </a:r>
            <a:r>
              <a:rPr lang="en-US" dirty="0" smtClean="0">
                <a:solidFill>
                  <a:schemeClr val="bg1"/>
                </a:solidFill>
              </a:rPr>
              <a:t>develop</a:t>
            </a:r>
          </a:p>
          <a:p>
            <a:pPr marL="457200" indent="-457200">
              <a:buFont typeface="Arial" pitchFamily="34" charset="0"/>
              <a:buChar char="•"/>
            </a:pPr>
            <a:r>
              <a:rPr lang="en-US" dirty="0" smtClean="0">
                <a:solidFill>
                  <a:schemeClr val="bg1"/>
                </a:solidFill>
              </a:rPr>
              <a:t>Rigorously evaluated in clinical trial</a:t>
            </a:r>
          </a:p>
          <a:p>
            <a:pPr marL="457200" indent="-457200">
              <a:buFont typeface="Arial" pitchFamily="34" charset="0"/>
              <a:buChar char="•"/>
            </a:pPr>
            <a:r>
              <a:rPr lang="en-US" dirty="0" smtClean="0">
                <a:solidFill>
                  <a:schemeClr val="bg1"/>
                </a:solidFill>
              </a:rPr>
              <a:t>Focus on instructional permit period of GDL</a:t>
            </a:r>
          </a:p>
          <a:p>
            <a:pPr marL="457200" indent="-457200">
              <a:buFont typeface="Arial" pitchFamily="34" charset="0"/>
              <a:buChar char="•"/>
            </a:pPr>
            <a:r>
              <a:rPr lang="en-US" dirty="0" smtClean="0">
                <a:solidFill>
                  <a:schemeClr val="bg1"/>
                </a:solidFill>
              </a:rPr>
              <a:t>Focus on role of parent-supervised driving</a:t>
            </a:r>
          </a:p>
        </p:txBody>
      </p:sp>
      <p:sp>
        <p:nvSpPr>
          <p:cNvPr id="5" name="Content Placeholder 2"/>
          <p:cNvSpPr txBox="1">
            <a:spLocks/>
          </p:cNvSpPr>
          <p:nvPr/>
        </p:nvSpPr>
        <p:spPr bwMode="auto">
          <a:xfrm>
            <a:off x="5181600" y="3124200"/>
            <a:ext cx="3733800" cy="2819400"/>
          </a:xfrm>
          <a:prstGeom prst="rect">
            <a:avLst/>
          </a:prstGeom>
          <a:solidFill>
            <a:srgbClr val="3FB8E7"/>
          </a:solidFill>
          <a:ln w="19050">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defRPr sz="2800">
                <a:solidFill>
                  <a:schemeClr val="tx1"/>
                </a:solidFill>
                <a:latin typeface="+mn-lt"/>
                <a:ea typeface="+mn-ea"/>
                <a:cs typeface="+mn-cs"/>
              </a:defRPr>
            </a:lvl1pPr>
            <a:lvl2pPr marL="742950" indent="-285750" algn="l" rtl="0" eaLnBrk="0" fontAlgn="base" hangingPunct="0">
              <a:spcBef>
                <a:spcPct val="0"/>
              </a:spcBef>
              <a:spcAft>
                <a:spcPts val="600"/>
              </a:spcAft>
              <a:buFont typeface="Arial" charset="0"/>
              <a:buChar char="–"/>
              <a:defRPr sz="2800">
                <a:solidFill>
                  <a:schemeClr val="tx1"/>
                </a:solidFill>
                <a:latin typeface="+mn-lt"/>
                <a:ea typeface="+mn-ea"/>
                <a:cs typeface="Times New Roman" pitchFamily="18" charset="0"/>
              </a:defRPr>
            </a:lvl2pPr>
            <a:lvl3pPr marL="1143000" indent="-228600" algn="l" rtl="0" eaLnBrk="0" fontAlgn="base" hangingPunct="0">
              <a:spcBef>
                <a:spcPct val="0"/>
              </a:spcBef>
              <a:spcAft>
                <a:spcPts val="600"/>
              </a:spcAft>
              <a:buFont typeface="Arial" charset="0"/>
              <a:buChar char="–"/>
              <a:defRPr sz="2800">
                <a:solidFill>
                  <a:schemeClr val="tx1"/>
                </a:solidFill>
                <a:latin typeface="+mn-lt"/>
                <a:ea typeface="ヒラギノ角ゴ Pro W3" pitchFamily="-112" charset="-128"/>
                <a:cs typeface="ヒラギノ角ゴ Pro W3" pitchFamily="-112" charset="-128"/>
              </a:defRPr>
            </a:lvl3pPr>
            <a:lvl4pPr marL="1600200" indent="-228600" algn="l" rtl="0" eaLnBrk="0" fontAlgn="base" hangingPunct="0">
              <a:spcBef>
                <a:spcPct val="0"/>
              </a:spcBef>
              <a:spcAft>
                <a:spcPts val="600"/>
              </a:spcAft>
              <a:buChar char="–"/>
              <a:defRPr sz="2800">
                <a:solidFill>
                  <a:schemeClr val="tx1"/>
                </a:solidFill>
                <a:latin typeface="+mn-lt"/>
                <a:ea typeface="ヒラギノ角ゴ Pro W3" pitchFamily="-112" charset="-128"/>
                <a:cs typeface="ヒラギノ角ゴ Pro W3" pitchFamily="-112" charset="-128"/>
              </a:defRPr>
            </a:lvl4pPr>
            <a:lvl5pPr marL="2057400" indent="-228600" algn="l" rtl="0" eaLnBrk="0" fontAlgn="base" hangingPunct="0">
              <a:spcBef>
                <a:spcPct val="0"/>
              </a:spcBef>
              <a:spcAft>
                <a:spcPts val="600"/>
              </a:spcAft>
              <a:buFont typeface="Arial" charset="0"/>
              <a:buChar char="–"/>
              <a:defRPr sz="2800">
                <a:solidFill>
                  <a:schemeClr val="tx1"/>
                </a:solidFill>
                <a:latin typeface="+mn-lt"/>
                <a:ea typeface="ヒラギノ角ゴ Pro W3" pitchFamily="-112" charset="-128"/>
                <a:cs typeface="ヒラギノ角ゴ Pro W3" pitchFamily="-112" charset="-128"/>
              </a:defRPr>
            </a:lvl5pPr>
            <a:lvl6pPr marL="2514600" indent="-228600" algn="l" rtl="0" fontAlgn="base">
              <a:spcBef>
                <a:spcPct val="0"/>
              </a:spcBef>
              <a:spcAft>
                <a:spcPts val="600"/>
              </a:spcAft>
              <a:buFont typeface="Arial" pitchFamily="34" charset="0"/>
              <a:buChar char="–"/>
              <a:defRPr sz="2800">
                <a:solidFill>
                  <a:schemeClr val="tx1"/>
                </a:solidFill>
                <a:latin typeface="+mn-lt"/>
                <a:ea typeface="ヒラギノ角ゴ Pro W3" pitchFamily="-112" charset="-128"/>
                <a:cs typeface="ヒラギノ角ゴ Pro W3" pitchFamily="-112" charset="-128"/>
              </a:defRPr>
            </a:lvl6pPr>
            <a:lvl7pPr marL="2971800" indent="-228600" algn="l" rtl="0" fontAlgn="base">
              <a:spcBef>
                <a:spcPct val="0"/>
              </a:spcBef>
              <a:spcAft>
                <a:spcPts val="600"/>
              </a:spcAft>
              <a:buFont typeface="Arial" pitchFamily="34" charset="0"/>
              <a:buChar char="–"/>
              <a:defRPr sz="2800">
                <a:solidFill>
                  <a:schemeClr val="tx1"/>
                </a:solidFill>
                <a:latin typeface="+mn-lt"/>
                <a:ea typeface="ヒラギノ角ゴ Pro W3" pitchFamily="-112" charset="-128"/>
                <a:cs typeface="ヒラギノ角ゴ Pro W3" pitchFamily="-112" charset="-128"/>
              </a:defRPr>
            </a:lvl7pPr>
            <a:lvl8pPr marL="3429000" indent="-228600" algn="l" rtl="0" fontAlgn="base">
              <a:spcBef>
                <a:spcPct val="0"/>
              </a:spcBef>
              <a:spcAft>
                <a:spcPts val="600"/>
              </a:spcAft>
              <a:buFont typeface="Arial" pitchFamily="34" charset="0"/>
              <a:buChar char="–"/>
              <a:defRPr sz="2800">
                <a:solidFill>
                  <a:schemeClr val="tx1"/>
                </a:solidFill>
                <a:latin typeface="+mn-lt"/>
                <a:ea typeface="ヒラギノ角ゴ Pro W3" pitchFamily="-112" charset="-128"/>
                <a:cs typeface="ヒラギノ角ゴ Pro W3" pitchFamily="-112" charset="-128"/>
              </a:defRPr>
            </a:lvl8pPr>
            <a:lvl9pPr marL="3886200" indent="-228600" algn="l" rtl="0" fontAlgn="base">
              <a:spcBef>
                <a:spcPct val="0"/>
              </a:spcBef>
              <a:spcAft>
                <a:spcPts val="600"/>
              </a:spcAft>
              <a:buFont typeface="Arial" pitchFamily="34" charset="0"/>
              <a:buChar char="–"/>
              <a:defRPr sz="2800">
                <a:solidFill>
                  <a:schemeClr val="tx1"/>
                </a:solidFill>
                <a:latin typeface="+mn-lt"/>
                <a:ea typeface="ヒラギノ角ゴ Pro W3" pitchFamily="-112" charset="-128"/>
                <a:cs typeface="ヒラギノ角ゴ Pro W3" pitchFamily="-112" charset="-128"/>
              </a:defRPr>
            </a:lvl9pPr>
          </a:lstStyle>
          <a:p>
            <a:pPr marL="457200" indent="-457200">
              <a:buFont typeface="Arial" panose="020B0604020202020204" pitchFamily="34" charset="0"/>
              <a:buChar char="•"/>
            </a:pPr>
            <a:r>
              <a:rPr lang="en-US" dirty="0" smtClean="0">
                <a:solidFill>
                  <a:schemeClr val="bg1"/>
                </a:solidFill>
              </a:rPr>
              <a:t>Most teen driver safety programs focus on</a:t>
            </a:r>
            <a:r>
              <a:rPr lang="en-US" dirty="0">
                <a:solidFill>
                  <a:schemeClr val="bg1"/>
                </a:solidFill>
              </a:rPr>
              <a:t> </a:t>
            </a:r>
            <a:r>
              <a:rPr lang="en-US" dirty="0" smtClean="0">
                <a:solidFill>
                  <a:schemeClr val="bg1"/>
                </a:solidFill>
              </a:rPr>
              <a:t>post-licensure period &amp; on risky driving</a:t>
            </a:r>
          </a:p>
        </p:txBody>
      </p:sp>
      <p:sp>
        <p:nvSpPr>
          <p:cNvPr id="7" name="TextBox 6"/>
          <p:cNvSpPr txBox="1"/>
          <p:nvPr/>
        </p:nvSpPr>
        <p:spPr>
          <a:xfrm>
            <a:off x="4610100" y="2200870"/>
            <a:ext cx="2489784" cy="923330"/>
          </a:xfrm>
          <a:prstGeom prst="rect">
            <a:avLst/>
          </a:prstGeom>
          <a:noFill/>
        </p:spPr>
        <p:txBody>
          <a:bodyPr wrap="none" rtlCol="0">
            <a:spAutoFit/>
          </a:bodyPr>
          <a:lstStyle/>
          <a:p>
            <a:r>
              <a:rPr lang="en-US" sz="5400" dirty="0" smtClean="0">
                <a:solidFill>
                  <a:srgbClr val="80B639"/>
                </a:solidFill>
                <a:latin typeface="Arial Rounded MT Bold" panose="020F0704030504030204" pitchFamily="34" charset="0"/>
              </a:rPr>
              <a:t>versus</a:t>
            </a:r>
            <a:endParaRPr lang="en-US" sz="5400" dirty="0">
              <a:solidFill>
                <a:srgbClr val="80B639"/>
              </a:solidFill>
              <a:latin typeface="Arial Rounded MT Bold" panose="020F0704030504030204" pitchFamily="34" charset="0"/>
            </a:endParaRPr>
          </a:p>
        </p:txBody>
      </p:sp>
      <p:sp>
        <p:nvSpPr>
          <p:cNvPr id="8" name="Curved Down Arrow 7"/>
          <p:cNvSpPr/>
          <p:nvPr/>
        </p:nvSpPr>
        <p:spPr>
          <a:xfrm>
            <a:off x="4184949" y="3723562"/>
            <a:ext cx="1421803" cy="869986"/>
          </a:xfrm>
          <a:prstGeom prst="curvedDownArrow">
            <a:avLst/>
          </a:prstGeom>
          <a:solidFill>
            <a:srgbClr val="80B639"/>
          </a:solidFill>
          <a:ln>
            <a:solidFill>
              <a:srgbClr val="80B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152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85900"/>
            <a:ext cx="9144000" cy="537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6" name="Chart 5"/>
          <p:cNvGraphicFramePr/>
          <p:nvPr>
            <p:extLst>
              <p:ext uri="{D42A27DB-BD31-4B8C-83A1-F6EECF244321}">
                <p14:modId xmlns:p14="http://schemas.microsoft.com/office/powerpoint/2010/main" val="1498466344"/>
              </p:ext>
            </p:extLst>
          </p:nvPr>
        </p:nvGraphicFramePr>
        <p:xfrm>
          <a:off x="125729" y="1362611"/>
          <a:ext cx="7860983" cy="52239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65078" y="4710454"/>
            <a:ext cx="1692322" cy="1292662"/>
          </a:xfrm>
          <a:prstGeom prst="rect">
            <a:avLst/>
          </a:prstGeom>
          <a:noFill/>
        </p:spPr>
        <p:txBody>
          <a:bodyPr wrap="square" rtlCol="0">
            <a:spAutoFit/>
          </a:bodyPr>
          <a:lstStyle/>
          <a:p>
            <a:pPr algn="ctr"/>
            <a:r>
              <a:rPr lang="en-US" b="1" dirty="0">
                <a:solidFill>
                  <a:schemeClr val="bg1"/>
                </a:solidFill>
              </a:rPr>
              <a:t>6</a:t>
            </a:r>
            <a:r>
              <a:rPr lang="en-US" b="1" dirty="0" smtClean="0">
                <a:solidFill>
                  <a:schemeClr val="bg1"/>
                </a:solidFill>
              </a:rPr>
              <a:t>%</a:t>
            </a:r>
          </a:p>
          <a:p>
            <a:pPr algn="ctr"/>
            <a:r>
              <a:rPr lang="en-US" sz="1200" b="1" dirty="0" smtClean="0">
                <a:solidFill>
                  <a:schemeClr val="bg1"/>
                </a:solidFill>
              </a:rPr>
              <a:t>5 </a:t>
            </a:r>
            <a:r>
              <a:rPr lang="en-US" sz="1200" b="1" dirty="0">
                <a:solidFill>
                  <a:schemeClr val="bg1"/>
                </a:solidFill>
              </a:rPr>
              <a:t>of </a:t>
            </a:r>
            <a:r>
              <a:rPr lang="en-US" sz="1200" b="1" dirty="0" smtClean="0">
                <a:solidFill>
                  <a:schemeClr val="bg1"/>
                </a:solidFill>
              </a:rPr>
              <a:t>86</a:t>
            </a:r>
          </a:p>
          <a:p>
            <a:pPr algn="ctr"/>
            <a:endParaRPr lang="en-US" sz="1200" b="1" dirty="0">
              <a:solidFill>
                <a:schemeClr val="bg1"/>
              </a:solidFill>
            </a:endParaRPr>
          </a:p>
          <a:p>
            <a:pPr algn="ctr"/>
            <a:r>
              <a:rPr lang="en-US" b="1" dirty="0" smtClean="0">
                <a:solidFill>
                  <a:schemeClr val="bg1"/>
                </a:solidFill>
              </a:rPr>
              <a:t>Failed tODA</a:t>
            </a:r>
          </a:p>
          <a:p>
            <a:pPr algn="ctr"/>
            <a:r>
              <a:rPr lang="en-US" b="1" dirty="0" smtClean="0">
                <a:solidFill>
                  <a:schemeClr val="bg1"/>
                </a:solidFill>
              </a:rPr>
              <a:t>TDP</a:t>
            </a:r>
            <a:endParaRPr lang="en-US" b="1" dirty="0">
              <a:solidFill>
                <a:schemeClr val="bg1"/>
              </a:solidFill>
            </a:endParaRPr>
          </a:p>
        </p:txBody>
      </p:sp>
      <p:sp>
        <p:nvSpPr>
          <p:cNvPr id="3" name="TextBox 2"/>
          <p:cNvSpPr txBox="1"/>
          <p:nvPr/>
        </p:nvSpPr>
        <p:spPr>
          <a:xfrm>
            <a:off x="6175169" y="6575360"/>
            <a:ext cx="2790305" cy="276999"/>
          </a:xfrm>
          <a:prstGeom prst="rect">
            <a:avLst/>
          </a:prstGeom>
          <a:solidFill>
            <a:schemeClr val="bg1"/>
          </a:solidFill>
        </p:spPr>
        <p:txBody>
          <a:bodyPr wrap="square" rtlCol="0">
            <a:spAutoFit/>
          </a:bodyPr>
          <a:lstStyle/>
          <a:p>
            <a:pPr algn="r"/>
            <a:r>
              <a:rPr lang="en-US" sz="1200" dirty="0">
                <a:solidFill>
                  <a:schemeClr val="bg2"/>
                </a:solidFill>
              </a:rPr>
              <a:t>Mirman, et al. JAMA Pediatrics, 2014 </a:t>
            </a:r>
          </a:p>
        </p:txBody>
      </p:sp>
      <p:sp>
        <p:nvSpPr>
          <p:cNvPr id="11" name="Title 1"/>
          <p:cNvSpPr>
            <a:spLocks noGrp="1"/>
          </p:cNvSpPr>
          <p:nvPr>
            <p:ph type="title"/>
          </p:nvPr>
        </p:nvSpPr>
        <p:spPr>
          <a:xfrm>
            <a:off x="304800" y="308758"/>
            <a:ext cx="8763000" cy="908210"/>
          </a:xfrm>
        </p:spPr>
        <p:txBody>
          <a:bodyPr/>
          <a:lstStyle/>
          <a:p>
            <a:r>
              <a:rPr lang="en-US" dirty="0" smtClean="0"/>
              <a:t>Randomized control trial </a:t>
            </a:r>
            <a:br>
              <a:rPr lang="en-US" dirty="0" smtClean="0"/>
            </a:br>
            <a:r>
              <a:rPr lang="en-US" dirty="0" smtClean="0"/>
              <a:t>Main Outcome: Driving </a:t>
            </a:r>
            <a:r>
              <a:rPr lang="en-US" dirty="0" err="1" smtClean="0"/>
              <a:t>SkilL</a:t>
            </a:r>
            <a:r>
              <a:rPr lang="en-US" sz="4000" dirty="0" smtClean="0"/>
              <a:t/>
            </a:r>
            <a:br>
              <a:rPr lang="en-US" sz="4000" dirty="0" smtClean="0"/>
            </a:br>
            <a:endParaRPr lang="en-US" sz="2800" dirty="0"/>
          </a:p>
        </p:txBody>
      </p:sp>
      <p:sp>
        <p:nvSpPr>
          <p:cNvPr id="4" name="TextBox 3"/>
          <p:cNvSpPr txBox="1"/>
          <p:nvPr/>
        </p:nvSpPr>
        <p:spPr>
          <a:xfrm>
            <a:off x="1505821" y="2786955"/>
            <a:ext cx="1728950" cy="1384995"/>
          </a:xfrm>
          <a:prstGeom prst="rect">
            <a:avLst/>
          </a:prstGeom>
          <a:noFill/>
        </p:spPr>
        <p:txBody>
          <a:bodyPr wrap="square" rtlCol="0">
            <a:spAutoFit/>
          </a:bodyPr>
          <a:lstStyle/>
          <a:p>
            <a:pPr algn="ctr"/>
            <a:r>
              <a:rPr lang="en-US" sz="4400" b="1" dirty="0" smtClean="0"/>
              <a:t>65% </a:t>
            </a:r>
            <a:r>
              <a:rPr lang="en-US" sz="2000" b="1" dirty="0" smtClean="0"/>
              <a:t>less likely to fail</a:t>
            </a:r>
            <a:endParaRPr lang="en-US" sz="2000" b="1" dirty="0"/>
          </a:p>
        </p:txBody>
      </p:sp>
      <p:sp>
        <p:nvSpPr>
          <p:cNvPr id="7" name="TextBox 6"/>
          <p:cNvSpPr txBox="1"/>
          <p:nvPr/>
        </p:nvSpPr>
        <p:spPr>
          <a:xfrm>
            <a:off x="566322" y="1096789"/>
            <a:ext cx="6979796" cy="523220"/>
          </a:xfrm>
          <a:prstGeom prst="rect">
            <a:avLst/>
          </a:prstGeom>
          <a:noFill/>
        </p:spPr>
        <p:txBody>
          <a:bodyPr wrap="none" rtlCol="0">
            <a:spAutoFit/>
          </a:bodyPr>
          <a:lstStyle/>
          <a:p>
            <a:pPr algn="ctr"/>
            <a:r>
              <a:rPr lang="en-US" sz="2800" dirty="0" smtClean="0">
                <a:solidFill>
                  <a:schemeClr val="bg2"/>
                </a:solidFill>
              </a:rPr>
              <a:t>Measured: Pass-fail rigorous on road exam</a:t>
            </a:r>
            <a:endParaRPr lang="en-US" sz="2800" dirty="0">
              <a:solidFill>
                <a:schemeClr val="bg2"/>
              </a:solidFill>
            </a:endParaRPr>
          </a:p>
        </p:txBody>
      </p:sp>
    </p:spTree>
    <p:extLst>
      <p:ext uri="{BB962C8B-B14F-4D97-AF65-F5344CB8AC3E}">
        <p14:creationId xmlns:p14="http://schemas.microsoft.com/office/powerpoint/2010/main" val="32656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27" y="498902"/>
            <a:ext cx="8686800" cy="1143000"/>
          </a:xfrm>
        </p:spPr>
        <p:txBody>
          <a:bodyPr/>
          <a:lstStyle/>
          <a:p>
            <a:r>
              <a:rPr lang="en-US" dirty="0"/>
              <a:t>Driving </a:t>
            </a:r>
            <a:r>
              <a:rPr lang="en-US" dirty="0" smtClean="0"/>
              <a:t>Skill– </a:t>
            </a:r>
            <a:br>
              <a:rPr lang="en-US" dirty="0" smtClean="0"/>
            </a:br>
            <a:r>
              <a:rPr lang="en-US" dirty="0" smtClean="0"/>
              <a:t>Proximal </a:t>
            </a:r>
            <a:r>
              <a:rPr lang="en-US" dirty="0"/>
              <a:t>Outcomes</a:t>
            </a:r>
            <a:br>
              <a:rPr lang="en-US" dirty="0"/>
            </a:br>
            <a:endParaRPr lang="en-US" sz="2800" dirty="0"/>
          </a:p>
        </p:txBody>
      </p:sp>
      <p:sp>
        <p:nvSpPr>
          <p:cNvPr id="5" name="TextBox 4"/>
          <p:cNvSpPr txBox="1"/>
          <p:nvPr/>
        </p:nvSpPr>
        <p:spPr>
          <a:xfrm>
            <a:off x="533400" y="2819400"/>
            <a:ext cx="1616148" cy="830997"/>
          </a:xfrm>
          <a:prstGeom prst="rect">
            <a:avLst/>
          </a:prstGeom>
          <a:solidFill>
            <a:srgbClr val="3FB8E7"/>
          </a:solidFill>
          <a:ln>
            <a:solidFill>
              <a:schemeClr val="bg1"/>
            </a:solidFill>
          </a:ln>
        </p:spPr>
        <p:txBody>
          <a:bodyPr wrap="none" rtlCol="0">
            <a:spAutoFit/>
          </a:bodyPr>
          <a:lstStyle/>
          <a:p>
            <a:r>
              <a:rPr lang="en-US" sz="2400" b="1" dirty="0" smtClean="0">
                <a:solidFill>
                  <a:schemeClr val="bg1"/>
                </a:solidFill>
              </a:rPr>
              <a:t>Exposure</a:t>
            </a:r>
          </a:p>
          <a:p>
            <a:r>
              <a:rPr lang="en-US" sz="2400" b="1" dirty="0" smtClean="0">
                <a:solidFill>
                  <a:schemeClr val="bg1"/>
                </a:solidFill>
              </a:rPr>
              <a:t>To TDP</a:t>
            </a:r>
            <a:endParaRPr lang="en-US" sz="2400" b="1" dirty="0">
              <a:solidFill>
                <a:schemeClr val="bg1"/>
              </a:solidFill>
            </a:endParaRPr>
          </a:p>
        </p:txBody>
      </p:sp>
      <p:sp>
        <p:nvSpPr>
          <p:cNvPr id="6" name="TextBox 5"/>
          <p:cNvSpPr txBox="1"/>
          <p:nvPr/>
        </p:nvSpPr>
        <p:spPr>
          <a:xfrm>
            <a:off x="3657600" y="1828800"/>
            <a:ext cx="1802225" cy="830997"/>
          </a:xfrm>
          <a:prstGeom prst="rect">
            <a:avLst/>
          </a:prstGeom>
          <a:solidFill>
            <a:srgbClr val="025587"/>
          </a:solidFill>
        </p:spPr>
        <p:txBody>
          <a:bodyPr wrap="none" rtlCol="0">
            <a:spAutoFit/>
          </a:bodyPr>
          <a:lstStyle/>
          <a:p>
            <a:pPr algn="ctr"/>
            <a:r>
              <a:rPr lang="en-US" sz="2400" dirty="0">
                <a:solidFill>
                  <a:schemeClr val="bg1"/>
                </a:solidFill>
              </a:rPr>
              <a:t>M</a:t>
            </a:r>
            <a:r>
              <a:rPr lang="en-US" sz="2400" dirty="0" smtClean="0">
                <a:solidFill>
                  <a:schemeClr val="bg1"/>
                </a:solidFill>
              </a:rPr>
              <a:t>ore social </a:t>
            </a:r>
          </a:p>
          <a:p>
            <a:pPr algn="ctr"/>
            <a:r>
              <a:rPr lang="en-US" sz="2400" dirty="0" smtClean="0">
                <a:solidFill>
                  <a:schemeClr val="bg1"/>
                </a:solidFill>
              </a:rPr>
              <a:t>support</a:t>
            </a:r>
            <a:endParaRPr lang="en-US" sz="2400" dirty="0">
              <a:solidFill>
                <a:schemeClr val="bg1"/>
              </a:solidFill>
            </a:endParaRPr>
          </a:p>
        </p:txBody>
      </p:sp>
      <p:sp>
        <p:nvSpPr>
          <p:cNvPr id="7" name="TextBox 6"/>
          <p:cNvSpPr txBox="1"/>
          <p:nvPr/>
        </p:nvSpPr>
        <p:spPr>
          <a:xfrm>
            <a:off x="3657600" y="2895600"/>
            <a:ext cx="1887055" cy="830997"/>
          </a:xfrm>
          <a:prstGeom prst="rect">
            <a:avLst/>
          </a:prstGeom>
          <a:solidFill>
            <a:srgbClr val="025587"/>
          </a:solidFill>
        </p:spPr>
        <p:txBody>
          <a:bodyPr wrap="none" rtlCol="0">
            <a:spAutoFit/>
          </a:bodyPr>
          <a:lstStyle/>
          <a:p>
            <a:pPr algn="ctr"/>
            <a:r>
              <a:rPr lang="en-US" sz="2400" dirty="0" smtClean="0">
                <a:solidFill>
                  <a:schemeClr val="bg1"/>
                </a:solidFill>
              </a:rPr>
              <a:t>More parent</a:t>
            </a:r>
          </a:p>
          <a:p>
            <a:pPr algn="ctr"/>
            <a:r>
              <a:rPr lang="en-US" sz="2400" dirty="0" smtClean="0">
                <a:solidFill>
                  <a:schemeClr val="bg1"/>
                </a:solidFill>
              </a:rPr>
              <a:t>Engagement</a:t>
            </a:r>
            <a:endParaRPr lang="en-US" sz="2400" dirty="0">
              <a:solidFill>
                <a:schemeClr val="bg1"/>
              </a:solidFill>
            </a:endParaRPr>
          </a:p>
        </p:txBody>
      </p:sp>
      <p:sp>
        <p:nvSpPr>
          <p:cNvPr id="8" name="TextBox 7"/>
          <p:cNvSpPr txBox="1"/>
          <p:nvPr/>
        </p:nvSpPr>
        <p:spPr>
          <a:xfrm>
            <a:off x="3429000" y="4045803"/>
            <a:ext cx="2294218" cy="830997"/>
          </a:xfrm>
          <a:prstGeom prst="rect">
            <a:avLst/>
          </a:prstGeom>
          <a:solidFill>
            <a:srgbClr val="3FB8E7"/>
          </a:solidFill>
        </p:spPr>
        <p:txBody>
          <a:bodyPr wrap="none" rtlCol="0">
            <a:spAutoFit/>
          </a:bodyPr>
          <a:lstStyle/>
          <a:p>
            <a:pPr algn="ctr"/>
            <a:r>
              <a:rPr lang="en-US" sz="2400" b="1" dirty="0" smtClean="0">
                <a:solidFill>
                  <a:schemeClr val="bg1"/>
                </a:solidFill>
              </a:rPr>
              <a:t>More practice</a:t>
            </a:r>
          </a:p>
          <a:p>
            <a:pPr algn="ctr"/>
            <a:r>
              <a:rPr lang="en-US" sz="2400" b="1" dirty="0" smtClean="0">
                <a:solidFill>
                  <a:schemeClr val="bg1"/>
                </a:solidFill>
              </a:rPr>
              <a:t>variety</a:t>
            </a:r>
            <a:endParaRPr lang="en-US" sz="2400" b="1" dirty="0">
              <a:solidFill>
                <a:schemeClr val="bg1"/>
              </a:solidFill>
            </a:endParaRPr>
          </a:p>
        </p:txBody>
      </p:sp>
      <p:sp>
        <p:nvSpPr>
          <p:cNvPr id="9" name="TextBox 8"/>
          <p:cNvSpPr txBox="1"/>
          <p:nvPr/>
        </p:nvSpPr>
        <p:spPr>
          <a:xfrm>
            <a:off x="6705600" y="2895600"/>
            <a:ext cx="2154757" cy="830997"/>
          </a:xfrm>
          <a:prstGeom prst="rect">
            <a:avLst/>
          </a:prstGeom>
          <a:solidFill>
            <a:srgbClr val="3FB8E7"/>
          </a:solidFill>
        </p:spPr>
        <p:txBody>
          <a:bodyPr wrap="none" rtlCol="0">
            <a:spAutoFit/>
          </a:bodyPr>
          <a:lstStyle/>
          <a:p>
            <a:r>
              <a:rPr lang="en-US" sz="2400" b="1" dirty="0" smtClean="0">
                <a:solidFill>
                  <a:schemeClr val="bg1"/>
                </a:solidFill>
              </a:rPr>
              <a:t>Better driver</a:t>
            </a:r>
          </a:p>
          <a:p>
            <a:r>
              <a:rPr lang="en-US" sz="2400" b="1" dirty="0" smtClean="0">
                <a:solidFill>
                  <a:schemeClr val="bg1"/>
                </a:solidFill>
              </a:rPr>
              <a:t>performance</a:t>
            </a:r>
            <a:endParaRPr lang="en-US" sz="2400" b="1" dirty="0">
              <a:solidFill>
                <a:schemeClr val="bg1"/>
              </a:solidFill>
            </a:endParaRPr>
          </a:p>
        </p:txBody>
      </p:sp>
      <p:cxnSp>
        <p:nvCxnSpPr>
          <p:cNvPr id="11" name="Straight Arrow Connector 10"/>
          <p:cNvCxnSpPr/>
          <p:nvPr/>
        </p:nvCxnSpPr>
        <p:spPr>
          <a:xfrm>
            <a:off x="2209800" y="3657600"/>
            <a:ext cx="1066800" cy="727502"/>
          </a:xfrm>
          <a:prstGeom prst="straightConnector1">
            <a:avLst/>
          </a:prstGeom>
          <a:ln w="76200" cmpd="sng">
            <a:solidFill>
              <a:srgbClr val="80B63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86000" y="3200400"/>
            <a:ext cx="1143000" cy="0"/>
          </a:xfrm>
          <a:prstGeom prst="straightConnector1">
            <a:avLst/>
          </a:prstGeom>
          <a:ln w="38100" cmpd="sng">
            <a:solidFill>
              <a:srgbClr val="80B63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209800" y="2362200"/>
            <a:ext cx="1219200" cy="457200"/>
          </a:xfrm>
          <a:prstGeom prst="straightConnector1">
            <a:avLst/>
          </a:prstGeom>
          <a:ln w="38100" cmpd="sng">
            <a:solidFill>
              <a:srgbClr val="80B63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791200" y="3733800"/>
            <a:ext cx="685800" cy="609600"/>
          </a:xfrm>
          <a:prstGeom prst="straightConnector1">
            <a:avLst/>
          </a:prstGeom>
          <a:ln w="76200" cmpd="sng">
            <a:solidFill>
              <a:srgbClr val="80B639"/>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62600" y="2057400"/>
            <a:ext cx="1066800" cy="727502"/>
          </a:xfrm>
          <a:prstGeom prst="straightConnector1">
            <a:avLst/>
          </a:prstGeom>
          <a:ln w="38100" cmpd="sng">
            <a:solidFill>
              <a:schemeClr val="accent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38800" y="3200400"/>
            <a:ext cx="762000" cy="0"/>
          </a:xfrm>
          <a:prstGeom prst="straightConnector1">
            <a:avLst/>
          </a:prstGeom>
          <a:ln w="38100" cmpd="sng">
            <a:solidFill>
              <a:schemeClr val="accent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99775" y="5036403"/>
            <a:ext cx="2752677" cy="830997"/>
          </a:xfrm>
          <a:prstGeom prst="rect">
            <a:avLst/>
          </a:prstGeom>
          <a:solidFill>
            <a:srgbClr val="025587"/>
          </a:solidFill>
        </p:spPr>
        <p:txBody>
          <a:bodyPr wrap="none" rtlCol="0">
            <a:spAutoFit/>
          </a:bodyPr>
          <a:lstStyle/>
          <a:p>
            <a:pPr algn="ctr"/>
            <a:r>
              <a:rPr lang="en-US" sz="2400" b="1" dirty="0" smtClean="0">
                <a:solidFill>
                  <a:schemeClr val="bg1"/>
                </a:solidFill>
              </a:rPr>
              <a:t>More quantity of</a:t>
            </a:r>
          </a:p>
          <a:p>
            <a:pPr algn="ctr"/>
            <a:r>
              <a:rPr lang="en-US" sz="2400" b="1" dirty="0" smtClean="0">
                <a:solidFill>
                  <a:schemeClr val="bg1"/>
                </a:solidFill>
              </a:rPr>
              <a:t>practice</a:t>
            </a:r>
          </a:p>
        </p:txBody>
      </p:sp>
      <p:cxnSp>
        <p:nvCxnSpPr>
          <p:cNvPr id="41" name="Straight Arrow Connector 40"/>
          <p:cNvCxnSpPr/>
          <p:nvPr/>
        </p:nvCxnSpPr>
        <p:spPr>
          <a:xfrm>
            <a:off x="1600200" y="3810000"/>
            <a:ext cx="1524000" cy="1371600"/>
          </a:xfrm>
          <a:prstGeom prst="straightConnector1">
            <a:avLst/>
          </a:prstGeom>
          <a:ln w="38100" cmpd="sng">
            <a:solidFill>
              <a:schemeClr val="accent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019800" y="3810000"/>
            <a:ext cx="1371600" cy="1295400"/>
          </a:xfrm>
          <a:prstGeom prst="straightConnector1">
            <a:avLst/>
          </a:prstGeom>
          <a:ln w="76200" cmpd="sng">
            <a:solidFill>
              <a:srgbClr val="80B639"/>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8722" y="6391362"/>
            <a:ext cx="2895664" cy="276999"/>
          </a:xfrm>
          <a:prstGeom prst="rect">
            <a:avLst/>
          </a:prstGeom>
          <a:noFill/>
        </p:spPr>
        <p:txBody>
          <a:bodyPr wrap="none" rtlCol="0">
            <a:spAutoFit/>
          </a:bodyPr>
          <a:lstStyle/>
          <a:p>
            <a:r>
              <a:rPr lang="en-US" sz="1200" dirty="0"/>
              <a:t>Mirman et al. </a:t>
            </a:r>
            <a:r>
              <a:rPr lang="en-US" sz="1200" i="1" dirty="0"/>
              <a:t>J Adolescent Health</a:t>
            </a:r>
            <a:r>
              <a:rPr lang="en-US" sz="1200" dirty="0"/>
              <a:t>, </a:t>
            </a:r>
            <a:r>
              <a:rPr lang="en-US" sz="1200" dirty="0" smtClean="0"/>
              <a:t>2014</a:t>
            </a:r>
            <a:endParaRPr lang="en-US" sz="1200" dirty="0"/>
          </a:p>
        </p:txBody>
      </p:sp>
    </p:spTree>
    <p:extLst>
      <p:ext uri="{BB962C8B-B14F-4D97-AF65-F5344CB8AC3E}">
        <p14:creationId xmlns:p14="http://schemas.microsoft.com/office/powerpoint/2010/main" val="1158861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C2455CC-22DF-4205-9571-C7D0F37C9DDF}" type="slidenum">
              <a:rPr lang="en-US" smtClean="0"/>
              <a:pPr>
                <a:defRPr/>
              </a:pPr>
              <a:t>24</a:t>
            </a:fld>
            <a:r>
              <a:rPr lang="en-US" smtClean="0"/>
              <a:t>   |</a:t>
            </a:r>
            <a:endParaRPr lang="en-US"/>
          </a:p>
        </p:txBody>
      </p:sp>
      <p:sp>
        <p:nvSpPr>
          <p:cNvPr id="17" name="Title 1"/>
          <p:cNvSpPr txBox="1">
            <a:spLocks/>
          </p:cNvSpPr>
          <p:nvPr/>
        </p:nvSpPr>
        <p:spPr bwMode="auto">
          <a:xfrm>
            <a:off x="428501" y="312717"/>
            <a:ext cx="8715499" cy="1287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rgbClr val="00539B"/>
                </a:solidFill>
                <a:latin typeface="+mj-lt"/>
                <a:ea typeface="+mj-ea"/>
                <a:cs typeface="+mj-cs"/>
              </a:defRPr>
            </a:lvl1pPr>
            <a:lvl2pPr algn="l" rtl="0" eaLnBrk="0" fontAlgn="base" hangingPunct="0">
              <a:spcBef>
                <a:spcPct val="0"/>
              </a:spcBef>
              <a:spcAft>
                <a:spcPct val="0"/>
              </a:spcAft>
              <a:defRPr sz="3600">
                <a:solidFill>
                  <a:srgbClr val="00539B"/>
                </a:solidFill>
                <a:latin typeface="Tahoma" pitchFamily="34" charset="0"/>
                <a:ea typeface="Geneva" pitchFamily="-112" charset="-128"/>
              </a:defRPr>
            </a:lvl2pPr>
            <a:lvl3pPr algn="l" rtl="0" eaLnBrk="0" fontAlgn="base" hangingPunct="0">
              <a:spcBef>
                <a:spcPct val="0"/>
              </a:spcBef>
              <a:spcAft>
                <a:spcPct val="0"/>
              </a:spcAft>
              <a:defRPr sz="3600">
                <a:solidFill>
                  <a:srgbClr val="00539B"/>
                </a:solidFill>
                <a:latin typeface="Tahoma" pitchFamily="34" charset="0"/>
                <a:ea typeface="Geneva" pitchFamily="-112" charset="-128"/>
              </a:defRPr>
            </a:lvl3pPr>
            <a:lvl4pPr algn="l" rtl="0" eaLnBrk="0" fontAlgn="base" hangingPunct="0">
              <a:spcBef>
                <a:spcPct val="0"/>
              </a:spcBef>
              <a:spcAft>
                <a:spcPct val="0"/>
              </a:spcAft>
              <a:defRPr sz="3600">
                <a:solidFill>
                  <a:srgbClr val="00539B"/>
                </a:solidFill>
                <a:latin typeface="Tahoma" pitchFamily="34" charset="0"/>
                <a:ea typeface="Geneva" pitchFamily="-112" charset="-128"/>
              </a:defRPr>
            </a:lvl4pPr>
            <a:lvl5pPr algn="l" rtl="0" eaLnBrk="0" fontAlgn="base" hangingPunct="0">
              <a:spcBef>
                <a:spcPct val="0"/>
              </a:spcBef>
              <a:spcAft>
                <a:spcPct val="0"/>
              </a:spcAft>
              <a:defRPr sz="3600">
                <a:solidFill>
                  <a:srgbClr val="00539B"/>
                </a:solidFill>
                <a:latin typeface="Tahoma" pitchFamily="34" charset="0"/>
                <a:ea typeface="Geneva" pitchFamily="-112" charset="-128"/>
              </a:defRPr>
            </a:lvl5pPr>
            <a:lvl6pPr marL="457200" algn="l" rtl="0" fontAlgn="base">
              <a:spcBef>
                <a:spcPct val="0"/>
              </a:spcBef>
              <a:spcAft>
                <a:spcPct val="0"/>
              </a:spcAft>
              <a:defRPr sz="3600">
                <a:solidFill>
                  <a:srgbClr val="00539B"/>
                </a:solidFill>
                <a:latin typeface="Tahoma" pitchFamily="34" charset="0"/>
                <a:ea typeface="Geneva" pitchFamily="-112" charset="-128"/>
              </a:defRPr>
            </a:lvl6pPr>
            <a:lvl7pPr marL="914400" algn="l" rtl="0" fontAlgn="base">
              <a:spcBef>
                <a:spcPct val="0"/>
              </a:spcBef>
              <a:spcAft>
                <a:spcPct val="0"/>
              </a:spcAft>
              <a:defRPr sz="3600">
                <a:solidFill>
                  <a:srgbClr val="00539B"/>
                </a:solidFill>
                <a:latin typeface="Tahoma" pitchFamily="34" charset="0"/>
                <a:ea typeface="Geneva" pitchFamily="-112" charset="-128"/>
              </a:defRPr>
            </a:lvl7pPr>
            <a:lvl8pPr marL="1371600" algn="l" rtl="0" fontAlgn="base">
              <a:spcBef>
                <a:spcPct val="0"/>
              </a:spcBef>
              <a:spcAft>
                <a:spcPct val="0"/>
              </a:spcAft>
              <a:defRPr sz="3600">
                <a:solidFill>
                  <a:srgbClr val="00539B"/>
                </a:solidFill>
                <a:latin typeface="Tahoma" pitchFamily="34" charset="0"/>
                <a:ea typeface="Geneva" pitchFamily="-112" charset="-128"/>
              </a:defRPr>
            </a:lvl8pPr>
            <a:lvl9pPr marL="1828800" algn="l" rtl="0" fontAlgn="base">
              <a:spcBef>
                <a:spcPct val="0"/>
              </a:spcBef>
              <a:spcAft>
                <a:spcPct val="0"/>
              </a:spcAft>
              <a:defRPr sz="3600">
                <a:solidFill>
                  <a:srgbClr val="00539B"/>
                </a:solidFill>
                <a:latin typeface="Tahoma" pitchFamily="34" charset="0"/>
                <a:ea typeface="Geneva" pitchFamily="-112" charset="-128"/>
              </a:defRPr>
            </a:lvl9pPr>
          </a:lstStyle>
          <a:p>
            <a:r>
              <a:rPr lang="en-US" sz="4400" b="1" kern="0" dirty="0" smtClean="0">
                <a:solidFill>
                  <a:srgbClr val="D11960"/>
                </a:solidFill>
              </a:rPr>
              <a:t>TDP </a:t>
            </a:r>
            <a:r>
              <a:rPr lang="en-US" sz="4400" b="1" kern="0" dirty="0" smtClean="0">
                <a:solidFill>
                  <a:srgbClr val="D11960"/>
                </a:solidFill>
                <a:sym typeface="Wingdings" pitchFamily="2" charset="2"/>
              </a:rPr>
              <a:t></a:t>
            </a:r>
            <a:r>
              <a:rPr lang="en-US" sz="4400" b="1" kern="0" dirty="0" smtClean="0">
                <a:solidFill>
                  <a:srgbClr val="D11960"/>
                </a:solidFill>
              </a:rPr>
              <a:t> </a:t>
            </a:r>
            <a:r>
              <a:rPr lang="en-US" sz="4400" b="1" i="1" kern="0" dirty="0" smtClean="0">
                <a:solidFill>
                  <a:srgbClr val="D11960"/>
                </a:solidFill>
              </a:rPr>
              <a:t>TDP PRACTICE GUIDE</a:t>
            </a:r>
          </a:p>
          <a:p>
            <a:r>
              <a:rPr lang="en-US" sz="4000" b="1" kern="0" dirty="0" smtClean="0">
                <a:solidFill>
                  <a:srgbClr val="D11960"/>
                </a:solidFill>
              </a:rPr>
              <a:t>KEY ACTIVE INGREDIENTS</a:t>
            </a:r>
          </a:p>
        </p:txBody>
      </p:sp>
      <p:graphicFrame>
        <p:nvGraphicFramePr>
          <p:cNvPr id="5" name="Diagram 4"/>
          <p:cNvGraphicFramePr/>
          <p:nvPr>
            <p:extLst>
              <p:ext uri="{D42A27DB-BD31-4B8C-83A1-F6EECF244321}">
                <p14:modId xmlns:p14="http://schemas.microsoft.com/office/powerpoint/2010/main" val="1195078397"/>
              </p:ext>
            </p:extLst>
          </p:nvPr>
        </p:nvGraphicFramePr>
        <p:xfrm>
          <a:off x="838200" y="1676400"/>
          <a:ext cx="69342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8900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38187"/>
            <a:ext cx="6858000" cy="2387600"/>
          </a:xfrm>
        </p:spPr>
        <p:txBody>
          <a:bodyPr/>
          <a:lstStyle/>
          <a:p>
            <a:r>
              <a:rPr lang="en-US" dirty="0" smtClean="0"/>
              <a:t>Community-Delivery of teen driving plan</a:t>
            </a:r>
            <a:endParaRPr lang="en-US" dirty="0"/>
          </a:p>
        </p:txBody>
      </p:sp>
      <p:sp>
        <p:nvSpPr>
          <p:cNvPr id="3" name="Subtitle 2"/>
          <p:cNvSpPr>
            <a:spLocks noGrp="1"/>
          </p:cNvSpPr>
          <p:nvPr>
            <p:ph type="subTitle" idx="1"/>
          </p:nvPr>
        </p:nvSpPr>
        <p:spPr>
          <a:xfrm>
            <a:off x="1143000" y="3283586"/>
            <a:ext cx="6858000" cy="535622"/>
          </a:xfrm>
        </p:spPr>
        <p:txBody>
          <a:bodyPr/>
          <a:lstStyle/>
          <a:p>
            <a:r>
              <a:rPr lang="en-US" dirty="0" smtClean="0"/>
              <a:t>Children’s Hospital</a:t>
            </a:r>
            <a:r>
              <a:rPr lang="en-US" dirty="0"/>
              <a:t> </a:t>
            </a:r>
            <a:r>
              <a:rPr lang="en-US" dirty="0" smtClean="0"/>
              <a:t>of Wisconsin’s</a:t>
            </a:r>
            <a:r>
              <a:rPr lang="en-US" dirty="0" smtClean="0"/>
              <a:t> </a:t>
            </a:r>
            <a:r>
              <a:rPr lang="en-US" dirty="0" smtClean="0"/>
              <a:t>Pilot</a:t>
            </a:r>
          </a:p>
        </p:txBody>
      </p:sp>
      <p:sp>
        <p:nvSpPr>
          <p:cNvPr id="4" name="Slide Number Placeholder 3"/>
          <p:cNvSpPr>
            <a:spLocks noGrp="1"/>
          </p:cNvSpPr>
          <p:nvPr>
            <p:ph type="sldNum" sz="quarter" idx="12"/>
          </p:nvPr>
        </p:nvSpPr>
        <p:spPr/>
        <p:txBody>
          <a:bodyPr/>
          <a:lstStyle/>
          <a:p>
            <a:fld id="{16312719-FF96-4BD0-B5F5-EE65D27C07FF}" type="slidenum">
              <a:rPr lang="en-US" smtClean="0"/>
              <a:t>25</a:t>
            </a:fld>
            <a:endParaRPr lang="en-US"/>
          </a:p>
        </p:txBody>
      </p:sp>
      <p:pic>
        <p:nvPicPr>
          <p:cNvPr id="5" name="Picture 2" descr="driving in different environ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4182904"/>
            <a:ext cx="91440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50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C2455CC-22DF-4205-9571-C7D0F37C9DDF}" type="slidenum">
              <a:rPr lang="en-US" smtClean="0"/>
              <a:pPr>
                <a:defRPr/>
              </a:pPr>
              <a:t>26</a:t>
            </a:fld>
            <a:r>
              <a:rPr lang="en-US" smtClean="0"/>
              <a:t>   |</a:t>
            </a:r>
            <a:endParaRPr lang="en-US"/>
          </a:p>
        </p:txBody>
      </p:sp>
      <p:sp>
        <p:nvSpPr>
          <p:cNvPr id="2" name="TextBox 1"/>
          <p:cNvSpPr txBox="1"/>
          <p:nvPr/>
        </p:nvSpPr>
        <p:spPr>
          <a:xfrm>
            <a:off x="1524000" y="2133600"/>
            <a:ext cx="5181600" cy="923330"/>
          </a:xfrm>
          <a:prstGeom prst="rect">
            <a:avLst/>
          </a:prstGeom>
          <a:noFill/>
        </p:spPr>
        <p:txBody>
          <a:bodyPr wrap="square" rtlCol="0">
            <a:spAutoFit/>
          </a:bodyPr>
          <a:lstStyle/>
          <a:p>
            <a:endParaRPr lang="en-US" dirty="0" smtClean="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1920911663"/>
              </p:ext>
            </p:extLst>
          </p:nvPr>
        </p:nvGraphicFramePr>
        <p:xfrm>
          <a:off x="914400" y="1371600"/>
          <a:ext cx="58674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635940152"/>
              </p:ext>
            </p:extLst>
          </p:nvPr>
        </p:nvGraphicFramePr>
        <p:xfrm>
          <a:off x="914400" y="2667000"/>
          <a:ext cx="58674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1424318681"/>
              </p:ext>
            </p:extLst>
          </p:nvPr>
        </p:nvGraphicFramePr>
        <p:xfrm>
          <a:off x="228600" y="304800"/>
          <a:ext cx="731520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3262003651"/>
              </p:ext>
            </p:extLst>
          </p:nvPr>
        </p:nvGraphicFramePr>
        <p:xfrm>
          <a:off x="914400" y="3962400"/>
          <a:ext cx="5867400" cy="3200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6" name="TextBox 5"/>
          <p:cNvSpPr txBox="1"/>
          <p:nvPr/>
        </p:nvSpPr>
        <p:spPr>
          <a:xfrm>
            <a:off x="6813918" y="3048000"/>
            <a:ext cx="2318263" cy="1200329"/>
          </a:xfrm>
          <a:prstGeom prst="rect">
            <a:avLst/>
          </a:prstGeom>
          <a:noFill/>
          <a:ln>
            <a:solidFill>
              <a:srgbClr val="00539B"/>
            </a:solidFill>
          </a:ln>
        </p:spPr>
        <p:txBody>
          <a:bodyPr wrap="none" rtlCol="0">
            <a:spAutoFit/>
          </a:bodyPr>
          <a:lstStyle/>
          <a:p>
            <a:pPr algn="ctr"/>
            <a:r>
              <a:rPr lang="en-US" sz="2400" b="1" dirty="0" smtClean="0">
                <a:solidFill>
                  <a:srgbClr val="00539B"/>
                </a:solidFill>
              </a:rPr>
              <a:t>Emphasizing </a:t>
            </a:r>
          </a:p>
          <a:p>
            <a:pPr algn="ctr"/>
            <a:r>
              <a:rPr lang="en-US" sz="2400" b="1" dirty="0" smtClean="0">
                <a:solidFill>
                  <a:srgbClr val="00539B"/>
                </a:solidFill>
              </a:rPr>
              <a:t>variety of </a:t>
            </a:r>
          </a:p>
          <a:p>
            <a:pPr algn="ctr"/>
            <a:r>
              <a:rPr lang="en-US" sz="2400" b="1" dirty="0" smtClean="0">
                <a:solidFill>
                  <a:srgbClr val="00539B"/>
                </a:solidFill>
              </a:rPr>
              <a:t>practice</a:t>
            </a:r>
            <a:endParaRPr lang="en-US" sz="2400" b="1" dirty="0">
              <a:solidFill>
                <a:srgbClr val="00539B"/>
              </a:solidFill>
            </a:endParaRPr>
          </a:p>
        </p:txBody>
      </p:sp>
    </p:spTree>
    <p:extLst>
      <p:ext uri="{BB962C8B-B14F-4D97-AF65-F5344CB8AC3E}">
        <p14:creationId xmlns:p14="http://schemas.microsoft.com/office/powerpoint/2010/main" val="380197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Program components</a:t>
            </a:r>
            <a:endParaRPr lang="en-US" dirty="0"/>
          </a:p>
        </p:txBody>
      </p:sp>
      <p:sp>
        <p:nvSpPr>
          <p:cNvPr id="7" name="Content Placeholder 6"/>
          <p:cNvSpPr>
            <a:spLocks noGrp="1"/>
          </p:cNvSpPr>
          <p:nvPr>
            <p:ph idx="1"/>
          </p:nvPr>
        </p:nvSpPr>
        <p:spPr>
          <a:xfrm>
            <a:off x="457199" y="1600200"/>
            <a:ext cx="4810845" cy="4525963"/>
          </a:xfrm>
        </p:spPr>
        <p:txBody>
          <a:bodyPr>
            <a:normAutofit lnSpcReduction="10000"/>
          </a:bodyPr>
          <a:lstStyle/>
          <a:p>
            <a:r>
              <a:rPr lang="en-US" dirty="0" smtClean="0"/>
              <a:t>WI TDP program tools:</a:t>
            </a:r>
            <a:endParaRPr lang="en-US" dirty="0"/>
          </a:p>
          <a:p>
            <a:pPr lvl="1"/>
            <a:r>
              <a:rPr lang="en-US" dirty="0"/>
              <a:t>Practice Guide</a:t>
            </a:r>
          </a:p>
          <a:p>
            <a:pPr lvl="1"/>
            <a:r>
              <a:rPr lang="en-US" dirty="0"/>
              <a:t>Goal Guide</a:t>
            </a:r>
          </a:p>
          <a:p>
            <a:pPr lvl="1"/>
            <a:r>
              <a:rPr lang="en-US" dirty="0"/>
              <a:t>Logging and Rating Tool</a:t>
            </a:r>
          </a:p>
          <a:p>
            <a:pPr lvl="1"/>
            <a:r>
              <a:rPr lang="en-US" dirty="0"/>
              <a:t>52 short YouTube videos</a:t>
            </a:r>
          </a:p>
          <a:p>
            <a:r>
              <a:rPr lang="en-US" dirty="0"/>
              <a:t>Support </a:t>
            </a:r>
            <a:r>
              <a:rPr lang="en-US" dirty="0" smtClean="0"/>
              <a:t>tools: </a:t>
            </a:r>
            <a:endParaRPr lang="en-US" dirty="0"/>
          </a:p>
          <a:p>
            <a:pPr lvl="1"/>
            <a:r>
              <a:rPr lang="en-US" dirty="0"/>
              <a:t>Information </a:t>
            </a:r>
            <a:r>
              <a:rPr lang="en-US" dirty="0" smtClean="0"/>
              <a:t>card</a:t>
            </a:r>
          </a:p>
          <a:p>
            <a:pPr lvl="1"/>
            <a:r>
              <a:rPr lang="en-US" dirty="0"/>
              <a:t>Facilitator </a:t>
            </a:r>
            <a:r>
              <a:rPr lang="en-US" dirty="0" smtClean="0"/>
              <a:t>PPT for Parents </a:t>
            </a:r>
            <a:r>
              <a:rPr lang="en-US" dirty="0"/>
              <a:t>S</a:t>
            </a:r>
            <a:r>
              <a:rPr lang="en-US" dirty="0" smtClean="0"/>
              <a:t>ession</a:t>
            </a:r>
            <a:endParaRPr lang="en-US" dirty="0"/>
          </a:p>
          <a:p>
            <a:pPr lvl="1"/>
            <a:r>
              <a:rPr lang="en-US" dirty="0"/>
              <a:t>Demographic form</a:t>
            </a:r>
          </a:p>
          <a:p>
            <a:pPr lvl="1"/>
            <a:r>
              <a:rPr lang="en-US" dirty="0"/>
              <a:t>Parent pre-post tests</a:t>
            </a:r>
          </a:p>
          <a:p>
            <a:pPr lvl="1"/>
            <a:r>
              <a:rPr lang="en-US" dirty="0"/>
              <a:t>Fidelity </a:t>
            </a:r>
            <a:r>
              <a:rPr lang="en-US" dirty="0" smtClean="0"/>
              <a:t>checklist</a:t>
            </a:r>
          </a:p>
        </p:txBody>
      </p:sp>
      <p:sp>
        <p:nvSpPr>
          <p:cNvPr id="9" name="Rectangle 8"/>
          <p:cNvSpPr/>
          <p:nvPr/>
        </p:nvSpPr>
        <p:spPr>
          <a:xfrm>
            <a:off x="4758689" y="4210050"/>
            <a:ext cx="3928110" cy="646331"/>
          </a:xfrm>
          <a:prstGeom prst="rect">
            <a:avLst/>
          </a:prstGeom>
        </p:spPr>
        <p:txBody>
          <a:bodyPr wrap="square">
            <a:spAutoFit/>
          </a:bodyPr>
          <a:lstStyle/>
          <a:p>
            <a:endParaRPr lang="en-US" b="1" dirty="0" smtClean="0"/>
          </a:p>
          <a:p>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9493" r="6515"/>
          <a:stretch/>
        </p:blipFill>
        <p:spPr>
          <a:xfrm>
            <a:off x="5435095" y="3760382"/>
            <a:ext cx="2969032" cy="2365781"/>
          </a:xfrm>
          <a:prstGeom prst="rect">
            <a:avLst/>
          </a:prstGeom>
          <a:ln w="9525">
            <a:solidFill>
              <a:schemeClr val="bg1">
                <a:lumMod val="75000"/>
              </a:schemeClr>
            </a:solidFill>
          </a:ln>
        </p:spPr>
      </p:pic>
      <p:grpSp>
        <p:nvGrpSpPr>
          <p:cNvPr id="19" name="Group 18"/>
          <p:cNvGrpSpPr/>
          <p:nvPr/>
        </p:nvGrpSpPr>
        <p:grpSpPr>
          <a:xfrm>
            <a:off x="6019249" y="1184875"/>
            <a:ext cx="2751075" cy="3329809"/>
            <a:chOff x="5870960" y="1203406"/>
            <a:chExt cx="2751075" cy="3329809"/>
          </a:xfrm>
        </p:grpSpPr>
        <p:pic>
          <p:nvPicPr>
            <p:cNvPr id="16" name="Picture 3" descr="R:\Teen Driver Safety Thrust, starting 2014\TDP Parent Guide (Lite)\TDP Parent Guide Art elements\Logging_and_Rating_Tool_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2226">
              <a:off x="5870960" y="1203406"/>
              <a:ext cx="1993253" cy="2580962"/>
            </a:xfrm>
            <a:prstGeom prst="rect">
              <a:avLst/>
            </a:prstGeom>
            <a:noFill/>
            <a:ln>
              <a:solidFill>
                <a:srgbClr val="4E8794"/>
              </a:solidFill>
            </a:ln>
            <a:extLst>
              <a:ext uri="{909E8E84-426E-40DD-AFC4-6F175D3DCCD1}">
                <a14:hiddenFill xmlns:a14="http://schemas.microsoft.com/office/drawing/2010/main">
                  <a:solidFill>
                    <a:srgbClr val="FFFFFF"/>
                  </a:solidFill>
                </a14:hiddenFill>
              </a:ext>
            </a:extLst>
          </p:spPr>
        </p:pic>
        <p:pic>
          <p:nvPicPr>
            <p:cNvPr id="17" name="Picture 2" descr="R:\Teen Driver Safety Thrust, starting 2014\TDP Parent Guide (Lite)\TDP Parent Guide Art elements\Goal_Guide_Cov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05418">
              <a:off x="6256477" y="1430747"/>
              <a:ext cx="1990855" cy="2574321"/>
            </a:xfrm>
            <a:prstGeom prst="rect">
              <a:avLst/>
            </a:prstGeom>
            <a:noFill/>
            <a:ln>
              <a:solidFill>
                <a:srgbClr val="4E8794"/>
              </a:solidFill>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649" y="1921405"/>
              <a:ext cx="2016386" cy="2611810"/>
            </a:xfrm>
            <a:prstGeom prst="rect">
              <a:avLst/>
            </a:prstGeom>
            <a:ln w="22225">
              <a:solidFill>
                <a:schemeClr val="bg1">
                  <a:lumMod val="75000"/>
                </a:schemeClr>
              </a:solidFill>
            </a:ln>
          </p:spPr>
        </p:pic>
      </p:grpSp>
      <p:pic>
        <p:nvPicPr>
          <p:cNvPr id="13" name="Picture 12"/>
          <p:cNvPicPr>
            <a:picLocks noChangeAspect="1"/>
          </p:cNvPicPr>
          <p:nvPr/>
        </p:nvPicPr>
        <p:blipFill>
          <a:blip r:embed="rId7"/>
          <a:stretch>
            <a:fillRect/>
          </a:stretch>
        </p:blipFill>
        <p:spPr>
          <a:xfrm rot="347580">
            <a:off x="6794999" y="4390120"/>
            <a:ext cx="1718401" cy="1231774"/>
          </a:xfrm>
          <a:prstGeom prst="rect">
            <a:avLst/>
          </a:prstGeom>
        </p:spPr>
      </p:pic>
    </p:spTree>
    <p:extLst>
      <p:ext uri="{BB962C8B-B14F-4D97-AF65-F5344CB8AC3E}">
        <p14:creationId xmlns:p14="http://schemas.microsoft.com/office/powerpoint/2010/main" val="2964773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delivery</a:t>
            </a:r>
            <a:endParaRPr lang="en-US" dirty="0"/>
          </a:p>
        </p:txBody>
      </p:sp>
      <p:graphicFrame>
        <p:nvGraphicFramePr>
          <p:cNvPr id="4" name="Diagram 3"/>
          <p:cNvGraphicFramePr/>
          <p:nvPr>
            <p:extLst>
              <p:ext uri="{D42A27DB-BD31-4B8C-83A1-F6EECF244321}">
                <p14:modId xmlns:p14="http://schemas.microsoft.com/office/powerpoint/2010/main" val="3759860462"/>
              </p:ext>
            </p:extLst>
          </p:nvPr>
        </p:nvGraphicFramePr>
        <p:xfrm>
          <a:off x="-17338" y="1790700"/>
          <a:ext cx="916133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2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28" y="170916"/>
            <a:ext cx="7886700" cy="1325563"/>
          </a:xfrm>
        </p:spPr>
        <p:txBody>
          <a:bodyPr/>
          <a:lstStyle/>
          <a:p>
            <a:r>
              <a:rPr lang="en-US" dirty="0" smtClean="0"/>
              <a:t>WI TDP Parent Session </a:t>
            </a:r>
            <a:r>
              <a:rPr lang="en-US" dirty="0" smtClean="0"/>
              <a:t>results</a:t>
            </a:r>
            <a:endParaRPr lang="en-US" dirty="0"/>
          </a:p>
        </p:txBody>
      </p:sp>
      <p:graphicFrame>
        <p:nvGraphicFramePr>
          <p:cNvPr id="5" name="Diagram 4"/>
          <p:cNvGraphicFramePr/>
          <p:nvPr>
            <p:extLst>
              <p:ext uri="{D42A27DB-BD31-4B8C-83A1-F6EECF244321}">
                <p14:modId xmlns:p14="http://schemas.microsoft.com/office/powerpoint/2010/main" val="2323720734"/>
              </p:ext>
            </p:extLst>
          </p:nvPr>
        </p:nvGraphicFramePr>
        <p:xfrm>
          <a:off x="240278" y="2694821"/>
          <a:ext cx="8776721" cy="139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736922" y="4528010"/>
            <a:ext cx="2592888" cy="1015663"/>
          </a:xfrm>
          <a:prstGeom prst="rect">
            <a:avLst/>
          </a:prstGeom>
          <a:noFill/>
        </p:spPr>
        <p:txBody>
          <a:bodyPr wrap="square" lIns="91440" tIns="45720" rIns="91440" bIns="45720">
            <a:spAutoFit/>
          </a:bodyPr>
          <a:lstStyle/>
          <a:p>
            <a:pPr algn="ctr"/>
            <a:r>
              <a:rPr lang="en-US" sz="2000" b="0" cap="none" spc="0" dirty="0" smtClean="0">
                <a:ln w="0"/>
                <a:solidFill>
                  <a:schemeClr val="accent2"/>
                </a:solidFill>
              </a:rPr>
              <a:t>72% of the parents attending were female</a:t>
            </a:r>
            <a:endParaRPr lang="en-US" sz="2000" b="0" cap="none" spc="0" dirty="0">
              <a:ln w="0"/>
              <a:solidFill>
                <a:schemeClr val="accent2"/>
              </a:solidFill>
            </a:endParaRPr>
          </a:p>
        </p:txBody>
      </p:sp>
      <p:sp>
        <p:nvSpPr>
          <p:cNvPr id="7" name="Rectangle 6"/>
          <p:cNvSpPr/>
          <p:nvPr/>
        </p:nvSpPr>
        <p:spPr>
          <a:xfrm>
            <a:off x="771388" y="1774500"/>
            <a:ext cx="4192174" cy="769441"/>
          </a:xfrm>
          <a:prstGeom prst="rect">
            <a:avLst/>
          </a:prstGeom>
          <a:noFill/>
        </p:spPr>
        <p:txBody>
          <a:bodyPr wrap="none" lIns="91440" tIns="45720" rIns="91440" bIns="45720">
            <a:spAutoFit/>
          </a:bodyPr>
          <a:lstStyle/>
          <a:p>
            <a:pPr algn="ctr"/>
            <a:r>
              <a:rPr lang="en-US" sz="4400" b="1" dirty="0" smtClean="0">
                <a:ln w="13462">
                  <a:solidFill>
                    <a:schemeClr val="bg1"/>
                  </a:solidFill>
                  <a:prstDash val="solid"/>
                </a:ln>
                <a:solidFill>
                  <a:srgbClr val="025587"/>
                </a:solidFill>
                <a:latin typeface="+mj-lt"/>
              </a:rPr>
              <a:t>151 </a:t>
            </a:r>
            <a:r>
              <a:rPr lang="en-US" sz="4000" b="1" dirty="0" smtClean="0">
                <a:ln w="13462">
                  <a:solidFill>
                    <a:schemeClr val="bg1"/>
                  </a:solidFill>
                  <a:prstDash val="solid"/>
                </a:ln>
                <a:solidFill>
                  <a:srgbClr val="025587"/>
                </a:solidFill>
                <a:latin typeface="+mj-lt"/>
              </a:rPr>
              <a:t>participants</a:t>
            </a:r>
            <a:endParaRPr lang="en-US" sz="4000" b="1" cap="none" spc="0" dirty="0">
              <a:ln w="13462">
                <a:solidFill>
                  <a:schemeClr val="bg1"/>
                </a:solidFill>
                <a:prstDash val="solid"/>
              </a:ln>
              <a:solidFill>
                <a:srgbClr val="025587"/>
              </a:solidFill>
              <a:latin typeface="+mj-lt"/>
            </a:endParaRPr>
          </a:p>
        </p:txBody>
      </p:sp>
      <p:sp>
        <p:nvSpPr>
          <p:cNvPr id="8" name="Rectangle 7"/>
          <p:cNvSpPr/>
          <p:nvPr/>
        </p:nvSpPr>
        <p:spPr>
          <a:xfrm>
            <a:off x="4884213" y="1248754"/>
            <a:ext cx="3150222" cy="769441"/>
          </a:xfrm>
          <a:prstGeom prst="rect">
            <a:avLst/>
          </a:prstGeom>
          <a:noFill/>
        </p:spPr>
        <p:txBody>
          <a:bodyPr wrap="none" lIns="91440" tIns="45720" rIns="91440" bIns="45720">
            <a:spAutoFit/>
          </a:bodyPr>
          <a:lstStyle/>
          <a:p>
            <a:pPr algn="ctr"/>
            <a:r>
              <a:rPr lang="en-US" sz="4400" b="1" cap="none" spc="0" dirty="0" smtClean="0">
                <a:ln w="12700">
                  <a:noFill/>
                  <a:prstDash val="solid"/>
                </a:ln>
                <a:solidFill>
                  <a:srgbClr val="80B639"/>
                </a:solidFill>
                <a:latin typeface="+mj-lt"/>
              </a:rPr>
              <a:t>20</a:t>
            </a:r>
            <a:r>
              <a:rPr lang="en-US" sz="4000" b="1" cap="none" spc="0" dirty="0" smtClean="0">
                <a:ln w="12700">
                  <a:noFill/>
                  <a:prstDash val="solid"/>
                </a:ln>
                <a:solidFill>
                  <a:srgbClr val="80B639"/>
                </a:solidFill>
                <a:latin typeface="+mj-lt"/>
              </a:rPr>
              <a:t> sessions</a:t>
            </a:r>
            <a:endParaRPr lang="en-US" sz="4000" b="1" cap="none" spc="0" dirty="0">
              <a:ln w="12700">
                <a:noFill/>
                <a:prstDash val="solid"/>
              </a:ln>
              <a:solidFill>
                <a:srgbClr val="80B639"/>
              </a:solidFill>
              <a:latin typeface="+mj-lt"/>
            </a:endParaRPr>
          </a:p>
        </p:txBody>
      </p:sp>
      <p:graphicFrame>
        <p:nvGraphicFramePr>
          <p:cNvPr id="10" name="Chart 9"/>
          <p:cNvGraphicFramePr>
            <a:graphicFrameLocks/>
          </p:cNvGraphicFramePr>
          <p:nvPr>
            <p:extLst>
              <p:ext uri="{D42A27DB-BD31-4B8C-83A1-F6EECF244321}">
                <p14:modId xmlns:p14="http://schemas.microsoft.com/office/powerpoint/2010/main" val="1445016905"/>
              </p:ext>
            </p:extLst>
          </p:nvPr>
        </p:nvGraphicFramePr>
        <p:xfrm>
          <a:off x="457200" y="4301836"/>
          <a:ext cx="4867928" cy="210693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86652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0046" y="137161"/>
            <a:ext cx="7564627" cy="1094740"/>
          </a:xfrm>
        </p:spPr>
        <p:txBody>
          <a:bodyPr/>
          <a:lstStyle/>
          <a:p>
            <a:r>
              <a:rPr lang="en-US" dirty="0" smtClean="0"/>
              <a:t>Teen driving safety </a:t>
            </a:r>
            <a:r>
              <a:rPr lang="en-US" dirty="0"/>
              <a:t>research </a:t>
            </a:r>
            <a:r>
              <a:rPr lang="en-US" dirty="0" smtClean="0"/>
              <a:t>goal</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3" t="16645" r="-57" b="10119"/>
          <a:stretch/>
        </p:blipFill>
        <p:spPr>
          <a:xfrm>
            <a:off x="860047" y="2120900"/>
            <a:ext cx="8283954" cy="4044554"/>
          </a:xfrm>
          <a:prstGeom prst="rect">
            <a:avLst/>
          </a:prstGeom>
        </p:spPr>
      </p:pic>
      <p:sp>
        <p:nvSpPr>
          <p:cNvPr id="7" name="Rectangle 6"/>
          <p:cNvSpPr/>
          <p:nvPr/>
        </p:nvSpPr>
        <p:spPr>
          <a:xfrm>
            <a:off x="860046" y="1231901"/>
            <a:ext cx="8283954" cy="954107"/>
          </a:xfrm>
          <a:prstGeom prst="rect">
            <a:avLst/>
          </a:prstGeom>
          <a:solidFill>
            <a:schemeClr val="accent5"/>
          </a:solidFill>
        </p:spPr>
        <p:txBody>
          <a:bodyPr wrap="square">
            <a:spAutoFit/>
          </a:bodyPr>
          <a:lstStyle/>
          <a:p>
            <a:r>
              <a:rPr lang="en-US" sz="2800" b="1" dirty="0">
                <a:solidFill>
                  <a:schemeClr val="bg1"/>
                </a:solidFill>
                <a:latin typeface="+mj-lt"/>
              </a:rPr>
              <a:t>REDUCE FREQUENCY AND </a:t>
            </a:r>
            <a:r>
              <a:rPr lang="en-US" sz="2800" b="1" dirty="0" smtClean="0">
                <a:solidFill>
                  <a:schemeClr val="bg1"/>
                </a:solidFill>
                <a:latin typeface="+mj-lt"/>
              </a:rPr>
              <a:t>SEVERITY</a:t>
            </a:r>
            <a:br>
              <a:rPr lang="en-US" sz="2800" b="1" dirty="0" smtClean="0">
                <a:solidFill>
                  <a:schemeClr val="bg1"/>
                </a:solidFill>
                <a:latin typeface="+mj-lt"/>
              </a:rPr>
            </a:br>
            <a:r>
              <a:rPr lang="en-US" sz="2800" b="1" dirty="0" smtClean="0">
                <a:solidFill>
                  <a:schemeClr val="bg1"/>
                </a:solidFill>
                <a:latin typeface="+mj-lt"/>
              </a:rPr>
              <a:t>OF </a:t>
            </a:r>
            <a:r>
              <a:rPr lang="en-US" sz="2800" b="1" dirty="0">
                <a:solidFill>
                  <a:schemeClr val="bg1"/>
                </a:solidFill>
                <a:latin typeface="+mj-lt"/>
              </a:rPr>
              <a:t>TEEN CRASHES</a:t>
            </a:r>
          </a:p>
        </p:txBody>
      </p:sp>
    </p:spTree>
    <p:extLst>
      <p:ext uri="{BB962C8B-B14F-4D97-AF65-F5344CB8AC3E}">
        <p14:creationId xmlns:p14="http://schemas.microsoft.com/office/powerpoint/2010/main" val="3310247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 TDP parent Session </a:t>
            </a:r>
            <a:r>
              <a:rPr lang="en-US" dirty="0" smtClean="0"/>
              <a:t>results</a:t>
            </a:r>
            <a:endParaRPr lang="en-US" dirty="0"/>
          </a:p>
        </p:txBody>
      </p:sp>
      <p:sp>
        <p:nvSpPr>
          <p:cNvPr id="6" name="TextBox 5"/>
          <p:cNvSpPr txBox="1"/>
          <p:nvPr/>
        </p:nvSpPr>
        <p:spPr>
          <a:xfrm>
            <a:off x="4766683" y="3302587"/>
            <a:ext cx="3047998" cy="1200329"/>
          </a:xfrm>
          <a:prstGeom prst="rect">
            <a:avLst/>
          </a:prstGeom>
          <a:solidFill>
            <a:schemeClr val="tx2">
              <a:lumMod val="20000"/>
              <a:lumOff val="80000"/>
            </a:schemeClr>
          </a:solidFill>
        </p:spPr>
        <p:txBody>
          <a:bodyPr wrap="square" rtlCol="0">
            <a:spAutoFit/>
          </a:bodyPr>
          <a:lstStyle/>
          <a:p>
            <a:pPr algn="r"/>
            <a:r>
              <a:rPr lang="en-US" dirty="0">
                <a:solidFill>
                  <a:schemeClr val="bg2"/>
                </a:solidFill>
              </a:rPr>
              <a:t>I can identify </a:t>
            </a:r>
            <a:r>
              <a:rPr lang="en-US" dirty="0" smtClean="0">
                <a:solidFill>
                  <a:schemeClr val="bg2"/>
                </a:solidFill>
              </a:rPr>
              <a:t>different </a:t>
            </a:r>
            <a:r>
              <a:rPr lang="en-US" dirty="0">
                <a:solidFill>
                  <a:schemeClr val="bg2"/>
                </a:solidFill>
              </a:rPr>
              <a:t>driving environments in which my teen should practice </a:t>
            </a:r>
            <a:r>
              <a:rPr lang="en-US" dirty="0" smtClean="0">
                <a:solidFill>
                  <a:schemeClr val="bg2"/>
                </a:solidFill>
              </a:rPr>
              <a:t>driving. </a:t>
            </a:r>
            <a:endParaRPr lang="en-US" dirty="0">
              <a:solidFill>
                <a:schemeClr val="bg2"/>
              </a:solidFill>
            </a:endParaRPr>
          </a:p>
        </p:txBody>
      </p:sp>
      <p:sp>
        <p:nvSpPr>
          <p:cNvPr id="8" name="TextBox 7"/>
          <p:cNvSpPr txBox="1"/>
          <p:nvPr/>
        </p:nvSpPr>
        <p:spPr>
          <a:xfrm>
            <a:off x="5720213" y="2246085"/>
            <a:ext cx="2885295" cy="923330"/>
          </a:xfrm>
          <a:prstGeom prst="rect">
            <a:avLst/>
          </a:prstGeom>
          <a:solidFill>
            <a:schemeClr val="tx2">
              <a:lumMod val="20000"/>
              <a:lumOff val="80000"/>
            </a:schemeClr>
          </a:solidFill>
        </p:spPr>
        <p:txBody>
          <a:bodyPr wrap="square" rtlCol="0">
            <a:spAutoFit/>
          </a:bodyPr>
          <a:lstStyle/>
          <a:p>
            <a:r>
              <a:rPr lang="en-US" dirty="0">
                <a:solidFill>
                  <a:schemeClr val="bg2"/>
                </a:solidFill>
              </a:rPr>
              <a:t>Involved caregivers that set rules and monitor their </a:t>
            </a:r>
            <a:r>
              <a:rPr lang="en-US" dirty="0" smtClean="0">
                <a:solidFill>
                  <a:schemeClr val="bg2"/>
                </a:solidFill>
              </a:rPr>
              <a:t>teens can </a:t>
            </a:r>
            <a:r>
              <a:rPr lang="en-US" dirty="0">
                <a:solidFill>
                  <a:schemeClr val="bg2"/>
                </a:solidFill>
              </a:rPr>
              <a:t>lower crash </a:t>
            </a:r>
            <a:r>
              <a:rPr lang="en-US" dirty="0" smtClean="0">
                <a:solidFill>
                  <a:schemeClr val="bg2"/>
                </a:solidFill>
              </a:rPr>
              <a:t>risk.</a:t>
            </a:r>
            <a:endParaRPr lang="en-US" dirty="0">
              <a:solidFill>
                <a:schemeClr val="bg2"/>
              </a:solidFill>
            </a:endParaRPr>
          </a:p>
        </p:txBody>
      </p:sp>
      <p:sp>
        <p:nvSpPr>
          <p:cNvPr id="19" name="Oval 4"/>
          <p:cNvSpPr/>
          <p:nvPr/>
        </p:nvSpPr>
        <p:spPr>
          <a:xfrm>
            <a:off x="1956620" y="2353762"/>
            <a:ext cx="629860" cy="629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5" name="TextBox 4"/>
          <p:cNvSpPr txBox="1"/>
          <p:nvPr/>
        </p:nvSpPr>
        <p:spPr>
          <a:xfrm>
            <a:off x="279955" y="2265583"/>
            <a:ext cx="2868994" cy="923330"/>
          </a:xfrm>
          <a:prstGeom prst="rect">
            <a:avLst/>
          </a:prstGeom>
          <a:solidFill>
            <a:schemeClr val="tx2">
              <a:lumMod val="20000"/>
              <a:lumOff val="80000"/>
            </a:schemeClr>
          </a:solidFill>
        </p:spPr>
        <p:txBody>
          <a:bodyPr wrap="square" rtlCol="0" anchor="ctr" anchorCtr="0">
            <a:spAutoFit/>
          </a:bodyPr>
          <a:lstStyle/>
          <a:p>
            <a:pPr algn="r"/>
            <a:r>
              <a:rPr lang="en-US" dirty="0">
                <a:solidFill>
                  <a:schemeClr val="bg2"/>
                </a:solidFill>
              </a:rPr>
              <a:t>Graduated Driving Licensing (GDL) laws </a:t>
            </a:r>
            <a:r>
              <a:rPr lang="en-US" dirty="0" smtClean="0">
                <a:solidFill>
                  <a:schemeClr val="bg2"/>
                </a:solidFill>
              </a:rPr>
              <a:t>can </a:t>
            </a:r>
            <a:r>
              <a:rPr lang="en-US" dirty="0">
                <a:solidFill>
                  <a:schemeClr val="bg2"/>
                </a:solidFill>
              </a:rPr>
              <a:t>reduce teen crash </a:t>
            </a:r>
            <a:r>
              <a:rPr lang="en-US" dirty="0" smtClean="0">
                <a:solidFill>
                  <a:schemeClr val="bg2"/>
                </a:solidFill>
              </a:rPr>
              <a:t>risk.</a:t>
            </a:r>
            <a:endParaRPr lang="en-US" dirty="0">
              <a:solidFill>
                <a:schemeClr val="bg2"/>
              </a:solidFill>
            </a:endParaRPr>
          </a:p>
        </p:txBody>
      </p:sp>
      <p:sp>
        <p:nvSpPr>
          <p:cNvPr id="20" name="Oval 19"/>
          <p:cNvSpPr/>
          <p:nvPr/>
        </p:nvSpPr>
        <p:spPr>
          <a:xfrm>
            <a:off x="3148949" y="2240791"/>
            <a:ext cx="968264" cy="972916"/>
          </a:xfrm>
          <a:prstGeom prst="ellipse">
            <a:avLst/>
          </a:prstGeom>
          <a:solidFill>
            <a:srgbClr val="025587"/>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latin typeface="+mj-lt"/>
              </a:rPr>
              <a:t>91%</a:t>
            </a:r>
            <a:endParaRPr lang="en-US" sz="2000" dirty="0">
              <a:latin typeface="+mj-lt"/>
            </a:endParaRPr>
          </a:p>
        </p:txBody>
      </p:sp>
      <p:sp>
        <p:nvSpPr>
          <p:cNvPr id="13" name="TextBox 12"/>
          <p:cNvSpPr txBox="1"/>
          <p:nvPr/>
        </p:nvSpPr>
        <p:spPr>
          <a:xfrm>
            <a:off x="1244086" y="3415452"/>
            <a:ext cx="3360250" cy="923330"/>
          </a:xfrm>
          <a:prstGeom prst="rect">
            <a:avLst/>
          </a:prstGeom>
          <a:solidFill>
            <a:schemeClr val="tx2">
              <a:lumMod val="20000"/>
              <a:lumOff val="80000"/>
            </a:schemeClr>
          </a:solidFill>
        </p:spPr>
        <p:txBody>
          <a:bodyPr wrap="square" rtlCol="0" anchor="ctr" anchorCtr="0">
            <a:spAutoFit/>
          </a:bodyPr>
          <a:lstStyle/>
          <a:p>
            <a:r>
              <a:rPr lang="en-US" dirty="0" smtClean="0">
                <a:solidFill>
                  <a:schemeClr val="bg2"/>
                </a:solidFill>
              </a:rPr>
              <a:t>I </a:t>
            </a:r>
            <a:r>
              <a:rPr lang="en-US" dirty="0">
                <a:solidFill>
                  <a:schemeClr val="bg2"/>
                </a:solidFill>
              </a:rPr>
              <a:t>have a better understanding of the risk factors for new drivers and GDL </a:t>
            </a:r>
            <a:r>
              <a:rPr lang="en-US" dirty="0" smtClean="0">
                <a:solidFill>
                  <a:schemeClr val="bg2"/>
                </a:solidFill>
              </a:rPr>
              <a:t>requirements.</a:t>
            </a:r>
            <a:endParaRPr lang="en-US" dirty="0">
              <a:solidFill>
                <a:schemeClr val="bg2"/>
              </a:solidFill>
            </a:endParaRPr>
          </a:p>
        </p:txBody>
      </p:sp>
      <p:sp>
        <p:nvSpPr>
          <p:cNvPr id="14" name="TextBox 13"/>
          <p:cNvSpPr txBox="1"/>
          <p:nvPr/>
        </p:nvSpPr>
        <p:spPr>
          <a:xfrm>
            <a:off x="5778258" y="4736163"/>
            <a:ext cx="3032394" cy="923330"/>
          </a:xfrm>
          <a:prstGeom prst="rect">
            <a:avLst/>
          </a:prstGeom>
          <a:solidFill>
            <a:schemeClr val="tx2">
              <a:lumMod val="20000"/>
              <a:lumOff val="80000"/>
            </a:schemeClr>
          </a:solidFill>
        </p:spPr>
        <p:txBody>
          <a:bodyPr wrap="square" rtlCol="0" anchor="ctr" anchorCtr="0">
            <a:spAutoFit/>
          </a:bodyPr>
          <a:lstStyle/>
          <a:p>
            <a:r>
              <a:rPr lang="en-US" dirty="0" smtClean="0">
                <a:solidFill>
                  <a:schemeClr val="bg2"/>
                </a:solidFill>
              </a:rPr>
              <a:t>I </a:t>
            </a:r>
            <a:r>
              <a:rPr lang="en-US" dirty="0">
                <a:solidFill>
                  <a:schemeClr val="bg2"/>
                </a:solidFill>
              </a:rPr>
              <a:t>feel I will be a better supervisor </a:t>
            </a:r>
            <a:r>
              <a:rPr lang="en-US" dirty="0" smtClean="0">
                <a:solidFill>
                  <a:schemeClr val="bg2"/>
                </a:solidFill>
              </a:rPr>
              <a:t>of my teen’s driving practice.</a:t>
            </a:r>
            <a:endParaRPr lang="en-US" dirty="0">
              <a:solidFill>
                <a:schemeClr val="bg2"/>
              </a:solidFill>
            </a:endParaRPr>
          </a:p>
        </p:txBody>
      </p:sp>
      <p:sp>
        <p:nvSpPr>
          <p:cNvPr id="22" name="Oval 21"/>
          <p:cNvSpPr/>
          <p:nvPr/>
        </p:nvSpPr>
        <p:spPr>
          <a:xfrm>
            <a:off x="4751949" y="4655362"/>
            <a:ext cx="968264" cy="972916"/>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latin typeface="+mj-lt"/>
              </a:rPr>
              <a:t>86%</a:t>
            </a:r>
            <a:endParaRPr lang="en-US" sz="2000" dirty="0">
              <a:latin typeface="+mj-lt"/>
            </a:endParaRPr>
          </a:p>
        </p:txBody>
      </p:sp>
      <p:sp>
        <p:nvSpPr>
          <p:cNvPr id="7" name="TextBox 6"/>
          <p:cNvSpPr txBox="1"/>
          <p:nvPr/>
        </p:nvSpPr>
        <p:spPr>
          <a:xfrm>
            <a:off x="396750" y="4732498"/>
            <a:ext cx="2708888" cy="923330"/>
          </a:xfrm>
          <a:prstGeom prst="rect">
            <a:avLst/>
          </a:prstGeom>
          <a:solidFill>
            <a:schemeClr val="tx2">
              <a:lumMod val="20000"/>
              <a:lumOff val="80000"/>
            </a:schemeClr>
          </a:solidFill>
        </p:spPr>
        <p:txBody>
          <a:bodyPr wrap="square" rtlCol="0" anchor="ctr" anchorCtr="0">
            <a:spAutoFit/>
          </a:bodyPr>
          <a:lstStyle/>
          <a:p>
            <a:pPr algn="r"/>
            <a:r>
              <a:rPr lang="en-US" dirty="0" smtClean="0">
                <a:solidFill>
                  <a:schemeClr val="bg2"/>
                </a:solidFill>
              </a:rPr>
              <a:t>I </a:t>
            </a:r>
            <a:r>
              <a:rPr lang="en-US" dirty="0">
                <a:solidFill>
                  <a:schemeClr val="bg2"/>
                </a:solidFill>
              </a:rPr>
              <a:t>am able to enforce GDL requirements with my teen. </a:t>
            </a:r>
          </a:p>
        </p:txBody>
      </p:sp>
      <p:sp>
        <p:nvSpPr>
          <p:cNvPr id="23" name="Oval 22"/>
          <p:cNvSpPr/>
          <p:nvPr/>
        </p:nvSpPr>
        <p:spPr>
          <a:xfrm>
            <a:off x="3148949" y="4682912"/>
            <a:ext cx="968264" cy="972916"/>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latin typeface="+mj-lt"/>
              </a:rPr>
              <a:t>100%</a:t>
            </a:r>
            <a:endParaRPr lang="en-US" sz="2000" dirty="0">
              <a:latin typeface="+mj-lt"/>
            </a:endParaRPr>
          </a:p>
        </p:txBody>
      </p:sp>
      <p:sp>
        <p:nvSpPr>
          <p:cNvPr id="24" name="Oval 23"/>
          <p:cNvSpPr/>
          <p:nvPr/>
        </p:nvSpPr>
        <p:spPr>
          <a:xfrm>
            <a:off x="7814681" y="3407562"/>
            <a:ext cx="968264" cy="972916"/>
          </a:xfrm>
          <a:prstGeom prst="ellipse">
            <a:avLst/>
          </a:prstGeom>
          <a:solidFill>
            <a:srgbClr val="80B639"/>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latin typeface="+mj-lt"/>
              </a:rPr>
              <a:t>94%</a:t>
            </a:r>
            <a:endParaRPr lang="en-US" sz="2000" dirty="0">
              <a:latin typeface="+mj-lt"/>
            </a:endParaRPr>
          </a:p>
        </p:txBody>
      </p:sp>
      <p:sp>
        <p:nvSpPr>
          <p:cNvPr id="25" name="Oval 24"/>
          <p:cNvSpPr/>
          <p:nvPr/>
        </p:nvSpPr>
        <p:spPr>
          <a:xfrm>
            <a:off x="4751949" y="2245053"/>
            <a:ext cx="968264" cy="972916"/>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latin typeface="+mj-lt"/>
              </a:rPr>
              <a:t>94%</a:t>
            </a:r>
            <a:endParaRPr lang="en-US" sz="2000" dirty="0">
              <a:latin typeface="+mj-lt"/>
            </a:endParaRPr>
          </a:p>
        </p:txBody>
      </p:sp>
      <p:sp>
        <p:nvSpPr>
          <p:cNvPr id="30" name="Oval 29"/>
          <p:cNvSpPr/>
          <p:nvPr/>
        </p:nvSpPr>
        <p:spPr>
          <a:xfrm>
            <a:off x="223716" y="3390659"/>
            <a:ext cx="968264" cy="972916"/>
          </a:xfrm>
          <a:prstGeom prst="ellipse">
            <a:avLst/>
          </a:prstGeom>
          <a:solidFill>
            <a:srgbClr val="3FB8E7"/>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smtClean="0">
                <a:latin typeface="+mj-lt"/>
              </a:rPr>
              <a:t>100%</a:t>
            </a:r>
            <a:endParaRPr lang="en-US" sz="2000" dirty="0">
              <a:latin typeface="+mj-lt"/>
            </a:endParaRPr>
          </a:p>
        </p:txBody>
      </p:sp>
      <p:sp>
        <p:nvSpPr>
          <p:cNvPr id="32" name="Rectangle 31"/>
          <p:cNvSpPr/>
          <p:nvPr/>
        </p:nvSpPr>
        <p:spPr>
          <a:xfrm>
            <a:off x="819338" y="1365219"/>
            <a:ext cx="4816027" cy="707886"/>
          </a:xfrm>
          <a:prstGeom prst="rect">
            <a:avLst/>
          </a:prstGeom>
          <a:noFill/>
        </p:spPr>
        <p:txBody>
          <a:bodyPr wrap="square" lIns="91440" tIns="45720" rIns="91440" bIns="45720">
            <a:spAutoFit/>
          </a:bodyPr>
          <a:lstStyle/>
          <a:p>
            <a:r>
              <a:rPr lang="en-US" sz="2000" b="0" cap="none" spc="0" dirty="0" smtClean="0">
                <a:ln w="0"/>
                <a:solidFill>
                  <a:srgbClr val="025587"/>
                </a:solidFill>
                <a:latin typeface="+mj-lt"/>
              </a:rPr>
              <a:t>After the </a:t>
            </a:r>
            <a:r>
              <a:rPr lang="en-US" sz="2000" b="0" cap="none" spc="0" dirty="0" smtClean="0">
                <a:ln w="0"/>
                <a:solidFill>
                  <a:srgbClr val="025587"/>
                </a:solidFill>
                <a:latin typeface="+mj-lt"/>
              </a:rPr>
              <a:t>TDP sessions</a:t>
            </a:r>
            <a:r>
              <a:rPr lang="en-US" sz="2000" b="0" cap="none" spc="0" dirty="0" smtClean="0">
                <a:ln w="0"/>
                <a:solidFill>
                  <a:srgbClr val="025587"/>
                </a:solidFill>
                <a:latin typeface="+mj-lt"/>
              </a:rPr>
              <a:t>, parents agreed that: </a:t>
            </a:r>
            <a:endParaRPr lang="en-US" sz="2000" b="0" cap="none" spc="0" dirty="0">
              <a:ln w="0"/>
              <a:solidFill>
                <a:srgbClr val="025587"/>
              </a:solidFill>
              <a:latin typeface="+mj-lt"/>
            </a:endParaRPr>
          </a:p>
        </p:txBody>
      </p:sp>
    </p:spTree>
    <p:extLst>
      <p:ext uri="{BB962C8B-B14F-4D97-AF65-F5344CB8AC3E}">
        <p14:creationId xmlns:p14="http://schemas.microsoft.com/office/powerpoint/2010/main" val="1918841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WI TDP Parent Session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371169"/>
              </p:ext>
            </p:extLst>
          </p:nvPr>
        </p:nvGraphicFramePr>
        <p:xfrm>
          <a:off x="457427" y="2196055"/>
          <a:ext cx="8229373" cy="3429777"/>
        </p:xfrm>
        <a:graphic>
          <a:graphicData uri="http://schemas.openxmlformats.org/drawingml/2006/table">
            <a:tbl>
              <a:tblPr>
                <a:tableStyleId>{5C22544A-7EE6-4342-B048-85BDC9FD1C3A}</a:tableStyleId>
              </a:tblPr>
              <a:tblGrid>
                <a:gridCol w="1344967">
                  <a:extLst>
                    <a:ext uri="{9D8B030D-6E8A-4147-A177-3AD203B41FA5}">
                      <a16:colId xmlns:a16="http://schemas.microsoft.com/office/drawing/2014/main" xmlns="" val="20000"/>
                    </a:ext>
                  </a:extLst>
                </a:gridCol>
                <a:gridCol w="1147401">
                  <a:extLst>
                    <a:ext uri="{9D8B030D-6E8A-4147-A177-3AD203B41FA5}">
                      <a16:colId xmlns:a16="http://schemas.microsoft.com/office/drawing/2014/main" xmlns="" val="20001"/>
                    </a:ext>
                  </a:extLst>
                </a:gridCol>
                <a:gridCol w="1147401">
                  <a:extLst>
                    <a:ext uri="{9D8B030D-6E8A-4147-A177-3AD203B41FA5}">
                      <a16:colId xmlns:a16="http://schemas.microsoft.com/office/drawing/2014/main" xmlns="" val="20002"/>
                    </a:ext>
                  </a:extLst>
                </a:gridCol>
                <a:gridCol w="1147401">
                  <a:extLst>
                    <a:ext uri="{9D8B030D-6E8A-4147-A177-3AD203B41FA5}">
                      <a16:colId xmlns:a16="http://schemas.microsoft.com/office/drawing/2014/main" xmlns="" val="20003"/>
                    </a:ext>
                  </a:extLst>
                </a:gridCol>
                <a:gridCol w="1147401">
                  <a:extLst>
                    <a:ext uri="{9D8B030D-6E8A-4147-A177-3AD203B41FA5}">
                      <a16:colId xmlns:a16="http://schemas.microsoft.com/office/drawing/2014/main" xmlns="" val="20004"/>
                    </a:ext>
                  </a:extLst>
                </a:gridCol>
                <a:gridCol w="1147401">
                  <a:extLst>
                    <a:ext uri="{9D8B030D-6E8A-4147-A177-3AD203B41FA5}">
                      <a16:colId xmlns:a16="http://schemas.microsoft.com/office/drawing/2014/main" xmlns="" val="20005"/>
                    </a:ext>
                  </a:extLst>
                </a:gridCol>
                <a:gridCol w="1147401">
                  <a:extLst>
                    <a:ext uri="{9D8B030D-6E8A-4147-A177-3AD203B41FA5}">
                      <a16:colId xmlns:a16="http://schemas.microsoft.com/office/drawing/2014/main" xmlns="" val="20006"/>
                    </a:ext>
                  </a:extLst>
                </a:gridCol>
              </a:tblGrid>
              <a:tr h="702527">
                <a:tc rowSpan="2">
                  <a:txBody>
                    <a:bodyPr/>
                    <a:lstStyle/>
                    <a:p>
                      <a:pPr algn="ctr" fontAlgn="b"/>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gridSpan="2">
                  <a:txBody>
                    <a:bodyPr/>
                    <a:lstStyle/>
                    <a:p>
                      <a:pPr algn="ctr" fontAlgn="t"/>
                      <a:r>
                        <a:rPr lang="en-US" sz="1200" b="0" i="0" u="none" strike="noStrike" dirty="0">
                          <a:solidFill>
                            <a:schemeClr val="bg1"/>
                          </a:solidFill>
                          <a:effectLst/>
                          <a:latin typeface="Calibri" panose="020F0502020204030204" pitchFamily="34" charset="0"/>
                        </a:rPr>
                        <a:t>In general, I feel I will be a better </a:t>
                      </a:r>
                      <a:endParaRPr lang="en-US" sz="1200" b="0" i="0" u="none" strike="noStrike" dirty="0" smtClean="0">
                        <a:solidFill>
                          <a:schemeClr val="bg1"/>
                        </a:solidFill>
                        <a:effectLst/>
                        <a:latin typeface="Calibri" panose="020F0502020204030204" pitchFamily="34" charset="0"/>
                      </a:endParaRPr>
                    </a:p>
                    <a:p>
                      <a:pPr algn="ctr" fontAlgn="t"/>
                      <a:r>
                        <a:rPr lang="en-US" sz="1200" b="0" i="0" u="none" strike="noStrike" dirty="0" smtClean="0">
                          <a:solidFill>
                            <a:schemeClr val="bg1"/>
                          </a:solidFill>
                          <a:effectLst/>
                          <a:latin typeface="Calibri" panose="020F0502020204030204" pitchFamily="34" charset="0"/>
                        </a:rPr>
                        <a:t>supervisor.</a:t>
                      </a:r>
                      <a:endParaRPr lang="en-US" sz="1200" b="0" i="0" u="none" strike="noStrike" dirty="0">
                        <a:solidFill>
                          <a:schemeClr val="bg1"/>
                        </a:solidFill>
                        <a:effectLst/>
                        <a:latin typeface="Calibri" panose="020F0502020204030204" pitchFamily="34" charset="0"/>
                      </a:endParaRPr>
                    </a:p>
                  </a:txBody>
                  <a:tcPr marL="7733" marR="7733" marT="7620" marB="0" anchor="ctr">
                    <a:solidFill>
                      <a:srgbClr val="025587"/>
                    </a:solidFill>
                  </a:tcPr>
                </a:tc>
                <a:tc hMerge="1">
                  <a:txBody>
                    <a:bodyPr/>
                    <a:lstStyle/>
                    <a:p>
                      <a:endParaRPr lang="en-US"/>
                    </a:p>
                  </a:txBody>
                  <a:tcPr/>
                </a:tc>
                <a:tc gridSpan="2">
                  <a:txBody>
                    <a:bodyPr/>
                    <a:lstStyle/>
                    <a:p>
                      <a:pPr algn="ctr" fontAlgn="t"/>
                      <a:r>
                        <a:rPr lang="en-US" sz="1200" b="0" i="0" u="none" strike="noStrike" dirty="0">
                          <a:solidFill>
                            <a:schemeClr val="bg1"/>
                          </a:solidFill>
                          <a:effectLst/>
                          <a:latin typeface="Calibri" panose="020F0502020204030204" pitchFamily="34" charset="0"/>
                        </a:rPr>
                        <a:t>Overall, I have a better understanding </a:t>
                      </a:r>
                      <a:r>
                        <a:rPr lang="en-US" sz="1200" b="0" i="0" u="none" strike="noStrike" dirty="0" smtClean="0">
                          <a:solidFill>
                            <a:schemeClr val="bg1"/>
                          </a:solidFill>
                          <a:effectLst/>
                          <a:latin typeface="Calibri" panose="020F0502020204030204" pitchFamily="34" charset="0"/>
                        </a:rPr>
                        <a:t>of </a:t>
                      </a:r>
                      <a:r>
                        <a:rPr lang="en-US" sz="1200" b="0" i="0" u="none" strike="noStrike" dirty="0">
                          <a:solidFill>
                            <a:schemeClr val="bg1"/>
                          </a:solidFill>
                          <a:effectLst/>
                          <a:latin typeface="Calibri" panose="020F0502020204030204" pitchFamily="34" charset="0"/>
                        </a:rPr>
                        <a:t>the risk factors for new drivers and </a:t>
                      </a:r>
                      <a:r>
                        <a:rPr lang="en-US" sz="1200" b="0" i="0" u="none" strike="noStrike" dirty="0" smtClean="0">
                          <a:solidFill>
                            <a:schemeClr val="bg1"/>
                          </a:solidFill>
                          <a:effectLst/>
                          <a:latin typeface="Calibri" panose="020F0502020204030204" pitchFamily="34" charset="0"/>
                        </a:rPr>
                        <a:t>GDL requirements.</a:t>
                      </a:r>
                      <a:r>
                        <a:rPr lang="en-US" sz="1200" b="0" i="0" u="none" strike="noStrike" dirty="0">
                          <a:solidFill>
                            <a:schemeClr val="bg1"/>
                          </a:solidFill>
                          <a:effectLst/>
                          <a:latin typeface="Calibri" panose="020F0502020204030204" pitchFamily="34" charset="0"/>
                        </a:rPr>
                        <a:t> </a:t>
                      </a:r>
                    </a:p>
                  </a:txBody>
                  <a:tcPr marL="7733" marR="7733" marT="7620" marB="0" anchor="ctr">
                    <a:solidFill>
                      <a:srgbClr val="025587"/>
                    </a:solidFill>
                  </a:tcPr>
                </a:tc>
                <a:tc hMerge="1">
                  <a:txBody>
                    <a:bodyPr/>
                    <a:lstStyle/>
                    <a:p>
                      <a:endParaRPr lang="en-US"/>
                    </a:p>
                  </a:txBody>
                  <a:tcPr/>
                </a:tc>
                <a:tc gridSpan="2">
                  <a:txBody>
                    <a:bodyPr/>
                    <a:lstStyle/>
                    <a:p>
                      <a:pPr algn="ctr" fontAlgn="t"/>
                      <a:r>
                        <a:rPr lang="en-US" sz="1200" b="0" i="0" u="none" strike="noStrike" dirty="0">
                          <a:solidFill>
                            <a:schemeClr val="bg1"/>
                          </a:solidFill>
                          <a:effectLst/>
                          <a:latin typeface="Calibri" panose="020F0502020204030204" pitchFamily="34" charset="0"/>
                        </a:rPr>
                        <a:t>Overall</a:t>
                      </a:r>
                      <a:r>
                        <a:rPr lang="en-US" sz="1200" b="0" i="0" u="none" strike="noStrike" dirty="0" smtClean="0">
                          <a:solidFill>
                            <a:schemeClr val="bg1"/>
                          </a:solidFill>
                          <a:effectLst/>
                          <a:latin typeface="Calibri" panose="020F0502020204030204" pitchFamily="34" charset="0"/>
                        </a:rPr>
                        <a:t>, </a:t>
                      </a:r>
                      <a:r>
                        <a:rPr lang="en-US" sz="1200" b="0" i="0" u="none" strike="noStrike" dirty="0">
                          <a:solidFill>
                            <a:schemeClr val="bg1"/>
                          </a:solidFill>
                          <a:effectLst/>
                          <a:latin typeface="Calibri" panose="020F0502020204030204" pitchFamily="34" charset="0"/>
                        </a:rPr>
                        <a:t>I </a:t>
                      </a:r>
                      <a:r>
                        <a:rPr lang="en-US" sz="1200" b="0" i="0" u="none" strike="noStrike" dirty="0" smtClean="0">
                          <a:solidFill>
                            <a:schemeClr val="bg1"/>
                          </a:solidFill>
                          <a:effectLst/>
                          <a:latin typeface="Calibri" panose="020F0502020204030204" pitchFamily="34" charset="0"/>
                        </a:rPr>
                        <a:t>am </a:t>
                      </a:r>
                      <a:r>
                        <a:rPr lang="en-US" sz="1200" b="0" i="0" u="none" strike="noStrike" dirty="0">
                          <a:solidFill>
                            <a:schemeClr val="bg1"/>
                          </a:solidFill>
                          <a:effectLst/>
                          <a:latin typeface="Calibri" panose="020F0502020204030204" pitchFamily="34" charset="0"/>
                        </a:rPr>
                        <a:t>able to enforce GDL requirements </a:t>
                      </a:r>
                      <a:r>
                        <a:rPr lang="en-US" sz="1200" b="0" i="0" u="none" strike="noStrike" dirty="0" smtClean="0">
                          <a:solidFill>
                            <a:schemeClr val="bg1"/>
                          </a:solidFill>
                          <a:effectLst/>
                          <a:latin typeface="Calibri" panose="020F0502020204030204" pitchFamily="34" charset="0"/>
                        </a:rPr>
                        <a:t>with </a:t>
                      </a:r>
                      <a:r>
                        <a:rPr lang="en-US" sz="1200" b="0" i="0" u="none" strike="noStrike" dirty="0">
                          <a:solidFill>
                            <a:schemeClr val="bg1"/>
                          </a:solidFill>
                          <a:effectLst/>
                          <a:latin typeface="Calibri" panose="020F0502020204030204" pitchFamily="34" charset="0"/>
                        </a:rPr>
                        <a:t>my teen.</a:t>
                      </a:r>
                    </a:p>
                  </a:txBody>
                  <a:tcPr marL="7733" marR="7733" marT="7620" marB="0" anchor="ctr">
                    <a:solidFill>
                      <a:srgbClr val="025587"/>
                    </a:solidFill>
                  </a:tcPr>
                </a:tc>
                <a:tc hMerge="1">
                  <a:txBody>
                    <a:bodyPr/>
                    <a:lstStyle/>
                    <a:p>
                      <a:endParaRPr lang="en-US"/>
                    </a:p>
                  </a:txBody>
                  <a:tcPr/>
                </a:tc>
                <a:extLst>
                  <a:ext uri="{0D108BD9-81ED-4DB2-BD59-A6C34878D82A}">
                    <a16:rowId xmlns:a16="http://schemas.microsoft.com/office/drawing/2014/main" xmlns="" val="10000"/>
                  </a:ext>
                </a:extLst>
              </a:tr>
              <a:tr h="169652">
                <a:tc vMerge="1">
                  <a:txBody>
                    <a:bodyPr/>
                    <a:lstStyle/>
                    <a:p>
                      <a:endParaRPr lang="en-US"/>
                    </a:p>
                  </a:txBody>
                  <a:tcPr/>
                </a:tc>
                <a:tc>
                  <a:txBody>
                    <a:bodyPr/>
                    <a:lstStyle/>
                    <a:p>
                      <a:pPr algn="ctr" fontAlgn="b"/>
                      <a:r>
                        <a:rPr lang="en-US" sz="1100" b="0" i="0" u="none" strike="noStrike" dirty="0" smtClean="0">
                          <a:solidFill>
                            <a:schemeClr val="bg1"/>
                          </a:solidFill>
                          <a:effectLst/>
                          <a:latin typeface="Calibri" panose="020F0502020204030204" pitchFamily="34" charset="0"/>
                        </a:rPr>
                        <a:t>After</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b="0" i="0" u="none" strike="noStrike" dirty="0" smtClean="0">
                          <a:solidFill>
                            <a:schemeClr val="bg1"/>
                          </a:solidFill>
                          <a:effectLst/>
                          <a:latin typeface="Calibri" panose="020F0502020204030204" pitchFamily="34" charset="0"/>
                        </a:rPr>
                        <a:t>Before</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b="0" i="0" u="none" strike="noStrike" dirty="0" smtClean="0">
                          <a:solidFill>
                            <a:schemeClr val="bg1"/>
                          </a:solidFill>
                          <a:effectLst/>
                          <a:latin typeface="Calibri" panose="020F0502020204030204" pitchFamily="34" charset="0"/>
                        </a:rPr>
                        <a:t>After</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b="0" i="0" u="none" strike="noStrike" dirty="0" smtClean="0">
                          <a:solidFill>
                            <a:schemeClr val="bg1"/>
                          </a:solidFill>
                          <a:effectLst/>
                          <a:latin typeface="Calibri" panose="020F0502020204030204" pitchFamily="34" charset="0"/>
                        </a:rPr>
                        <a:t>Before</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b="0" i="0" u="none" strike="noStrike" dirty="0" smtClean="0">
                          <a:solidFill>
                            <a:schemeClr val="bg1"/>
                          </a:solidFill>
                          <a:effectLst/>
                          <a:latin typeface="Calibri" panose="020F0502020204030204" pitchFamily="34" charset="0"/>
                        </a:rPr>
                        <a:t>After</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b="0" i="0" u="none" strike="noStrike" dirty="0" smtClean="0">
                          <a:solidFill>
                            <a:schemeClr val="bg1"/>
                          </a:solidFill>
                          <a:effectLst/>
                          <a:latin typeface="Calibri" panose="020F0502020204030204" pitchFamily="34" charset="0"/>
                        </a:rPr>
                        <a:t>Before</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extLst>
                  <a:ext uri="{0D108BD9-81ED-4DB2-BD59-A6C34878D82A}">
                    <a16:rowId xmlns:a16="http://schemas.microsoft.com/office/drawing/2014/main" xmlns="" val="10001"/>
                  </a:ext>
                </a:extLst>
              </a:tr>
              <a:tr h="510398">
                <a:tc>
                  <a:txBody>
                    <a:bodyPr/>
                    <a:lstStyle/>
                    <a:p>
                      <a:pPr algn="ctr" fontAlgn="b"/>
                      <a:r>
                        <a:rPr lang="en-US" sz="1100" u="none" strike="noStrike" dirty="0" smtClean="0">
                          <a:solidFill>
                            <a:schemeClr val="bg1"/>
                          </a:solidFill>
                          <a:effectLst/>
                        </a:rPr>
                        <a:t>Strongly</a:t>
                      </a:r>
                      <a:r>
                        <a:rPr lang="en-US" sz="1100" u="none" strike="noStrike" baseline="0" dirty="0" smtClean="0">
                          <a:solidFill>
                            <a:schemeClr val="bg1"/>
                          </a:solidFill>
                          <a:effectLst/>
                        </a:rPr>
                        <a:t> agree</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b="1" u="none" strike="noStrike" dirty="0">
                          <a:solidFill>
                            <a:schemeClr val="bg2"/>
                          </a:solidFill>
                          <a:effectLst/>
                          <a:latin typeface="+mj-lt"/>
                        </a:rPr>
                        <a:t>86%</a:t>
                      </a:r>
                      <a:endParaRPr lang="en-US" sz="1100" b="1" i="0" u="none" strike="noStrike" dirty="0">
                        <a:solidFill>
                          <a:schemeClr val="bg2"/>
                        </a:solidFill>
                        <a:effectLst/>
                        <a:latin typeface="+mj-lt"/>
                      </a:endParaRPr>
                    </a:p>
                  </a:txBody>
                  <a:tcPr marL="10185" marR="10185" marT="7620" marB="0" anchor="ctr">
                    <a:solidFill>
                      <a:schemeClr val="tx2">
                        <a:lumMod val="60000"/>
                        <a:lumOff val="40000"/>
                      </a:schemeClr>
                    </a:solidFill>
                  </a:tcPr>
                </a:tc>
                <a:tc>
                  <a:txBody>
                    <a:bodyPr/>
                    <a:lstStyle/>
                    <a:p>
                      <a:pPr algn="ctr" fontAlgn="b"/>
                      <a:r>
                        <a:rPr lang="en-US" sz="1100" u="none" strike="noStrike" dirty="0">
                          <a:solidFill>
                            <a:schemeClr val="bg2"/>
                          </a:solidFill>
                          <a:effectLst/>
                          <a:latin typeface="+mj-lt"/>
                        </a:rPr>
                        <a:t>14%</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b="1" u="none" strike="noStrike" dirty="0">
                          <a:solidFill>
                            <a:schemeClr val="bg2"/>
                          </a:solidFill>
                          <a:effectLst/>
                          <a:latin typeface="+mj-lt"/>
                        </a:rPr>
                        <a:t>43%</a:t>
                      </a:r>
                      <a:endParaRPr lang="en-US" sz="1100" b="1" i="0" u="none" strike="noStrike" dirty="0">
                        <a:solidFill>
                          <a:schemeClr val="bg2"/>
                        </a:solidFill>
                        <a:effectLst/>
                        <a:latin typeface="+mj-lt"/>
                      </a:endParaRPr>
                    </a:p>
                  </a:txBody>
                  <a:tcPr marL="10185" marR="10185" marT="7620" marB="0" anchor="ctr">
                    <a:solidFill>
                      <a:schemeClr val="tx2">
                        <a:lumMod val="60000"/>
                        <a:lumOff val="40000"/>
                      </a:schemeClr>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b="1" u="none" strike="noStrike" dirty="0">
                          <a:solidFill>
                            <a:schemeClr val="bg2"/>
                          </a:solidFill>
                          <a:effectLst/>
                          <a:latin typeface="+mj-lt"/>
                        </a:rPr>
                        <a:t>86%</a:t>
                      </a:r>
                      <a:endParaRPr lang="en-US" sz="1100" b="1" i="0" u="none" strike="noStrike" dirty="0">
                        <a:solidFill>
                          <a:schemeClr val="bg2"/>
                        </a:solidFill>
                        <a:effectLst/>
                        <a:latin typeface="+mj-lt"/>
                      </a:endParaRPr>
                    </a:p>
                  </a:txBody>
                  <a:tcPr marL="10185" marR="10185" marT="7620" marB="0" anchor="ctr">
                    <a:solidFill>
                      <a:schemeClr val="tx2">
                        <a:lumMod val="60000"/>
                        <a:lumOff val="40000"/>
                      </a:schemeClr>
                    </a:solidFill>
                  </a:tcPr>
                </a:tc>
                <a:tc>
                  <a:txBody>
                    <a:bodyPr/>
                    <a:lstStyle/>
                    <a:p>
                      <a:pPr algn="ctr" fontAlgn="b"/>
                      <a:r>
                        <a:rPr lang="en-US" sz="1100" u="none" strike="noStrike" dirty="0">
                          <a:solidFill>
                            <a:schemeClr val="bg2"/>
                          </a:solidFill>
                          <a:effectLst/>
                          <a:latin typeface="+mj-lt"/>
                        </a:rPr>
                        <a:t>29%</a:t>
                      </a:r>
                      <a:endParaRPr lang="en-US" sz="1100" b="1" i="0" u="none" strike="noStrike" dirty="0">
                        <a:solidFill>
                          <a:schemeClr val="bg2"/>
                        </a:solidFill>
                        <a:effectLst/>
                        <a:latin typeface="+mj-lt"/>
                      </a:endParaRPr>
                    </a:p>
                  </a:txBody>
                  <a:tcPr marL="10185" marR="10185" marT="7620" marB="0" anchor="ctr">
                    <a:solidFill>
                      <a:srgbClr val="3FB8E7"/>
                    </a:solidFill>
                  </a:tcPr>
                </a:tc>
                <a:extLst>
                  <a:ext uri="{0D108BD9-81ED-4DB2-BD59-A6C34878D82A}">
                    <a16:rowId xmlns:a16="http://schemas.microsoft.com/office/drawing/2014/main" xmlns="" val="10002"/>
                  </a:ext>
                </a:extLst>
              </a:tr>
              <a:tr h="510398">
                <a:tc>
                  <a:txBody>
                    <a:bodyPr/>
                    <a:lstStyle/>
                    <a:p>
                      <a:pPr algn="ctr" fontAlgn="b"/>
                      <a:r>
                        <a:rPr lang="en-US" sz="1100" u="none" strike="noStrike" dirty="0" smtClean="0">
                          <a:solidFill>
                            <a:schemeClr val="bg1"/>
                          </a:solidFill>
                          <a:effectLst/>
                        </a:rPr>
                        <a:t>Agree</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u="none" strike="noStrike" dirty="0">
                          <a:solidFill>
                            <a:schemeClr val="bg2"/>
                          </a:solidFill>
                          <a:effectLst/>
                          <a:latin typeface="+mj-lt"/>
                        </a:rPr>
                        <a:t>14%</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29%</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57%</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14%</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14%</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43%</a:t>
                      </a:r>
                      <a:endParaRPr lang="en-US" sz="1100" b="1" i="0" u="none" strike="noStrike" dirty="0">
                        <a:solidFill>
                          <a:schemeClr val="bg2"/>
                        </a:solidFill>
                        <a:effectLst/>
                        <a:latin typeface="+mj-lt"/>
                      </a:endParaRPr>
                    </a:p>
                  </a:txBody>
                  <a:tcPr marL="10185" marR="10185" marT="7620" marB="0" anchor="ctr">
                    <a:solidFill>
                      <a:srgbClr val="3FB8E7"/>
                    </a:solidFill>
                  </a:tcPr>
                </a:tc>
                <a:extLst>
                  <a:ext uri="{0D108BD9-81ED-4DB2-BD59-A6C34878D82A}">
                    <a16:rowId xmlns:a16="http://schemas.microsoft.com/office/drawing/2014/main" xmlns="" val="10003"/>
                  </a:ext>
                </a:extLst>
              </a:tr>
              <a:tr h="510398">
                <a:tc>
                  <a:txBody>
                    <a:bodyPr/>
                    <a:lstStyle/>
                    <a:p>
                      <a:pPr algn="ctr" fontAlgn="b"/>
                      <a:r>
                        <a:rPr lang="en-US" sz="1100" u="none" strike="noStrike" dirty="0" smtClean="0">
                          <a:solidFill>
                            <a:schemeClr val="bg1"/>
                          </a:solidFill>
                          <a:effectLst/>
                        </a:rPr>
                        <a:t>Neither</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29%</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43%</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14%</a:t>
                      </a:r>
                      <a:endParaRPr lang="en-US" sz="1100" b="1" i="0" u="none" strike="noStrike" dirty="0">
                        <a:solidFill>
                          <a:schemeClr val="bg2"/>
                        </a:solidFill>
                        <a:effectLst/>
                        <a:latin typeface="+mj-lt"/>
                      </a:endParaRPr>
                    </a:p>
                  </a:txBody>
                  <a:tcPr marL="10185" marR="10185" marT="7620" marB="0" anchor="ctr">
                    <a:solidFill>
                      <a:srgbClr val="3FB8E7"/>
                    </a:solidFill>
                  </a:tcPr>
                </a:tc>
                <a:extLst>
                  <a:ext uri="{0D108BD9-81ED-4DB2-BD59-A6C34878D82A}">
                    <a16:rowId xmlns:a16="http://schemas.microsoft.com/office/drawing/2014/main" xmlns="" val="10004"/>
                  </a:ext>
                </a:extLst>
              </a:tr>
              <a:tr h="510398">
                <a:tc>
                  <a:txBody>
                    <a:bodyPr/>
                    <a:lstStyle/>
                    <a:p>
                      <a:pPr algn="ctr" fontAlgn="b"/>
                      <a:r>
                        <a:rPr lang="en-US" sz="1100" u="none" strike="noStrike" dirty="0" smtClean="0">
                          <a:solidFill>
                            <a:schemeClr val="bg1"/>
                          </a:solidFill>
                          <a:effectLst/>
                        </a:rPr>
                        <a:t>Disagree</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29%</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43%</a:t>
                      </a:r>
                      <a:endParaRPr lang="en-US" sz="1100" b="1" i="0" u="none" strike="noStrike" dirty="0">
                        <a:solidFill>
                          <a:schemeClr val="bg2"/>
                        </a:solidFill>
                        <a:effectLst/>
                        <a:latin typeface="+mj-lt"/>
                      </a:endParaRPr>
                    </a:p>
                  </a:txBody>
                  <a:tcPr marL="10185" marR="10185" marT="7620" marB="0" anchor="ctr">
                    <a:solidFill>
                      <a:srgbClr val="3FB8E7"/>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14%</a:t>
                      </a:r>
                      <a:endParaRPr lang="en-US" sz="1100" b="1" i="0" u="none" strike="noStrike" dirty="0">
                        <a:solidFill>
                          <a:schemeClr val="bg2"/>
                        </a:solidFill>
                        <a:effectLst/>
                        <a:latin typeface="+mj-lt"/>
                      </a:endParaRPr>
                    </a:p>
                  </a:txBody>
                  <a:tcPr marL="10185" marR="10185" marT="7620" marB="0" anchor="ctr">
                    <a:solidFill>
                      <a:srgbClr val="3FB8E7"/>
                    </a:solidFill>
                  </a:tcPr>
                </a:tc>
                <a:extLst>
                  <a:ext uri="{0D108BD9-81ED-4DB2-BD59-A6C34878D82A}">
                    <a16:rowId xmlns:a16="http://schemas.microsoft.com/office/drawing/2014/main" xmlns="" val="10005"/>
                  </a:ext>
                </a:extLst>
              </a:tr>
              <a:tr h="510398">
                <a:tc>
                  <a:txBody>
                    <a:bodyPr/>
                    <a:lstStyle/>
                    <a:p>
                      <a:pPr algn="ctr" fontAlgn="b"/>
                      <a:r>
                        <a:rPr lang="en-US" sz="1100" u="none" strike="noStrike" dirty="0" smtClean="0">
                          <a:solidFill>
                            <a:schemeClr val="bg1"/>
                          </a:solidFill>
                          <a:effectLst/>
                        </a:rPr>
                        <a:t>Strongly</a:t>
                      </a:r>
                      <a:r>
                        <a:rPr lang="en-US" sz="1100" u="none" strike="noStrike" baseline="0" dirty="0" smtClean="0">
                          <a:solidFill>
                            <a:schemeClr val="bg1"/>
                          </a:solidFill>
                          <a:effectLst/>
                        </a:rPr>
                        <a:t> disagree</a:t>
                      </a:r>
                      <a:endParaRPr lang="en-US" sz="1100" b="0" i="0" u="none" strike="noStrike" dirty="0">
                        <a:solidFill>
                          <a:schemeClr val="bg1"/>
                        </a:solidFill>
                        <a:effectLst/>
                        <a:latin typeface="Calibri" panose="020F0502020204030204" pitchFamily="34" charset="0"/>
                      </a:endParaRPr>
                    </a:p>
                  </a:txBody>
                  <a:tcPr marL="10185" marR="10185" marT="7620" marB="0" anchor="ctr">
                    <a:solidFill>
                      <a:srgbClr val="025587"/>
                    </a:solidFill>
                  </a:tcP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tc>
                  <a:txBody>
                    <a:bodyPr/>
                    <a:lstStyle/>
                    <a:p>
                      <a:pPr algn="ctr" fontAlgn="b"/>
                      <a:r>
                        <a:rPr lang="en-US" sz="1100" u="none" strike="noStrike" dirty="0">
                          <a:solidFill>
                            <a:schemeClr val="bg2"/>
                          </a:solidFill>
                          <a:effectLst/>
                          <a:latin typeface="+mj-lt"/>
                        </a:rPr>
                        <a:t>0%</a:t>
                      </a:r>
                      <a:endParaRPr lang="en-US" sz="1100" b="1" i="0" u="none" strike="noStrike" dirty="0">
                        <a:solidFill>
                          <a:schemeClr val="bg2"/>
                        </a:solidFill>
                        <a:effectLst/>
                        <a:latin typeface="+mj-lt"/>
                      </a:endParaRPr>
                    </a:p>
                  </a:txBody>
                  <a:tcPr marL="10185" marR="10185" marT="7620" marB="0" anchor="ctr"/>
                </a:tc>
                <a:extLst>
                  <a:ext uri="{0D108BD9-81ED-4DB2-BD59-A6C34878D82A}">
                    <a16:rowId xmlns:a16="http://schemas.microsoft.com/office/drawing/2014/main" xmlns="" val="10006"/>
                  </a:ext>
                </a:extLst>
              </a:tr>
            </a:tbl>
          </a:graphicData>
        </a:graphic>
      </p:graphicFrame>
      <p:sp>
        <p:nvSpPr>
          <p:cNvPr id="17" name="Rectangle 16"/>
          <p:cNvSpPr/>
          <p:nvPr/>
        </p:nvSpPr>
        <p:spPr>
          <a:xfrm>
            <a:off x="457200" y="1419409"/>
            <a:ext cx="8211007" cy="707886"/>
          </a:xfrm>
          <a:prstGeom prst="rect">
            <a:avLst/>
          </a:prstGeom>
          <a:noFill/>
        </p:spPr>
        <p:txBody>
          <a:bodyPr wrap="square" lIns="91440" tIns="45720" rIns="91440" bIns="45720">
            <a:spAutoFit/>
          </a:bodyPr>
          <a:lstStyle/>
          <a:p>
            <a:pPr algn="ctr"/>
            <a:r>
              <a:rPr lang="en-US" sz="2000" b="0" cap="none" spc="0" dirty="0" smtClean="0">
                <a:ln w="0"/>
                <a:solidFill>
                  <a:srgbClr val="025587"/>
                </a:solidFill>
                <a:latin typeface="+mj-lt"/>
              </a:rPr>
              <a:t>When a pre-survey </a:t>
            </a:r>
            <a:r>
              <a:rPr lang="en-US" sz="2000" dirty="0" smtClean="0">
                <a:ln w="0"/>
                <a:solidFill>
                  <a:srgbClr val="025587"/>
                </a:solidFill>
                <a:latin typeface="+mj-lt"/>
              </a:rPr>
              <a:t>component </a:t>
            </a:r>
            <a:r>
              <a:rPr lang="en-US" sz="2000" dirty="0">
                <a:ln w="0"/>
                <a:solidFill>
                  <a:srgbClr val="025587"/>
                </a:solidFill>
                <a:latin typeface="+mj-lt"/>
              </a:rPr>
              <a:t>was added </a:t>
            </a:r>
            <a:r>
              <a:rPr lang="en-US" sz="2000" dirty="0" smtClean="0">
                <a:ln w="0"/>
                <a:solidFill>
                  <a:srgbClr val="025587"/>
                </a:solidFill>
                <a:latin typeface="+mj-lt"/>
              </a:rPr>
              <a:t>to questions without one, it </a:t>
            </a:r>
            <a:r>
              <a:rPr lang="en-US" sz="2000" dirty="0">
                <a:ln w="0"/>
                <a:solidFill>
                  <a:srgbClr val="025587"/>
                </a:solidFill>
                <a:latin typeface="+mj-lt"/>
              </a:rPr>
              <a:t>showed significant movement </a:t>
            </a:r>
            <a:r>
              <a:rPr lang="en-US" sz="2000" dirty="0" smtClean="0">
                <a:ln w="0"/>
                <a:solidFill>
                  <a:srgbClr val="025587"/>
                </a:solidFill>
                <a:latin typeface="+mj-lt"/>
              </a:rPr>
              <a:t>in </a:t>
            </a:r>
            <a:r>
              <a:rPr lang="en-US" sz="2000" dirty="0">
                <a:ln w="0"/>
                <a:solidFill>
                  <a:srgbClr val="025587"/>
                </a:solidFill>
                <a:latin typeface="+mj-lt"/>
              </a:rPr>
              <a:t>key </a:t>
            </a:r>
            <a:r>
              <a:rPr lang="en-US" sz="2000" dirty="0" smtClean="0">
                <a:ln w="0"/>
                <a:solidFill>
                  <a:srgbClr val="025587"/>
                </a:solidFill>
                <a:latin typeface="+mj-lt"/>
              </a:rPr>
              <a:t>areas: </a:t>
            </a:r>
            <a:endParaRPr lang="en-US" sz="2000" b="0" cap="none" spc="0" dirty="0">
              <a:ln w="0"/>
              <a:solidFill>
                <a:srgbClr val="025587"/>
              </a:solidFill>
              <a:latin typeface="+mj-lt"/>
            </a:endParaRPr>
          </a:p>
        </p:txBody>
      </p:sp>
    </p:spTree>
    <p:extLst>
      <p:ext uri="{BB962C8B-B14F-4D97-AF65-F5344CB8AC3E}">
        <p14:creationId xmlns:p14="http://schemas.microsoft.com/office/powerpoint/2010/main" val="44249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 TDP Parent Session Results</a:t>
            </a:r>
            <a:endParaRPr lang="en-US" dirty="0"/>
          </a:p>
        </p:txBody>
      </p:sp>
      <p:sp>
        <p:nvSpPr>
          <p:cNvPr id="3" name="Content Placeholder 2"/>
          <p:cNvSpPr>
            <a:spLocks noGrp="1"/>
          </p:cNvSpPr>
          <p:nvPr>
            <p:ph sz="half" idx="1"/>
          </p:nvPr>
        </p:nvSpPr>
        <p:spPr/>
        <p:txBody>
          <a:bodyPr/>
          <a:lstStyle/>
          <a:p>
            <a:r>
              <a:rPr lang="en-US" dirty="0"/>
              <a:t>S</a:t>
            </a:r>
            <a:r>
              <a:rPr lang="en-US" dirty="0" smtClean="0"/>
              <a:t>uccesses included</a:t>
            </a:r>
          </a:p>
          <a:p>
            <a:pPr lvl="1"/>
            <a:r>
              <a:rPr lang="en-US" dirty="0" smtClean="0"/>
              <a:t>Engaged stakeholders</a:t>
            </a:r>
          </a:p>
          <a:p>
            <a:pPr lvl="1"/>
            <a:r>
              <a:rPr lang="en-US" dirty="0" smtClean="0"/>
              <a:t>Transfer of TDP tools</a:t>
            </a:r>
          </a:p>
          <a:p>
            <a:pPr lvl="1"/>
            <a:r>
              <a:rPr lang="en-US" dirty="0" smtClean="0"/>
              <a:t>Survey revisions</a:t>
            </a:r>
          </a:p>
          <a:p>
            <a:pPr lvl="1"/>
            <a:r>
              <a:rPr lang="en-US" dirty="0" smtClean="0"/>
              <a:t>Creation of additional tools</a:t>
            </a:r>
          </a:p>
          <a:p>
            <a:pPr lvl="1"/>
            <a:r>
              <a:rPr lang="en-US" dirty="0" smtClean="0"/>
              <a:t>Adaptability of TDP </a:t>
            </a:r>
            <a:r>
              <a:rPr lang="en-US" dirty="0" smtClean="0"/>
              <a:t>program to </a:t>
            </a:r>
            <a:r>
              <a:rPr lang="en-US" dirty="0" smtClean="0"/>
              <a:t>various environments</a:t>
            </a:r>
            <a:endParaRPr lang="en-US" dirty="0"/>
          </a:p>
        </p:txBody>
      </p:sp>
      <p:sp>
        <p:nvSpPr>
          <p:cNvPr id="4" name="Content Placeholder 3"/>
          <p:cNvSpPr>
            <a:spLocks noGrp="1"/>
          </p:cNvSpPr>
          <p:nvPr>
            <p:ph sz="half" idx="2"/>
          </p:nvPr>
        </p:nvSpPr>
        <p:spPr/>
        <p:txBody>
          <a:bodyPr/>
          <a:lstStyle/>
          <a:p>
            <a:r>
              <a:rPr lang="en-US" dirty="0"/>
              <a:t>C</a:t>
            </a:r>
            <a:r>
              <a:rPr lang="en-US" dirty="0" smtClean="0"/>
              <a:t>hallenges included</a:t>
            </a:r>
          </a:p>
          <a:p>
            <a:pPr lvl="1"/>
            <a:r>
              <a:rPr lang="en-US" dirty="0" smtClean="0"/>
              <a:t>Facilitator training</a:t>
            </a:r>
          </a:p>
          <a:p>
            <a:pPr lvl="1"/>
            <a:r>
              <a:rPr lang="en-US" dirty="0"/>
              <a:t>Program </a:t>
            </a:r>
            <a:r>
              <a:rPr lang="en-US" dirty="0" smtClean="0"/>
              <a:t>fidelity</a:t>
            </a:r>
          </a:p>
          <a:p>
            <a:pPr lvl="1"/>
            <a:r>
              <a:rPr lang="en-US" dirty="0" smtClean="0"/>
              <a:t>Competing programs</a:t>
            </a:r>
            <a:endParaRPr lang="en-US" dirty="0"/>
          </a:p>
          <a:p>
            <a:pPr lvl="1"/>
            <a:r>
              <a:rPr lang="en-US" dirty="0" smtClean="0"/>
              <a:t>Engaging parents</a:t>
            </a:r>
          </a:p>
          <a:p>
            <a:pPr lvl="1"/>
            <a:r>
              <a:rPr lang="en-US" dirty="0" smtClean="0"/>
              <a:t>Sustained </a:t>
            </a:r>
            <a:r>
              <a:rPr lang="en-US" dirty="0"/>
              <a:t>“human touch”</a:t>
            </a:r>
          </a:p>
          <a:p>
            <a:pPr marL="0" indent="0">
              <a:buNone/>
            </a:pPr>
            <a:endParaRPr lang="en-US" dirty="0"/>
          </a:p>
        </p:txBody>
      </p:sp>
    </p:spTree>
    <p:extLst>
      <p:ext uri="{BB962C8B-B14F-4D97-AF65-F5344CB8AC3E}">
        <p14:creationId xmlns:p14="http://schemas.microsoft.com/office/powerpoint/2010/main" val="1044064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 TDP Parent Session Conclusions</a:t>
            </a:r>
            <a:endParaRPr lang="en-US" dirty="0"/>
          </a:p>
        </p:txBody>
      </p:sp>
      <p:sp>
        <p:nvSpPr>
          <p:cNvPr id="3" name="Content Placeholder 2"/>
          <p:cNvSpPr>
            <a:spLocks noGrp="1"/>
          </p:cNvSpPr>
          <p:nvPr>
            <p:ph idx="1"/>
          </p:nvPr>
        </p:nvSpPr>
        <p:spPr/>
        <p:txBody>
          <a:bodyPr>
            <a:normAutofit/>
          </a:bodyPr>
          <a:lstStyle/>
          <a:p>
            <a:r>
              <a:rPr lang="en-US" dirty="0" smtClean="0"/>
              <a:t>TDP </a:t>
            </a:r>
            <a:r>
              <a:rPr lang="en-US" dirty="0" smtClean="0"/>
              <a:t>program can </a:t>
            </a:r>
            <a:r>
              <a:rPr lang="en-US" dirty="0" smtClean="0"/>
              <a:t>be implemented in a wide variety of settings </a:t>
            </a:r>
          </a:p>
          <a:p>
            <a:r>
              <a:rPr lang="en-US" dirty="0" smtClean="0"/>
              <a:t>TDP </a:t>
            </a:r>
            <a:r>
              <a:rPr lang="en-US" dirty="0" smtClean="0"/>
              <a:t>program can </a:t>
            </a:r>
            <a:r>
              <a:rPr lang="en-US" dirty="0" smtClean="0"/>
              <a:t>help parents understand new driver risks and how GDL and quality practice are protective </a:t>
            </a:r>
          </a:p>
          <a:p>
            <a:r>
              <a:rPr lang="en-US" dirty="0" smtClean="0"/>
              <a:t>Once parents understand the need, they show interest in using the TDP resources</a:t>
            </a:r>
          </a:p>
        </p:txBody>
      </p:sp>
    </p:spTree>
    <p:extLst>
      <p:ext uri="{BB962C8B-B14F-4D97-AF65-F5344CB8AC3E}">
        <p14:creationId xmlns:p14="http://schemas.microsoft.com/office/powerpoint/2010/main" val="3745739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064055" y="6218237"/>
            <a:ext cx="2057400" cy="365125"/>
          </a:xfrm>
        </p:spPr>
        <p:txBody>
          <a:bodyPr/>
          <a:lstStyle/>
          <a:p>
            <a:pPr>
              <a:defRPr/>
            </a:pPr>
            <a:fld id="{1C2455CC-22DF-4205-9571-C7D0F37C9DDF}" type="slidenum">
              <a:rPr lang="en-US" smtClean="0"/>
              <a:pPr>
                <a:defRPr/>
              </a:pPr>
              <a:t>34</a:t>
            </a:fld>
            <a:r>
              <a:rPr lang="en-US" smtClean="0"/>
              <a:t>   |</a:t>
            </a:r>
            <a:endParaRPr lang="en-US"/>
          </a:p>
        </p:txBody>
      </p:sp>
      <p:sp>
        <p:nvSpPr>
          <p:cNvPr id="2" name="TextBox 1"/>
          <p:cNvSpPr txBox="1"/>
          <p:nvPr/>
        </p:nvSpPr>
        <p:spPr>
          <a:xfrm>
            <a:off x="1524000" y="2133600"/>
            <a:ext cx="5181600" cy="923330"/>
          </a:xfrm>
          <a:prstGeom prst="rect">
            <a:avLst/>
          </a:prstGeom>
          <a:noFill/>
        </p:spPr>
        <p:txBody>
          <a:bodyPr wrap="square" rtlCol="0">
            <a:spAutoFit/>
          </a:bodyPr>
          <a:lstStyle/>
          <a:p>
            <a:endParaRPr lang="en-US" dirty="0" smtClean="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1157052927"/>
              </p:ext>
            </p:extLst>
          </p:nvPr>
        </p:nvGraphicFramePr>
        <p:xfrm>
          <a:off x="914400" y="1371600"/>
          <a:ext cx="58674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940667474"/>
              </p:ext>
            </p:extLst>
          </p:nvPr>
        </p:nvGraphicFramePr>
        <p:xfrm>
          <a:off x="914400" y="2667000"/>
          <a:ext cx="58674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584252667"/>
              </p:ext>
            </p:extLst>
          </p:nvPr>
        </p:nvGraphicFramePr>
        <p:xfrm>
          <a:off x="228600" y="304800"/>
          <a:ext cx="731520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173602628"/>
              </p:ext>
            </p:extLst>
          </p:nvPr>
        </p:nvGraphicFramePr>
        <p:xfrm>
          <a:off x="914400" y="3962400"/>
          <a:ext cx="5867400" cy="3200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6" name="TextBox 5"/>
          <p:cNvSpPr txBox="1"/>
          <p:nvPr/>
        </p:nvSpPr>
        <p:spPr>
          <a:xfrm>
            <a:off x="7035132" y="3048000"/>
            <a:ext cx="1963999" cy="1015663"/>
          </a:xfrm>
          <a:prstGeom prst="rect">
            <a:avLst/>
          </a:prstGeom>
          <a:noFill/>
          <a:ln>
            <a:solidFill>
              <a:srgbClr val="00539B"/>
            </a:solidFill>
          </a:ln>
        </p:spPr>
        <p:txBody>
          <a:bodyPr wrap="none" rtlCol="0">
            <a:spAutoFit/>
          </a:bodyPr>
          <a:lstStyle/>
          <a:p>
            <a:pPr algn="ctr"/>
            <a:r>
              <a:rPr lang="en-US" sz="2000" b="1" dirty="0" smtClean="0">
                <a:solidFill>
                  <a:srgbClr val="00539B"/>
                </a:solidFill>
              </a:rPr>
              <a:t>Emphasizing </a:t>
            </a:r>
          </a:p>
          <a:p>
            <a:pPr algn="ctr"/>
            <a:r>
              <a:rPr lang="en-US" sz="2000" b="1" dirty="0" smtClean="0">
                <a:solidFill>
                  <a:srgbClr val="00539B"/>
                </a:solidFill>
              </a:rPr>
              <a:t>variety of </a:t>
            </a:r>
          </a:p>
          <a:p>
            <a:pPr algn="ctr"/>
            <a:r>
              <a:rPr lang="en-US" sz="2000" b="1" dirty="0" smtClean="0">
                <a:solidFill>
                  <a:srgbClr val="00539B"/>
                </a:solidFill>
              </a:rPr>
              <a:t>practice</a:t>
            </a:r>
            <a:endParaRPr lang="en-US" sz="2000" b="1" dirty="0">
              <a:solidFill>
                <a:srgbClr val="00539B"/>
              </a:solidFill>
            </a:endParaRPr>
          </a:p>
        </p:txBody>
      </p:sp>
    </p:spTree>
    <p:extLst>
      <p:ext uri="{BB962C8B-B14F-4D97-AF65-F5344CB8AC3E}">
        <p14:creationId xmlns:p14="http://schemas.microsoft.com/office/powerpoint/2010/main" val="1538913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19711"/>
            <a:ext cx="6858000" cy="2387600"/>
          </a:xfrm>
        </p:spPr>
        <p:txBody>
          <a:bodyPr/>
          <a:lstStyle/>
          <a:p>
            <a:r>
              <a:rPr lang="en-US" dirty="0" smtClean="0"/>
              <a:t>Homework assignment for families</a:t>
            </a:r>
            <a:endParaRPr lang="en-US" dirty="0"/>
          </a:p>
        </p:txBody>
      </p:sp>
      <p:sp>
        <p:nvSpPr>
          <p:cNvPr id="3" name="Subtitle 2"/>
          <p:cNvSpPr>
            <a:spLocks noGrp="1"/>
          </p:cNvSpPr>
          <p:nvPr>
            <p:ph type="subTitle" idx="1"/>
          </p:nvPr>
        </p:nvSpPr>
        <p:spPr>
          <a:xfrm>
            <a:off x="1296155" y="3212551"/>
            <a:ext cx="6858000" cy="535622"/>
          </a:xfrm>
        </p:spPr>
        <p:txBody>
          <a:bodyPr/>
          <a:lstStyle/>
          <a:p>
            <a:r>
              <a:rPr lang="en-US" dirty="0"/>
              <a:t>teendrivingplan.org</a:t>
            </a:r>
            <a:endParaRPr lang="en-US" dirty="0" smtClean="0"/>
          </a:p>
        </p:txBody>
      </p:sp>
      <p:sp>
        <p:nvSpPr>
          <p:cNvPr id="4" name="Slide Number Placeholder 3"/>
          <p:cNvSpPr>
            <a:spLocks noGrp="1"/>
          </p:cNvSpPr>
          <p:nvPr>
            <p:ph type="sldNum" sz="quarter" idx="12"/>
          </p:nvPr>
        </p:nvSpPr>
        <p:spPr/>
        <p:txBody>
          <a:bodyPr/>
          <a:lstStyle/>
          <a:p>
            <a:fld id="{16312719-FF96-4BD0-B5F5-EE65D27C07FF}" type="slidenum">
              <a:rPr lang="en-US" smtClean="0"/>
              <a:t>35</a:t>
            </a:fld>
            <a:endParaRPr lang="en-US"/>
          </a:p>
        </p:txBody>
      </p:sp>
      <p:pic>
        <p:nvPicPr>
          <p:cNvPr id="2050" name="Picture 2" descr="driving in parking l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0" y="4009292"/>
            <a:ext cx="9311330" cy="184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52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Teendrivingplan.org</a:t>
            </a:r>
            <a:endParaRPr lang="en-US" dirty="0"/>
          </a:p>
        </p:txBody>
      </p:sp>
      <p:sp>
        <p:nvSpPr>
          <p:cNvPr id="3" name="Content Placeholder 2"/>
          <p:cNvSpPr>
            <a:spLocks noGrp="1"/>
          </p:cNvSpPr>
          <p:nvPr>
            <p:ph idx="1"/>
          </p:nvPr>
        </p:nvSpPr>
        <p:spPr>
          <a:xfrm>
            <a:off x="819338" y="1223011"/>
            <a:ext cx="7507224" cy="3063240"/>
          </a:xfrm>
        </p:spPr>
        <p:txBody>
          <a:bodyPr/>
          <a:lstStyle/>
          <a:p>
            <a:r>
              <a:rPr lang="en-US" dirty="0"/>
              <a:t>6 driving </a:t>
            </a:r>
            <a:r>
              <a:rPr lang="en-US" dirty="0" smtClean="0"/>
              <a:t>environments</a:t>
            </a:r>
          </a:p>
          <a:p>
            <a:r>
              <a:rPr lang="en-US" dirty="0" smtClean="0"/>
              <a:t>Tips </a:t>
            </a:r>
            <a:r>
              <a:rPr lang="en-US" dirty="0"/>
              <a:t>&amp; goals to practicing </a:t>
            </a:r>
            <a:r>
              <a:rPr lang="en-US" dirty="0" smtClean="0"/>
              <a:t>skills</a:t>
            </a:r>
          </a:p>
          <a:p>
            <a:r>
              <a:rPr lang="en-US" dirty="0" smtClean="0"/>
              <a:t>50</a:t>
            </a:r>
            <a:r>
              <a:rPr lang="en-US" dirty="0"/>
              <a:t>+ short </a:t>
            </a:r>
            <a:r>
              <a:rPr lang="en-US" dirty="0" smtClean="0"/>
              <a:t>videos</a:t>
            </a:r>
          </a:p>
          <a:p>
            <a:r>
              <a:rPr lang="en-US" dirty="0" smtClean="0"/>
              <a:t>Downloadable PDFs: logging/rating tool and goal guide, complete guide</a:t>
            </a:r>
          </a:p>
          <a:p>
            <a:r>
              <a:rPr lang="en-US" dirty="0" smtClean="0"/>
              <a:t>And more</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36</a:t>
            </a:fld>
            <a:endParaRPr lang="en-US" dirty="0"/>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566" y="3700463"/>
            <a:ext cx="4409022" cy="3157537"/>
          </a:xfrm>
          <a:prstGeom prst="rect">
            <a:avLst/>
          </a:prstGeom>
        </p:spPr>
      </p:pic>
    </p:spTree>
    <p:extLst>
      <p:ext uri="{BB962C8B-B14F-4D97-AF65-F5344CB8AC3E}">
        <p14:creationId xmlns:p14="http://schemas.microsoft.com/office/powerpoint/2010/main" val="2782455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the Light human touch</a:t>
            </a:r>
            <a:endParaRPr lang="en-US" dirty="0"/>
          </a:p>
        </p:txBody>
      </p:sp>
      <p:sp>
        <p:nvSpPr>
          <p:cNvPr id="3" name="Content Placeholder 2"/>
          <p:cNvSpPr>
            <a:spLocks noGrp="1"/>
          </p:cNvSpPr>
          <p:nvPr>
            <p:ph idx="1"/>
          </p:nvPr>
        </p:nvSpPr>
        <p:spPr/>
        <p:txBody>
          <a:bodyPr>
            <a:normAutofit lnSpcReduction="10000"/>
          </a:bodyPr>
          <a:lstStyle/>
          <a:p>
            <a:r>
              <a:rPr lang="en-US" dirty="0" smtClean="0"/>
              <a:t>Parent sessions delivered </a:t>
            </a:r>
            <a:r>
              <a:rPr lang="en-US" dirty="0"/>
              <a:t>within a </a:t>
            </a:r>
            <a:r>
              <a:rPr lang="en-US" dirty="0" smtClean="0"/>
              <a:t>wrap-around program; By trusted </a:t>
            </a:r>
            <a:r>
              <a:rPr lang="en-US" dirty="0"/>
              <a:t>voice in </a:t>
            </a:r>
            <a:r>
              <a:rPr lang="en-US" dirty="0" smtClean="0"/>
              <a:t>community</a:t>
            </a:r>
          </a:p>
          <a:p>
            <a:pPr lvl="1"/>
            <a:r>
              <a:rPr lang="en-US" dirty="0" smtClean="0"/>
              <a:t>GDL orientations</a:t>
            </a:r>
            <a:endParaRPr lang="en-US" dirty="0"/>
          </a:p>
          <a:p>
            <a:pPr lvl="1"/>
            <a:r>
              <a:rPr lang="en-US" dirty="0" smtClean="0"/>
              <a:t>HS Parent </a:t>
            </a:r>
            <a:r>
              <a:rPr lang="en-US" dirty="0"/>
              <a:t>Orientation </a:t>
            </a:r>
            <a:r>
              <a:rPr lang="en-US" dirty="0" smtClean="0"/>
              <a:t>night</a:t>
            </a:r>
          </a:p>
          <a:p>
            <a:pPr lvl="1"/>
            <a:r>
              <a:rPr lang="en-US" dirty="0" smtClean="0"/>
              <a:t>Your </a:t>
            </a:r>
            <a:r>
              <a:rPr lang="en-US" dirty="0"/>
              <a:t>program focuses on specific risk</a:t>
            </a:r>
            <a:r>
              <a:rPr lang="en-US" dirty="0" smtClean="0"/>
              <a:t>?</a:t>
            </a:r>
          </a:p>
          <a:p>
            <a:pPr lvl="1"/>
            <a:endParaRPr lang="en-US" dirty="0" smtClean="0"/>
          </a:p>
          <a:p>
            <a:r>
              <a:rPr lang="en-US" dirty="0" smtClean="0"/>
              <a:t>One-on-One</a:t>
            </a:r>
            <a:endParaRPr lang="en-US" dirty="0"/>
          </a:p>
          <a:p>
            <a:pPr lvl="1"/>
            <a:r>
              <a:rPr lang="en-US" dirty="0" smtClean="0"/>
              <a:t>Driver Ed student struggling </a:t>
            </a:r>
            <a:r>
              <a:rPr lang="en-US" dirty="0"/>
              <a:t>with specific </a:t>
            </a:r>
            <a:r>
              <a:rPr lang="en-US" dirty="0" smtClean="0"/>
              <a:t>skill</a:t>
            </a:r>
          </a:p>
          <a:p>
            <a:pPr lvl="1"/>
            <a:r>
              <a:rPr lang="en-US" dirty="0" smtClean="0"/>
              <a:t>LE </a:t>
            </a:r>
            <a:r>
              <a:rPr lang="en-US" dirty="0"/>
              <a:t>or SRO </a:t>
            </a:r>
            <a:r>
              <a:rPr lang="en-US" dirty="0" smtClean="0"/>
              <a:t>citation or crash incident involving </a:t>
            </a:r>
            <a:r>
              <a:rPr lang="en-US" dirty="0"/>
              <a:t>teen </a:t>
            </a:r>
            <a:r>
              <a:rPr lang="en-US" dirty="0" smtClean="0"/>
              <a:t>driver; </a:t>
            </a:r>
            <a:r>
              <a:rPr lang="en-US" dirty="0" smtClean="0"/>
              <a:t>assign specific remedial </a:t>
            </a:r>
            <a:r>
              <a:rPr lang="en-US" dirty="0" smtClean="0"/>
              <a:t>practice</a:t>
            </a:r>
          </a:p>
          <a:p>
            <a:pPr lvl="1"/>
            <a:r>
              <a:rPr lang="en-US" dirty="0" smtClean="0"/>
              <a:t>Others ideas?</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37</a:t>
            </a:fld>
            <a:endParaRPr lang="en-US" dirty="0"/>
          </a:p>
        </p:txBody>
      </p:sp>
    </p:spTree>
    <p:extLst>
      <p:ext uri="{BB962C8B-B14F-4D97-AF65-F5344CB8AC3E}">
        <p14:creationId xmlns:p14="http://schemas.microsoft.com/office/powerpoint/2010/main" val="2966850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the Light human touch</a:t>
            </a:r>
            <a:endParaRPr lang="en-US" dirty="0"/>
          </a:p>
        </p:txBody>
      </p:sp>
      <p:sp>
        <p:nvSpPr>
          <p:cNvPr id="3" name="Content Placeholder 2"/>
          <p:cNvSpPr>
            <a:spLocks noGrp="1"/>
          </p:cNvSpPr>
          <p:nvPr>
            <p:ph idx="1"/>
          </p:nvPr>
        </p:nvSpPr>
        <p:spPr>
          <a:xfrm>
            <a:off x="819338" y="1659748"/>
            <a:ext cx="7507224" cy="1815353"/>
          </a:xfrm>
        </p:spPr>
        <p:txBody>
          <a:bodyPr>
            <a:normAutofit/>
          </a:bodyPr>
          <a:lstStyle/>
          <a:p>
            <a:r>
              <a:rPr lang="en-US" dirty="0" smtClean="0"/>
              <a:t>Share links to teendrivingplan.org, link to specific lessons as homework</a:t>
            </a:r>
          </a:p>
          <a:p>
            <a:r>
              <a:rPr lang="en-US" dirty="0" smtClean="0"/>
              <a:t>Add TDP YouTube videos to your playlist</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38</a:t>
            </a:fld>
            <a:endParaRPr lang="en-US" dirty="0"/>
          </a:p>
        </p:txBody>
      </p:sp>
      <p:sp>
        <p:nvSpPr>
          <p:cNvPr id="6" name="Content Placeholder 2"/>
          <p:cNvSpPr txBox="1">
            <a:spLocks/>
          </p:cNvSpPr>
          <p:nvPr/>
        </p:nvSpPr>
        <p:spPr>
          <a:xfrm>
            <a:off x="819338" y="3675326"/>
            <a:ext cx="7507224" cy="27256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smtClean="0">
                <a:solidFill>
                  <a:srgbClr val="025587"/>
                </a:solidFill>
                <a:latin typeface="+mj-lt"/>
              </a:rPr>
              <a:t>Boost Effectiveness</a:t>
            </a:r>
          </a:p>
          <a:p>
            <a:r>
              <a:rPr lang="en-US" dirty="0" smtClean="0"/>
              <a:t>Walk </a:t>
            </a:r>
            <a:r>
              <a:rPr lang="en-US" dirty="0"/>
              <a:t>people through </a:t>
            </a:r>
            <a:r>
              <a:rPr lang="en-US" dirty="0" smtClean="0"/>
              <a:t>teendrivingplan.org as part of your program</a:t>
            </a:r>
          </a:p>
          <a:p>
            <a:pPr lvl="1"/>
            <a:r>
              <a:rPr lang="en-US" dirty="0" smtClean="0"/>
              <a:t>Show short </a:t>
            </a:r>
            <a:r>
              <a:rPr lang="en-US" dirty="0"/>
              <a:t>intro video on how to use the TDP</a:t>
            </a:r>
          </a:p>
          <a:p>
            <a:pPr lvl="1"/>
            <a:endParaRPr lang="en-US" dirty="0" smtClean="0"/>
          </a:p>
          <a:p>
            <a:r>
              <a:rPr lang="en-US" dirty="0" smtClean="0"/>
              <a:t>Follow-up with families and provide reminders after the program</a:t>
            </a:r>
            <a:br>
              <a:rPr lang="en-US" dirty="0" smtClean="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464" y="2122893"/>
            <a:ext cx="980196" cy="1151983"/>
          </a:xfrm>
          <a:prstGeom prst="rect">
            <a:avLst/>
          </a:prstGeom>
        </p:spPr>
      </p:pic>
    </p:spTree>
    <p:extLst>
      <p:ext uri="{BB962C8B-B14F-4D97-AF65-F5344CB8AC3E}">
        <p14:creationId xmlns:p14="http://schemas.microsoft.com/office/powerpoint/2010/main" val="3912222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5281" y="698050"/>
            <a:ext cx="8229600" cy="4155287"/>
          </a:xfrm>
        </p:spPr>
        <p:txBody>
          <a:bodyPr>
            <a:noAutofit/>
          </a:bodyPr>
          <a:lstStyle/>
          <a:p>
            <a:pPr marL="0" indent="0">
              <a:buNone/>
            </a:pPr>
            <a:r>
              <a:rPr lang="en-US" sz="2400" dirty="0"/>
              <a:t>Deena Liska, M.A.Ed., CPST-I</a:t>
            </a:r>
          </a:p>
          <a:p>
            <a:pPr marL="0" indent="0">
              <a:buNone/>
            </a:pPr>
            <a:r>
              <a:rPr lang="en-US" sz="2400" dirty="0"/>
              <a:t>Teen Driving Coordinator</a:t>
            </a:r>
          </a:p>
          <a:p>
            <a:pPr marL="0" indent="0">
              <a:buNone/>
            </a:pPr>
            <a:r>
              <a:rPr lang="en-US" sz="2400" dirty="0">
                <a:solidFill>
                  <a:schemeClr val="tx1">
                    <a:lumMod val="50000"/>
                    <a:lumOff val="50000"/>
                  </a:schemeClr>
                </a:solidFill>
              </a:rPr>
              <a:t> </a:t>
            </a:r>
          </a:p>
          <a:p>
            <a:pPr marL="0" indent="0">
              <a:buNone/>
            </a:pPr>
            <a:r>
              <a:rPr lang="en-US" sz="2400" dirty="0" err="1" smtClean="0"/>
              <a:t>Ph</a:t>
            </a:r>
            <a:r>
              <a:rPr lang="en-US" sz="2400" dirty="0"/>
              <a:t>: 414-231-4893   Fax: 414-231-4952   </a:t>
            </a:r>
            <a:endParaRPr lang="en-US" sz="2400" dirty="0" smtClean="0"/>
          </a:p>
          <a:p>
            <a:pPr marL="0" indent="0">
              <a:buNone/>
            </a:pPr>
            <a:r>
              <a:rPr lang="en-US" sz="2400" b="1" dirty="0" smtClean="0"/>
              <a:t>Email</a:t>
            </a:r>
            <a:r>
              <a:rPr lang="en-US" sz="2400" b="1" dirty="0"/>
              <a:t>: </a:t>
            </a:r>
            <a:r>
              <a:rPr lang="en-US" sz="2400" b="1" u="sng" dirty="0" smtClean="0">
                <a:solidFill>
                  <a:srgbClr val="025587"/>
                </a:solidFill>
              </a:rPr>
              <a:t>dliska@chw.org</a:t>
            </a:r>
          </a:p>
          <a:p>
            <a:pPr marL="0" indent="0">
              <a:buNone/>
            </a:pPr>
            <a:endParaRPr lang="en-US" sz="2400" dirty="0">
              <a:solidFill>
                <a:schemeClr val="tx1">
                  <a:lumMod val="50000"/>
                  <a:lumOff val="50000"/>
                </a:schemeClr>
              </a:solidFill>
            </a:endParaRPr>
          </a:p>
          <a:p>
            <a:pPr marL="0" indent="0">
              <a:buNone/>
            </a:pPr>
            <a:r>
              <a:rPr lang="en-US" sz="2400" dirty="0" smtClean="0"/>
              <a:t>View </a:t>
            </a:r>
            <a:r>
              <a:rPr lang="en-US" sz="2400" dirty="0"/>
              <a:t>our website: </a:t>
            </a:r>
            <a:r>
              <a:rPr lang="en-US" sz="2400" u="sng" dirty="0">
                <a:solidFill>
                  <a:srgbClr val="025587"/>
                </a:solidFill>
              </a:rPr>
              <a:t>crossroadsteendriving.org</a:t>
            </a:r>
            <a:endParaRPr lang="en-US" sz="2400" dirty="0">
              <a:solidFill>
                <a:srgbClr val="025587"/>
              </a:solidFill>
            </a:endParaRPr>
          </a:p>
          <a:p>
            <a:pPr marL="0" indent="0">
              <a:buNone/>
            </a:pPr>
            <a:r>
              <a:rPr lang="en-US" sz="2400" dirty="0"/>
              <a:t>Like us on </a:t>
            </a:r>
            <a:r>
              <a:rPr lang="en-US" sz="2400" u="sng" dirty="0">
                <a:solidFill>
                  <a:srgbClr val="025587"/>
                </a:solidFill>
              </a:rPr>
              <a:t>Facebook</a:t>
            </a:r>
            <a:r>
              <a:rPr lang="en-US" sz="2400" dirty="0">
                <a:solidFill>
                  <a:srgbClr val="025587"/>
                </a:solidFill>
              </a:rPr>
              <a:t> </a:t>
            </a:r>
            <a:r>
              <a:rPr lang="en-US" sz="2400" dirty="0"/>
              <a:t>or follow us on </a:t>
            </a:r>
            <a:r>
              <a:rPr lang="en-US" sz="2400" u="sng" dirty="0" smtClean="0">
                <a:solidFill>
                  <a:srgbClr val="025587"/>
                </a:solidFill>
              </a:rPr>
              <a:t>Twitter</a:t>
            </a:r>
            <a:endParaRPr lang="en-US" sz="2400" dirty="0">
              <a:solidFill>
                <a:srgbClr val="025587"/>
              </a:solidFill>
            </a:endParaRPr>
          </a:p>
        </p:txBody>
      </p:sp>
      <p:pic>
        <p:nvPicPr>
          <p:cNvPr id="7" name="Picture 2" descr="Q:\CHEC Users\Crossroads Teen Driving\2016-17\Branding\ZeroInWisconsin_Logo_RGB.jpg"/>
          <p:cNvPicPr>
            <a:picLocks noChangeAspect="1" noChangeArrowheads="1"/>
          </p:cNvPicPr>
          <p:nvPr/>
        </p:nvPicPr>
        <p:blipFill>
          <a:blip r:embed="rId3"/>
          <a:srcRect/>
          <a:stretch>
            <a:fillRect/>
          </a:stretch>
        </p:blipFill>
        <p:spPr bwMode="auto">
          <a:xfrm>
            <a:off x="1421717" y="5138749"/>
            <a:ext cx="709203" cy="911691"/>
          </a:xfrm>
          <a:prstGeom prst="rect">
            <a:avLst/>
          </a:prstGeom>
          <a:noFill/>
        </p:spPr>
      </p:pic>
      <p:pic>
        <p:nvPicPr>
          <p:cNvPr id="8" name="Picture 3" descr="Q:\CHEC Users\Crossroads Teen Driving\2016-17\Branding\State-Farm.gif"/>
          <p:cNvPicPr>
            <a:picLocks noChangeAspect="1" noChangeArrowheads="1"/>
          </p:cNvPicPr>
          <p:nvPr/>
        </p:nvPicPr>
        <p:blipFill rotWithShape="1">
          <a:blip r:embed="rId4"/>
          <a:srcRect t="15137" b="26915"/>
          <a:stretch/>
        </p:blipFill>
        <p:spPr bwMode="auto">
          <a:xfrm>
            <a:off x="6499602" y="5288155"/>
            <a:ext cx="2115279" cy="612881"/>
          </a:xfrm>
          <a:prstGeom prst="rect">
            <a:avLst/>
          </a:prstGeom>
          <a:noFill/>
        </p:spPr>
      </p:pic>
      <p:pic>
        <p:nvPicPr>
          <p:cNvPr id="9" name="Picture 5" descr="Wisconsin Department of Health Services"/>
          <p:cNvPicPr>
            <a:picLocks noChangeAspect="1" noChangeArrowheads="1"/>
          </p:cNvPicPr>
          <p:nvPr/>
        </p:nvPicPr>
        <p:blipFill>
          <a:blip r:embed="rId5"/>
          <a:srcRect/>
          <a:stretch>
            <a:fillRect/>
          </a:stretch>
        </p:blipFill>
        <p:spPr bwMode="auto">
          <a:xfrm>
            <a:off x="2895316" y="5350360"/>
            <a:ext cx="3209530" cy="623374"/>
          </a:xfrm>
          <a:prstGeom prst="rect">
            <a:avLst/>
          </a:prstGeom>
          <a:noFill/>
        </p:spPr>
      </p:pic>
      <p:pic>
        <p:nvPicPr>
          <p:cNvPr id="13" name="Picture 2"/>
          <p:cNvPicPr>
            <a:picLocks noChangeAspect="1" noChangeArrowheads="1"/>
          </p:cNvPicPr>
          <p:nvPr/>
        </p:nvPicPr>
        <p:blipFill>
          <a:blip r:embed="rId6"/>
          <a:srcRect/>
          <a:stretch>
            <a:fillRect/>
          </a:stretch>
        </p:blipFill>
        <p:spPr bwMode="auto">
          <a:xfrm>
            <a:off x="5151741" y="629655"/>
            <a:ext cx="1467309" cy="1041175"/>
          </a:xfrm>
          <a:prstGeom prst="rect">
            <a:avLst/>
          </a:prstGeom>
          <a:noFill/>
          <a:ln w="9525">
            <a:noFill/>
            <a:miter lim="800000"/>
            <a:headEnd/>
            <a:tailEnd/>
          </a:ln>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5337" y="657118"/>
            <a:ext cx="2177195" cy="9862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research focus:</a:t>
            </a:r>
            <a:endParaRPr lang="en-US" dirty="0"/>
          </a:p>
        </p:txBody>
      </p:sp>
      <p:sp>
        <p:nvSpPr>
          <p:cNvPr id="3" name="Content Placeholder 2"/>
          <p:cNvSpPr>
            <a:spLocks noGrp="1"/>
          </p:cNvSpPr>
          <p:nvPr>
            <p:ph idx="1"/>
          </p:nvPr>
        </p:nvSpPr>
        <p:spPr>
          <a:xfrm>
            <a:off x="819338" y="1502764"/>
            <a:ext cx="7507224" cy="3234128"/>
          </a:xfrm>
        </p:spPr>
        <p:txBody>
          <a:bodyPr/>
          <a:lstStyle/>
          <a:p>
            <a:r>
              <a:rPr lang="en-US" dirty="0"/>
              <a:t>Teen drivers' skill acquisition and training</a:t>
            </a:r>
          </a:p>
          <a:p>
            <a:r>
              <a:rPr lang="en-US" dirty="0"/>
              <a:t>Compliance with and enforcement of Graduated Driver Licensing (GDL) provisions</a:t>
            </a:r>
          </a:p>
          <a:p>
            <a:r>
              <a:rPr lang="en-US" dirty="0"/>
              <a:t>Improving teen driving behaviors</a:t>
            </a:r>
          </a:p>
          <a:p>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4</a:t>
            </a:fld>
            <a:endParaRPr lang="en-US" dirty="0"/>
          </a:p>
        </p:txBody>
      </p:sp>
    </p:spTree>
    <p:extLst>
      <p:ext uri="{BB962C8B-B14F-4D97-AF65-F5344CB8AC3E}">
        <p14:creationId xmlns:p14="http://schemas.microsoft.com/office/powerpoint/2010/main" val="1429901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driving plan resources</a:t>
            </a:r>
            <a:endParaRPr lang="en-US" dirty="0"/>
          </a:p>
        </p:txBody>
      </p:sp>
      <p:sp>
        <p:nvSpPr>
          <p:cNvPr id="3" name="Slide Number Placeholder 2"/>
          <p:cNvSpPr>
            <a:spLocks noGrp="1"/>
          </p:cNvSpPr>
          <p:nvPr>
            <p:ph type="sldNum" sz="quarter" idx="10"/>
          </p:nvPr>
        </p:nvSpPr>
        <p:spPr/>
        <p:txBody>
          <a:bodyPr/>
          <a:lstStyle/>
          <a:p>
            <a:pPr>
              <a:defRPr/>
            </a:pPr>
            <a:fld id="{1C2455CC-22DF-4205-9571-C7D0F37C9DDF}" type="slidenum">
              <a:rPr lang="en-US" smtClean="0"/>
              <a:pPr>
                <a:defRPr/>
              </a:pPr>
              <a:t>40</a:t>
            </a:fld>
            <a:r>
              <a:rPr lang="en-US" smtClean="0"/>
              <a:t>   |</a:t>
            </a:r>
            <a:endParaRPr lang="en-US"/>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4175" y="2070240"/>
            <a:ext cx="4095649" cy="29331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80" y="1450171"/>
            <a:ext cx="8515350" cy="700958"/>
          </a:xfrm>
          <a:prstGeom prst="rect">
            <a:avLst/>
          </a:prstGeom>
        </p:spPr>
      </p:pic>
      <p:sp>
        <p:nvSpPr>
          <p:cNvPr id="6" name="TextBox 5"/>
          <p:cNvSpPr txBox="1"/>
          <p:nvPr/>
        </p:nvSpPr>
        <p:spPr>
          <a:xfrm>
            <a:off x="819899" y="5382905"/>
            <a:ext cx="7148111" cy="461665"/>
          </a:xfrm>
          <a:prstGeom prst="rect">
            <a:avLst/>
          </a:prstGeom>
          <a:noFill/>
        </p:spPr>
        <p:txBody>
          <a:bodyPr wrap="none" rtlCol="0">
            <a:spAutoFit/>
          </a:bodyPr>
          <a:lstStyle/>
          <a:p>
            <a:r>
              <a:rPr lang="en-US" sz="2400" dirty="0" smtClean="0">
                <a:solidFill>
                  <a:srgbClr val="584B3D"/>
                </a:solidFill>
              </a:rPr>
              <a:t>Suzanne Hill contact info – </a:t>
            </a:r>
            <a:r>
              <a:rPr lang="en-US" sz="2400" u="sng" dirty="0" smtClean="0">
                <a:solidFill>
                  <a:srgbClr val="025587"/>
                </a:solidFill>
              </a:rPr>
              <a:t>hillsu@email.chop.edu</a:t>
            </a:r>
            <a:r>
              <a:rPr lang="en-US" sz="2400" dirty="0" smtClean="0">
                <a:solidFill>
                  <a:srgbClr val="584B3D"/>
                </a:solidFill>
              </a:rPr>
              <a:t> </a:t>
            </a:r>
            <a:endParaRPr lang="en-US" sz="2400" dirty="0">
              <a:solidFill>
                <a:srgbClr val="584B3D"/>
              </a:solidFill>
            </a:endParaRPr>
          </a:p>
        </p:txBody>
      </p:sp>
    </p:spTree>
    <p:extLst>
      <p:ext uri="{BB962C8B-B14F-4D97-AF65-F5344CB8AC3E}">
        <p14:creationId xmlns:p14="http://schemas.microsoft.com/office/powerpoint/2010/main" val="2313922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a:t>
            </a:r>
            <a:endParaRPr lang="en-US" dirty="0"/>
          </a:p>
        </p:txBody>
      </p:sp>
      <p:sp>
        <p:nvSpPr>
          <p:cNvPr id="3" name="Content Placeholder 2"/>
          <p:cNvSpPr>
            <a:spLocks noGrp="1"/>
          </p:cNvSpPr>
          <p:nvPr>
            <p:ph idx="1"/>
          </p:nvPr>
        </p:nvSpPr>
        <p:spPr>
          <a:xfrm>
            <a:off x="819338" y="1502764"/>
            <a:ext cx="7507224" cy="3234128"/>
          </a:xfrm>
        </p:spPr>
        <p:txBody>
          <a:bodyPr/>
          <a:lstStyle/>
          <a:p>
            <a:r>
              <a:rPr lang="en-US" dirty="0"/>
              <a:t>Teen drivers' skill acquisition and training</a:t>
            </a:r>
          </a:p>
          <a:p>
            <a:r>
              <a:rPr lang="en-US" dirty="0">
                <a:solidFill>
                  <a:schemeClr val="bg2">
                    <a:lumMod val="40000"/>
                    <a:lumOff val="60000"/>
                  </a:schemeClr>
                </a:solidFill>
              </a:rPr>
              <a:t>Compliance with and enforcement of Graduated Driver Licensing (GDL) provisions</a:t>
            </a:r>
          </a:p>
          <a:p>
            <a:r>
              <a:rPr lang="en-US" dirty="0">
                <a:solidFill>
                  <a:schemeClr val="bg2">
                    <a:lumMod val="40000"/>
                    <a:lumOff val="60000"/>
                  </a:schemeClr>
                </a:solidFill>
              </a:rPr>
              <a:t>Improving teen driving behaviors</a:t>
            </a:r>
          </a:p>
          <a:p>
            <a:endParaRPr lang="en-US" dirty="0">
              <a:solidFill>
                <a:schemeClr val="bg2">
                  <a:lumMod val="40000"/>
                  <a:lumOff val="60000"/>
                </a:schemeClr>
              </a:solidFill>
            </a:endParaRPr>
          </a:p>
        </p:txBody>
      </p:sp>
      <p:sp>
        <p:nvSpPr>
          <p:cNvPr id="4" name="Slide Number Placeholder 3"/>
          <p:cNvSpPr>
            <a:spLocks noGrp="1"/>
          </p:cNvSpPr>
          <p:nvPr>
            <p:ph type="sldNum" sz="quarter" idx="12"/>
          </p:nvPr>
        </p:nvSpPr>
        <p:spPr/>
        <p:txBody>
          <a:bodyPr/>
          <a:lstStyle/>
          <a:p>
            <a:fld id="{AD40181A-01B0-4CB8-8614-1473649F6741}" type="slidenum">
              <a:rPr lang="en-US" smtClean="0"/>
              <a:pPr/>
              <a:t>5</a:t>
            </a:fld>
            <a:endParaRPr lang="en-US" dirty="0"/>
          </a:p>
        </p:txBody>
      </p:sp>
    </p:spTree>
    <p:extLst>
      <p:ext uri="{BB962C8B-B14F-4D97-AF65-F5344CB8AC3E}">
        <p14:creationId xmlns:p14="http://schemas.microsoft.com/office/powerpoint/2010/main" val="423080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today</a:t>
            </a:r>
            <a:endParaRPr lang="en-US" dirty="0"/>
          </a:p>
        </p:txBody>
      </p:sp>
      <p:sp>
        <p:nvSpPr>
          <p:cNvPr id="3" name="Content Placeholder 2"/>
          <p:cNvSpPr>
            <a:spLocks noGrp="1"/>
          </p:cNvSpPr>
          <p:nvPr>
            <p:ph idx="1"/>
          </p:nvPr>
        </p:nvSpPr>
        <p:spPr/>
        <p:txBody>
          <a:bodyPr/>
          <a:lstStyle/>
          <a:p>
            <a:r>
              <a:rPr lang="en-US" dirty="0"/>
              <a:t>Importance and challenge of engaging parents in </a:t>
            </a:r>
            <a:r>
              <a:rPr lang="en-US" dirty="0" smtClean="0"/>
              <a:t>teens’ learning-to-drive</a:t>
            </a:r>
          </a:p>
          <a:p>
            <a:r>
              <a:rPr lang="en-US" dirty="0" smtClean="0"/>
              <a:t>CHOP’s R&amp;D of Teen Driving Plan (TDP)</a:t>
            </a:r>
          </a:p>
          <a:p>
            <a:r>
              <a:rPr lang="en-US" dirty="0" smtClean="0"/>
              <a:t>Children Hospital o</a:t>
            </a:r>
            <a:r>
              <a:rPr lang="en-US" dirty="0" smtClean="0"/>
              <a:t>f Wisconsin’s </a:t>
            </a:r>
            <a:r>
              <a:rPr lang="en-US" dirty="0" smtClean="0"/>
              <a:t>pilot of a community-delivered </a:t>
            </a:r>
            <a:r>
              <a:rPr lang="en-US" dirty="0" smtClean="0"/>
              <a:t>TDP program</a:t>
            </a:r>
            <a:endParaRPr lang="en-US" dirty="0" smtClean="0"/>
          </a:p>
          <a:p>
            <a:r>
              <a:rPr lang="en-US" dirty="0" smtClean="0"/>
              <a:t>Recommendations for how to use </a:t>
            </a:r>
            <a:r>
              <a:rPr lang="en-US" dirty="0" smtClean="0"/>
              <a:t>TDP components </a:t>
            </a:r>
            <a:r>
              <a:rPr lang="en-US" dirty="0" smtClean="0"/>
              <a:t>as an educational tool today… for free</a:t>
            </a:r>
            <a:endParaRPr lang="en-US" dirty="0"/>
          </a:p>
        </p:txBody>
      </p:sp>
      <p:sp>
        <p:nvSpPr>
          <p:cNvPr id="4" name="Slide Number Placeholder 3"/>
          <p:cNvSpPr>
            <a:spLocks noGrp="1"/>
          </p:cNvSpPr>
          <p:nvPr>
            <p:ph type="sldNum" sz="quarter" idx="12"/>
          </p:nvPr>
        </p:nvSpPr>
        <p:spPr/>
        <p:txBody>
          <a:bodyPr/>
          <a:lstStyle/>
          <a:p>
            <a:fld id="{AD40181A-01B0-4CB8-8614-1473649F6741}" type="slidenum">
              <a:rPr lang="en-US" smtClean="0"/>
              <a:pPr/>
              <a:t>6</a:t>
            </a:fld>
            <a:endParaRPr lang="en-US" dirty="0"/>
          </a:p>
        </p:txBody>
      </p:sp>
    </p:spTree>
    <p:extLst>
      <p:ext uri="{BB962C8B-B14F-4D97-AF65-F5344CB8AC3E}">
        <p14:creationId xmlns:p14="http://schemas.microsoft.com/office/powerpoint/2010/main" val="254294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65163"/>
            <a:ext cx="6858000" cy="2387600"/>
          </a:xfrm>
        </p:spPr>
        <p:txBody>
          <a:bodyPr/>
          <a:lstStyle/>
          <a:p>
            <a:r>
              <a:rPr lang="en-US" dirty="0" smtClean="0"/>
              <a:t>Why focus on parents?</a:t>
            </a:r>
            <a:endParaRPr lang="en-US" dirty="0"/>
          </a:p>
        </p:txBody>
      </p:sp>
      <p:sp>
        <p:nvSpPr>
          <p:cNvPr id="3" name="Subtitle 2"/>
          <p:cNvSpPr>
            <a:spLocks noGrp="1"/>
          </p:cNvSpPr>
          <p:nvPr>
            <p:ph type="subTitle" idx="1"/>
          </p:nvPr>
        </p:nvSpPr>
        <p:spPr>
          <a:xfrm>
            <a:off x="1143000" y="3326085"/>
            <a:ext cx="6858000" cy="1207229"/>
          </a:xfrm>
        </p:spPr>
        <p:txBody>
          <a:bodyPr/>
          <a:lstStyle/>
          <a:p>
            <a:r>
              <a:rPr lang="en-US" dirty="0" smtClean="0"/>
              <a:t>Quick review of the science</a:t>
            </a:r>
          </a:p>
        </p:txBody>
      </p:sp>
      <p:sp>
        <p:nvSpPr>
          <p:cNvPr id="4" name="Slide Number Placeholder 3"/>
          <p:cNvSpPr>
            <a:spLocks noGrp="1"/>
          </p:cNvSpPr>
          <p:nvPr>
            <p:ph type="sldNum" sz="quarter" idx="12"/>
          </p:nvPr>
        </p:nvSpPr>
        <p:spPr/>
        <p:txBody>
          <a:bodyPr/>
          <a:lstStyle/>
          <a:p>
            <a:fld id="{16312719-FF96-4BD0-B5F5-EE65D27C07FF}" type="slidenum">
              <a:rPr lang="en-US" smtClean="0"/>
              <a:t>7</a:t>
            </a:fld>
            <a:endParaRPr lang="en-US"/>
          </a:p>
        </p:txBody>
      </p:sp>
      <p:pic>
        <p:nvPicPr>
          <p:cNvPr id="1028" name="Picture 4" descr="teach your child to 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8665"/>
            <a:ext cx="9202738" cy="182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9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52400"/>
            <a:ext cx="7861300" cy="838200"/>
          </a:xfrm>
        </p:spPr>
        <p:txBody>
          <a:bodyPr/>
          <a:lstStyle/>
          <a:p>
            <a:r>
              <a:rPr lang="en-US" dirty="0" smtClean="0"/>
              <a:t>When to Intervene</a:t>
            </a:r>
            <a:endParaRPr lang="en-US" dirty="0"/>
          </a:p>
        </p:txBody>
      </p:sp>
      <p:pic>
        <p:nvPicPr>
          <p:cNvPr id="5" name="Content Placeholder 4" descr="P4_Teen_Driving_Handbook_p10_.jp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295400"/>
            <a:ext cx="7543800" cy="5029200"/>
          </a:xfrm>
          <a:prstGeom prst="rect">
            <a:avLst/>
          </a:prstGeom>
        </p:spPr>
      </p:pic>
      <p:sp>
        <p:nvSpPr>
          <p:cNvPr id="6" name="TextBox 5"/>
          <p:cNvSpPr txBox="1"/>
          <p:nvPr/>
        </p:nvSpPr>
        <p:spPr>
          <a:xfrm>
            <a:off x="635158" y="1715869"/>
            <a:ext cx="1370889" cy="646331"/>
          </a:xfrm>
          <a:prstGeom prst="rect">
            <a:avLst/>
          </a:prstGeom>
          <a:noFill/>
        </p:spPr>
        <p:txBody>
          <a:bodyPr wrap="none" rtlCol="0">
            <a:spAutoFit/>
          </a:bodyPr>
          <a:lstStyle/>
          <a:p>
            <a:pPr algn="ctr"/>
            <a:r>
              <a:rPr lang="en-US" b="1" dirty="0" smtClean="0">
                <a:solidFill>
                  <a:srgbClr val="D11960"/>
                </a:solidFill>
              </a:rPr>
              <a:t>Time zero</a:t>
            </a:r>
          </a:p>
          <a:p>
            <a:pPr algn="ctr"/>
            <a:r>
              <a:rPr lang="en-US" b="1" dirty="0">
                <a:solidFill>
                  <a:srgbClr val="D11960"/>
                </a:solidFill>
              </a:rPr>
              <a:t>X</a:t>
            </a:r>
          </a:p>
        </p:txBody>
      </p:sp>
      <p:sp>
        <p:nvSpPr>
          <p:cNvPr id="8" name="TextBox 7"/>
          <p:cNvSpPr txBox="1"/>
          <p:nvPr/>
        </p:nvSpPr>
        <p:spPr>
          <a:xfrm>
            <a:off x="1143000" y="2590800"/>
            <a:ext cx="370614" cy="646331"/>
          </a:xfrm>
          <a:prstGeom prst="rect">
            <a:avLst/>
          </a:prstGeom>
          <a:noFill/>
        </p:spPr>
        <p:txBody>
          <a:bodyPr wrap="none" rtlCol="0">
            <a:spAutoFit/>
          </a:bodyPr>
          <a:lstStyle/>
          <a:p>
            <a:r>
              <a:rPr lang="en-US" b="1" dirty="0">
                <a:solidFill>
                  <a:srgbClr val="D11960"/>
                </a:solidFill>
              </a:rPr>
              <a:t>X</a:t>
            </a:r>
          </a:p>
          <a:p>
            <a:endParaRPr lang="en-US" dirty="0">
              <a:solidFill>
                <a:srgbClr val="D11960"/>
              </a:solidFill>
            </a:endParaRPr>
          </a:p>
        </p:txBody>
      </p:sp>
    </p:spTree>
    <p:extLst>
      <p:ext uri="{BB962C8B-B14F-4D97-AF65-F5344CB8AC3E}">
        <p14:creationId xmlns:p14="http://schemas.microsoft.com/office/powerpoint/2010/main" val="20457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52400"/>
            <a:ext cx="7861300" cy="762000"/>
          </a:xfrm>
        </p:spPr>
        <p:txBody>
          <a:bodyPr/>
          <a:lstStyle/>
          <a:p>
            <a:r>
              <a:rPr lang="en-US" sz="3600" cap="all" dirty="0"/>
              <a:t>Graduated Driver Licensing</a:t>
            </a:r>
          </a:p>
        </p:txBody>
      </p:sp>
      <p:sp>
        <p:nvSpPr>
          <p:cNvPr id="3" name="Content Placeholder 2"/>
          <p:cNvSpPr>
            <a:spLocks noGrp="1"/>
          </p:cNvSpPr>
          <p:nvPr>
            <p:ph idx="1"/>
          </p:nvPr>
        </p:nvSpPr>
        <p:spPr>
          <a:xfrm>
            <a:off x="533400" y="1143000"/>
            <a:ext cx="7953153" cy="685800"/>
          </a:xfrm>
        </p:spPr>
        <p:txBody>
          <a:bodyPr/>
          <a:lstStyle/>
          <a:p>
            <a:pPr algn="ctr"/>
            <a:r>
              <a:rPr lang="en-US" sz="3200" dirty="0"/>
              <a:t>Reduces Crash Risk by up to </a:t>
            </a:r>
            <a:r>
              <a:rPr lang="en-US" sz="3200" b="1" dirty="0"/>
              <a:t>40%</a:t>
            </a:r>
            <a:endParaRPr lang="en-US" sz="3200" dirty="0"/>
          </a:p>
        </p:txBody>
      </p:sp>
      <p:sp>
        <p:nvSpPr>
          <p:cNvPr id="4" name="Right Arrow 3"/>
          <p:cNvSpPr/>
          <p:nvPr/>
        </p:nvSpPr>
        <p:spPr>
          <a:xfrm>
            <a:off x="445884" y="1828800"/>
            <a:ext cx="8402722" cy="1232476"/>
          </a:xfrm>
          <a:prstGeom prst="rightArrow">
            <a:avLst/>
          </a:prstGeom>
          <a:solidFill>
            <a:srgbClr val="02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2133600"/>
            <a:ext cx="2498084" cy="615553"/>
          </a:xfrm>
          <a:prstGeom prst="rect">
            <a:avLst/>
          </a:prstGeom>
          <a:noFill/>
        </p:spPr>
        <p:txBody>
          <a:bodyPr wrap="square" rtlCol="0">
            <a:spAutoFit/>
          </a:bodyPr>
          <a:lstStyle/>
          <a:p>
            <a:r>
              <a:rPr lang="en-US" sz="2000" b="1" dirty="0" smtClean="0">
                <a:solidFill>
                  <a:schemeClr val="bg1"/>
                </a:solidFill>
                <a:latin typeface="+mj-lt"/>
              </a:rPr>
              <a:t>Learner</a:t>
            </a:r>
          </a:p>
          <a:p>
            <a:r>
              <a:rPr lang="en-US" sz="1400" dirty="0" smtClean="0">
                <a:solidFill>
                  <a:schemeClr val="bg1"/>
                </a:solidFill>
                <a:latin typeface="+mj-lt"/>
              </a:rPr>
              <a:t>Supervised driving</a:t>
            </a:r>
            <a:endParaRPr lang="en-US" sz="1400" dirty="0">
              <a:solidFill>
                <a:schemeClr val="bg1"/>
              </a:solidFill>
              <a:latin typeface="+mj-lt"/>
            </a:endParaRPr>
          </a:p>
        </p:txBody>
      </p:sp>
      <p:sp>
        <p:nvSpPr>
          <p:cNvPr id="6" name="TextBox 5"/>
          <p:cNvSpPr txBox="1"/>
          <p:nvPr/>
        </p:nvSpPr>
        <p:spPr>
          <a:xfrm>
            <a:off x="2876853" y="2133600"/>
            <a:ext cx="2196663" cy="615553"/>
          </a:xfrm>
          <a:prstGeom prst="rect">
            <a:avLst/>
          </a:prstGeom>
          <a:noFill/>
        </p:spPr>
        <p:txBody>
          <a:bodyPr wrap="square" rtlCol="0">
            <a:spAutoFit/>
          </a:bodyPr>
          <a:lstStyle/>
          <a:p>
            <a:r>
              <a:rPr lang="en-US" sz="2000" b="1" dirty="0" smtClean="0">
                <a:solidFill>
                  <a:schemeClr val="bg1"/>
                </a:solidFill>
                <a:latin typeface="+mj-lt"/>
              </a:rPr>
              <a:t>Intermediate</a:t>
            </a:r>
          </a:p>
          <a:p>
            <a:r>
              <a:rPr lang="en-US" sz="1400" dirty="0" smtClean="0">
                <a:solidFill>
                  <a:schemeClr val="bg1"/>
                </a:solidFill>
                <a:latin typeface="+mj-lt"/>
              </a:rPr>
              <a:t>Solo driving</a:t>
            </a:r>
            <a:endParaRPr lang="en-US" sz="1400" dirty="0">
              <a:solidFill>
                <a:schemeClr val="bg1"/>
              </a:solidFill>
              <a:latin typeface="+mj-lt"/>
            </a:endParaRPr>
          </a:p>
        </p:txBody>
      </p:sp>
      <p:sp>
        <p:nvSpPr>
          <p:cNvPr id="7" name="TextBox 6"/>
          <p:cNvSpPr txBox="1"/>
          <p:nvPr/>
        </p:nvSpPr>
        <p:spPr>
          <a:xfrm>
            <a:off x="6248400" y="2133600"/>
            <a:ext cx="2233355" cy="615553"/>
          </a:xfrm>
          <a:prstGeom prst="rect">
            <a:avLst/>
          </a:prstGeom>
          <a:noFill/>
        </p:spPr>
        <p:txBody>
          <a:bodyPr wrap="square" rtlCol="0">
            <a:spAutoFit/>
          </a:bodyPr>
          <a:lstStyle/>
          <a:p>
            <a:r>
              <a:rPr lang="en-US" sz="2000" b="1" dirty="0" smtClean="0">
                <a:solidFill>
                  <a:schemeClr val="bg1"/>
                </a:solidFill>
                <a:latin typeface="+mj-lt"/>
              </a:rPr>
              <a:t>Full Stage</a:t>
            </a:r>
          </a:p>
          <a:p>
            <a:r>
              <a:rPr lang="en-US" sz="1400" dirty="0" smtClean="0">
                <a:solidFill>
                  <a:schemeClr val="bg1"/>
                </a:solidFill>
                <a:latin typeface="+mj-lt"/>
              </a:rPr>
              <a:t>Unrestricted driving</a:t>
            </a:r>
          </a:p>
        </p:txBody>
      </p:sp>
      <p:sp>
        <p:nvSpPr>
          <p:cNvPr id="8" name="TextBox 7"/>
          <p:cNvSpPr txBox="1"/>
          <p:nvPr/>
        </p:nvSpPr>
        <p:spPr>
          <a:xfrm>
            <a:off x="628688" y="2895600"/>
            <a:ext cx="2038312" cy="3477875"/>
          </a:xfrm>
          <a:prstGeom prst="rect">
            <a:avLst/>
          </a:prstGeom>
          <a:noFill/>
        </p:spPr>
        <p:txBody>
          <a:bodyPr wrap="square" rtlCol="0">
            <a:spAutoFit/>
          </a:bodyPr>
          <a:lstStyle/>
          <a:p>
            <a:r>
              <a:rPr lang="en-US" sz="2000" dirty="0" smtClean="0">
                <a:solidFill>
                  <a:schemeClr val="bg2"/>
                </a:solidFill>
                <a:latin typeface="+mj-lt"/>
              </a:rPr>
              <a:t>16 years</a:t>
            </a:r>
          </a:p>
          <a:p>
            <a:endParaRPr lang="en-US" sz="2000" dirty="0" smtClean="0">
              <a:solidFill>
                <a:schemeClr val="bg2"/>
              </a:solidFill>
              <a:latin typeface="+mj-lt"/>
            </a:endParaRPr>
          </a:p>
          <a:p>
            <a:r>
              <a:rPr lang="en-US" sz="2000" dirty="0" smtClean="0">
                <a:solidFill>
                  <a:schemeClr val="bg2"/>
                </a:solidFill>
                <a:latin typeface="+mj-lt"/>
              </a:rPr>
              <a:t>Pass knowledge test; 12 mos. Holding period</a:t>
            </a:r>
          </a:p>
          <a:p>
            <a:endParaRPr lang="en-US" sz="2000" dirty="0">
              <a:solidFill>
                <a:schemeClr val="bg2"/>
              </a:solidFill>
              <a:latin typeface="+mj-lt"/>
            </a:endParaRPr>
          </a:p>
          <a:p>
            <a:r>
              <a:rPr lang="en-US" sz="2000" dirty="0">
                <a:solidFill>
                  <a:schemeClr val="bg2"/>
                </a:solidFill>
              </a:rPr>
              <a:t>&gt;50 </a:t>
            </a:r>
            <a:r>
              <a:rPr lang="en-US" sz="2000" dirty="0" smtClean="0">
                <a:solidFill>
                  <a:schemeClr val="bg2"/>
                </a:solidFill>
              </a:rPr>
              <a:t>hours</a:t>
            </a:r>
          </a:p>
          <a:p>
            <a:endParaRPr lang="en-US" sz="2000" dirty="0" smtClean="0">
              <a:solidFill>
                <a:schemeClr val="bg2"/>
              </a:solidFill>
            </a:endParaRPr>
          </a:p>
          <a:p>
            <a:r>
              <a:rPr lang="en-US" sz="2000" dirty="0" smtClean="0">
                <a:solidFill>
                  <a:schemeClr val="bg2"/>
                </a:solidFill>
              </a:rPr>
              <a:t>Decal</a:t>
            </a:r>
          </a:p>
          <a:p>
            <a:endParaRPr lang="en-US" sz="2000" dirty="0">
              <a:solidFill>
                <a:schemeClr val="bg2"/>
              </a:solidFill>
            </a:endParaRPr>
          </a:p>
          <a:p>
            <a:endParaRPr lang="en-US" sz="2000" dirty="0">
              <a:solidFill>
                <a:schemeClr val="bg2"/>
              </a:solidFill>
              <a:latin typeface="+mj-lt"/>
            </a:endParaRPr>
          </a:p>
        </p:txBody>
      </p:sp>
      <p:sp>
        <p:nvSpPr>
          <p:cNvPr id="9" name="TextBox 8"/>
          <p:cNvSpPr txBox="1"/>
          <p:nvPr/>
        </p:nvSpPr>
        <p:spPr>
          <a:xfrm>
            <a:off x="2808832" y="2895600"/>
            <a:ext cx="3589361" cy="3785652"/>
          </a:xfrm>
          <a:prstGeom prst="rect">
            <a:avLst/>
          </a:prstGeom>
          <a:noFill/>
        </p:spPr>
        <p:txBody>
          <a:bodyPr wrap="square" rtlCol="0">
            <a:spAutoFit/>
          </a:bodyPr>
          <a:lstStyle/>
          <a:p>
            <a:r>
              <a:rPr lang="en-US" sz="2000" dirty="0" smtClean="0">
                <a:solidFill>
                  <a:schemeClr val="bg2"/>
                </a:solidFill>
                <a:latin typeface="+mj-lt"/>
              </a:rPr>
              <a:t>17 </a:t>
            </a:r>
            <a:r>
              <a:rPr lang="en-US" sz="2000" dirty="0">
                <a:solidFill>
                  <a:schemeClr val="bg2"/>
                </a:solidFill>
                <a:latin typeface="+mj-lt"/>
              </a:rPr>
              <a:t>years</a:t>
            </a:r>
          </a:p>
          <a:p>
            <a:endParaRPr lang="en-US" sz="2000" dirty="0" smtClean="0">
              <a:solidFill>
                <a:schemeClr val="bg2"/>
              </a:solidFill>
              <a:latin typeface="+mj-lt"/>
            </a:endParaRPr>
          </a:p>
          <a:p>
            <a:r>
              <a:rPr lang="en-US" sz="2000" dirty="0" smtClean="0">
                <a:solidFill>
                  <a:schemeClr val="bg2"/>
                </a:solidFill>
                <a:latin typeface="+mj-lt"/>
              </a:rPr>
              <a:t>Pass on road test; </a:t>
            </a:r>
            <a:r>
              <a:rPr lang="en-US" sz="2000" dirty="0">
                <a:solidFill>
                  <a:schemeClr val="bg2"/>
                </a:solidFill>
              </a:rPr>
              <a:t>12 mos. holding </a:t>
            </a:r>
            <a:r>
              <a:rPr lang="en-US" sz="2000" dirty="0" smtClean="0">
                <a:solidFill>
                  <a:schemeClr val="bg2"/>
                </a:solidFill>
              </a:rPr>
              <a:t>period</a:t>
            </a:r>
            <a:endParaRPr lang="en-US" sz="2000" dirty="0" smtClean="0">
              <a:solidFill>
                <a:schemeClr val="bg2"/>
              </a:solidFill>
              <a:latin typeface="+mj-lt"/>
            </a:endParaRPr>
          </a:p>
          <a:p>
            <a:endParaRPr lang="en-US" sz="2000" dirty="0" smtClean="0">
              <a:solidFill>
                <a:schemeClr val="bg2"/>
              </a:solidFill>
              <a:latin typeface="+mj-lt"/>
            </a:endParaRPr>
          </a:p>
          <a:p>
            <a:r>
              <a:rPr lang="en-US" sz="2000" u="sng" dirty="0" smtClean="0">
                <a:solidFill>
                  <a:schemeClr val="bg2"/>
                </a:solidFill>
                <a:latin typeface="+mj-lt"/>
              </a:rPr>
              <a:t>Restrictions </a:t>
            </a:r>
          </a:p>
          <a:p>
            <a:r>
              <a:rPr lang="en-US" sz="2000" u="sng" dirty="0" smtClean="0">
                <a:solidFill>
                  <a:schemeClr val="bg2"/>
                </a:solidFill>
                <a:latin typeface="+mj-lt"/>
              </a:rPr>
              <a:t>&lt;</a:t>
            </a:r>
            <a:r>
              <a:rPr lang="en-US" sz="2000" dirty="0" smtClean="0">
                <a:solidFill>
                  <a:schemeClr val="bg2"/>
                </a:solidFill>
                <a:latin typeface="+mj-lt"/>
              </a:rPr>
              <a:t> 1 teen passenger</a:t>
            </a:r>
          </a:p>
          <a:p>
            <a:r>
              <a:rPr lang="en-US" sz="2000" dirty="0" smtClean="0">
                <a:solidFill>
                  <a:schemeClr val="bg2"/>
                </a:solidFill>
                <a:latin typeface="+mj-lt"/>
              </a:rPr>
              <a:t>No driving 9/10 pm – 5 am</a:t>
            </a:r>
            <a:endParaRPr lang="en-US" sz="2000" dirty="0">
              <a:solidFill>
                <a:schemeClr val="bg2"/>
              </a:solidFill>
              <a:latin typeface="+mj-lt"/>
            </a:endParaRPr>
          </a:p>
          <a:p>
            <a:r>
              <a:rPr lang="en-US" sz="2000" dirty="0" smtClean="0">
                <a:solidFill>
                  <a:schemeClr val="bg2"/>
                </a:solidFill>
                <a:latin typeface="+mj-lt"/>
              </a:rPr>
              <a:t>No Technology</a:t>
            </a:r>
          </a:p>
          <a:p>
            <a:endParaRPr lang="en-US" sz="2000" dirty="0" smtClean="0">
              <a:solidFill>
                <a:schemeClr val="bg2"/>
              </a:solidFill>
              <a:latin typeface="+mj-lt"/>
            </a:endParaRPr>
          </a:p>
          <a:p>
            <a:r>
              <a:rPr lang="en-US" sz="2000" dirty="0" smtClean="0">
                <a:solidFill>
                  <a:schemeClr val="bg2"/>
                </a:solidFill>
                <a:latin typeface="+mj-lt"/>
              </a:rPr>
              <a:t>Decal</a:t>
            </a:r>
          </a:p>
          <a:p>
            <a:endParaRPr lang="en-US" sz="2000" dirty="0">
              <a:solidFill>
                <a:schemeClr val="bg2"/>
              </a:solidFill>
              <a:latin typeface="+mj-lt"/>
            </a:endParaRPr>
          </a:p>
        </p:txBody>
      </p:sp>
      <p:sp>
        <p:nvSpPr>
          <p:cNvPr id="10" name="TextBox 9"/>
          <p:cNvSpPr txBox="1"/>
          <p:nvPr/>
        </p:nvSpPr>
        <p:spPr>
          <a:xfrm>
            <a:off x="6441743" y="2895600"/>
            <a:ext cx="2406862" cy="2246769"/>
          </a:xfrm>
          <a:prstGeom prst="rect">
            <a:avLst/>
          </a:prstGeom>
          <a:noFill/>
        </p:spPr>
        <p:txBody>
          <a:bodyPr wrap="square" rtlCol="0">
            <a:spAutoFit/>
          </a:bodyPr>
          <a:lstStyle/>
          <a:p>
            <a:r>
              <a:rPr lang="en-US" sz="2000" dirty="0" smtClean="0">
                <a:solidFill>
                  <a:schemeClr val="bg2"/>
                </a:solidFill>
                <a:latin typeface="+mj-lt"/>
              </a:rPr>
              <a:t>18 years</a:t>
            </a:r>
          </a:p>
          <a:p>
            <a:endParaRPr lang="en-US" sz="2000" dirty="0">
              <a:solidFill>
                <a:schemeClr val="bg2"/>
              </a:solidFill>
              <a:latin typeface="+mj-lt"/>
            </a:endParaRPr>
          </a:p>
          <a:p>
            <a:r>
              <a:rPr lang="en-US" sz="2000" dirty="0" smtClean="0">
                <a:solidFill>
                  <a:schemeClr val="bg2"/>
                </a:solidFill>
                <a:latin typeface="+mj-lt"/>
              </a:rPr>
              <a:t>Pass enhanced on road test</a:t>
            </a:r>
          </a:p>
          <a:p>
            <a:endParaRPr lang="en-US" sz="2000" dirty="0">
              <a:solidFill>
                <a:schemeClr val="bg2"/>
              </a:solidFill>
              <a:latin typeface="+mj-lt"/>
            </a:endParaRPr>
          </a:p>
          <a:p>
            <a:r>
              <a:rPr lang="en-US" sz="2000" dirty="0" smtClean="0">
                <a:solidFill>
                  <a:schemeClr val="bg2"/>
                </a:solidFill>
                <a:latin typeface="+mj-lt"/>
              </a:rPr>
              <a:t>Clean driving record</a:t>
            </a:r>
            <a:endParaRPr lang="en-US" sz="2000" dirty="0">
              <a:solidFill>
                <a:schemeClr val="bg2"/>
              </a:solidFill>
              <a:latin typeface="+mj-lt"/>
            </a:endParaRPr>
          </a:p>
        </p:txBody>
      </p:sp>
      <p:sp>
        <p:nvSpPr>
          <p:cNvPr id="11" name="TextBox 10"/>
          <p:cNvSpPr txBox="1"/>
          <p:nvPr/>
        </p:nvSpPr>
        <p:spPr>
          <a:xfrm>
            <a:off x="5105400" y="6474023"/>
            <a:ext cx="3951082" cy="307777"/>
          </a:xfrm>
          <a:prstGeom prst="rect">
            <a:avLst/>
          </a:prstGeom>
          <a:noFill/>
          <a:ln>
            <a:solidFill>
              <a:schemeClr val="bg2"/>
            </a:solidFill>
          </a:ln>
        </p:spPr>
        <p:txBody>
          <a:bodyPr wrap="none" rtlCol="0">
            <a:spAutoFit/>
          </a:bodyPr>
          <a:lstStyle/>
          <a:p>
            <a:r>
              <a:rPr lang="en-US" sz="1400" dirty="0" smtClean="0">
                <a:solidFill>
                  <a:schemeClr val="bg2"/>
                </a:solidFill>
              </a:rPr>
              <a:t>Source: TIRF and National Safety Council, 2014</a:t>
            </a:r>
            <a:endParaRPr lang="en-US" sz="1400" dirty="0">
              <a:solidFill>
                <a:schemeClr val="bg2"/>
              </a:solidFill>
            </a:endParaRPr>
          </a:p>
        </p:txBody>
      </p:sp>
      <p:sp>
        <p:nvSpPr>
          <p:cNvPr id="12" name="Oval 11"/>
          <p:cNvSpPr/>
          <p:nvPr/>
        </p:nvSpPr>
        <p:spPr>
          <a:xfrm>
            <a:off x="628688" y="4469130"/>
            <a:ext cx="1315088" cy="914400"/>
          </a:xfrm>
          <a:prstGeom prst="ellipse">
            <a:avLst/>
          </a:prstGeom>
          <a:noFill/>
          <a:ln w="34925">
            <a:solidFill>
              <a:srgbClr val="80B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37494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CHOP Pink Patient &amp; Parent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DE849F67-096F-4319-8879-33FFC7D55F9B}" vid="{CCC342F4-1B9C-4F1D-A916-92BAD326B2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h6a4a4262ab844b18de92e197378cee0 xmlns="e96402cb-0a6e-49e7-8465-cfae72b5129c">
      <Terms xmlns="http://schemas.microsoft.com/office/infopath/2007/PartnerControls"/>
    </h6a4a4262ab844b18de92e197378cee0>
    <o54b1e4c7e8f4e00a12ce46439e0e974 xmlns="e96402cb-0a6e-49e7-8465-cfae72b5129c">
      <Terms xmlns="http://schemas.microsoft.com/office/infopath/2007/PartnerControls"/>
    </o54b1e4c7e8f4e00a12ce46439e0e974>
    <Category xmlns="34d7e926-6bad-4161-b251-cfc43f69ae87">Templates</Category>
    <TaxKeywordTaxHTField xmlns="fcde5e04-944e-4dfc-be86-0a9ace870ff9">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3D347118B88A4EA8E9A5FEBC94FD86" ma:contentTypeVersion="8" ma:contentTypeDescription="Create a new document." ma:contentTypeScope="" ma:versionID="8e1edf13ddd28b8d8c94432674cbacbf">
  <xsd:schema xmlns:xsd="http://www.w3.org/2001/XMLSchema" xmlns:xs="http://www.w3.org/2001/XMLSchema" xmlns:p="http://schemas.microsoft.com/office/2006/metadata/properties" xmlns:ns2="fcde5e04-944e-4dfc-be86-0a9ace870ff9" xmlns:ns3="e96402cb-0a6e-49e7-8465-cfae72b5129c" xmlns:ns4="34d7e926-6bad-4161-b251-cfc43f69ae87" xmlns:ns5="http://schemas.microsoft.com/sharepoint/v4" targetNamespace="http://schemas.microsoft.com/office/2006/metadata/properties" ma:root="true" ma:fieldsID="216166758b26f2c128e2afece98df71c" ns2:_="" ns3:_="" ns4:_="" ns5:_="">
    <xsd:import namespace="fcde5e04-944e-4dfc-be86-0a9ace870ff9"/>
    <xsd:import namespace="e96402cb-0a6e-49e7-8465-cfae72b5129c"/>
    <xsd:import namespace="34d7e926-6bad-4161-b251-cfc43f69ae87"/>
    <xsd:import namespace="http://schemas.microsoft.com/sharepoint/v4"/>
    <xsd:element name="properties">
      <xsd:complexType>
        <xsd:sequence>
          <xsd:element name="documentManagement">
            <xsd:complexType>
              <xsd:all>
                <xsd:element ref="ns2:TaxKeywordTaxHTField" minOccurs="0"/>
                <xsd:element ref="ns3:o54b1e4c7e8f4e00a12ce46439e0e974" minOccurs="0"/>
                <xsd:element ref="ns3:h6a4a4262ab844b18de92e197378cee0" minOccurs="0"/>
                <xsd:element ref="ns4:Category"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5e04-944e-4dfc-be86-0a9ace870ff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96f6f6b-f55a-454e-8dbb-24a06af113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6402cb-0a6e-49e7-8465-cfae72b5129c" elementFormDefault="qualified">
    <xsd:import namespace="http://schemas.microsoft.com/office/2006/documentManagement/types"/>
    <xsd:import namespace="http://schemas.microsoft.com/office/infopath/2007/PartnerControls"/>
    <xsd:element name="o54b1e4c7e8f4e00a12ce46439e0e974" ma:index="11" nillable="true" ma:taxonomy="true" ma:internalName="o54b1e4c7e8f4e00a12ce46439e0e974" ma:taxonomyFieldName="KnowledgeBaseMetadata" ma:displayName="Knowledge Base Tags" ma:fieldId="{854b1e4c-7e8f-4e00-a12c-e46439e0e974}" ma:taxonomyMulti="true" ma:sspId="096f6f6b-f55a-454e-8dbb-24a06af11355" ma:termSetId="0fa4fcc5-20ed-47ab-b5c6-c9c312be74d0" ma:anchorId="00000000-0000-0000-0000-000000000000" ma:open="false" ma:isKeyword="false">
      <xsd:complexType>
        <xsd:sequence>
          <xsd:element ref="pc:Terms" minOccurs="0" maxOccurs="1"/>
        </xsd:sequence>
      </xsd:complexType>
    </xsd:element>
    <xsd:element name="h6a4a4262ab844b18de92e197378cee0" ma:index="13" nillable="true" ma:taxonomy="true" ma:internalName="h6a4a4262ab844b18de92e197378cee0" ma:taxonomyFieldName="KBPoliciesAndProcedures" ma:displayName="Knowledge Base Policies and Procedures" ma:fieldId="{16a4a426-2ab8-44b1-8de9-2e197378cee0}" ma:taxonomyMulti="true" ma:sspId="096f6f6b-f55a-454e-8dbb-24a06af11355" ma:termSetId="bf388315-c5fb-4b9c-b70e-1e19d0e0d3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7e926-6bad-4161-b251-cfc43f69ae87"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Guidelines"/>
          <xsd:enumeration value="Templates"/>
          <xsd:enumeration value="AAG"/>
          <xsd:enumeration value="DAM"/>
          <xsd:enumeration value="NOTPUBLISH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28838D-140B-48D7-860A-C3B101618884}">
  <ds:schemaRefs>
    <ds:schemaRef ds:uri="http://purl.org/dc/dcmitype/"/>
    <ds:schemaRef ds:uri="http://purl.org/dc/elements/1.1/"/>
    <ds:schemaRef ds:uri="34d7e926-6bad-4161-b251-cfc43f69ae87"/>
    <ds:schemaRef ds:uri="fcde5e04-944e-4dfc-be86-0a9ace870ff9"/>
    <ds:schemaRef ds:uri="http://schemas.microsoft.com/office/2006/metadata/properties"/>
    <ds:schemaRef ds:uri="http://purl.org/dc/terms/"/>
    <ds:schemaRef ds:uri="http://schemas.microsoft.com/sharepoint/v4"/>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96402cb-0a6e-49e7-8465-cfae72b5129c"/>
  </ds:schemaRefs>
</ds:datastoreItem>
</file>

<file path=customXml/itemProps2.xml><?xml version="1.0" encoding="utf-8"?>
<ds:datastoreItem xmlns:ds="http://schemas.openxmlformats.org/officeDocument/2006/customXml" ds:itemID="{82250336-ED7F-4AAC-9E46-5164C2874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e5e04-944e-4dfc-be86-0a9ace870ff9"/>
    <ds:schemaRef ds:uri="e96402cb-0a6e-49e7-8465-cfae72b5129c"/>
    <ds:schemaRef ds:uri="34d7e926-6bad-4161-b251-cfc43f69ae8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1343D4-2123-4BF8-B14E-D080128732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CHOPMasterSlides - Pink Template with Patient and Parent</Template>
  <TotalTime>876</TotalTime>
  <Words>3750</Words>
  <Application>Microsoft Office PowerPoint</Application>
  <PresentationFormat>On-screen Show (4:3)</PresentationFormat>
  <Paragraphs>545</Paragraphs>
  <Slides>40</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Rounded MT Bold</vt:lpstr>
      <vt:lpstr>Calibri</vt:lpstr>
      <vt:lpstr>Georgia</vt:lpstr>
      <vt:lpstr>Rounded arial</vt:lpstr>
      <vt:lpstr>Wingdings</vt:lpstr>
      <vt:lpstr>ヒラギノ角ゴ Pro W3</vt:lpstr>
      <vt:lpstr>CHOP Pink Patient &amp; Parent Theme</vt:lpstr>
      <vt:lpstr>Teen Driving Plan:</vt:lpstr>
      <vt:lpstr>Center For  injury research and prevention</vt:lpstr>
      <vt:lpstr>Teen driving safety research goal</vt:lpstr>
      <vt:lpstr>Areas of research focus:</vt:lpstr>
      <vt:lpstr>Areas of focus:</vt:lpstr>
      <vt:lpstr>Objectives for today</vt:lpstr>
      <vt:lpstr>Why focus on parents?</vt:lpstr>
      <vt:lpstr>When to Intervene</vt:lpstr>
      <vt:lpstr>Graduated Driver Licensing</vt:lpstr>
      <vt:lpstr>Teens say “parents matter”</vt:lpstr>
      <vt:lpstr>Serious Teen Crashes: The Big Three Critical Errors</vt:lpstr>
      <vt:lpstr>How to empower parents</vt:lpstr>
      <vt:lpstr>Key message to parents science says</vt:lpstr>
      <vt:lpstr>Right Learning Environment</vt:lpstr>
      <vt:lpstr>Focus on the Skills for Safety</vt:lpstr>
      <vt:lpstr>PowerPoint Presentation</vt:lpstr>
      <vt:lpstr>How does teendrivingplan work?</vt:lpstr>
      <vt:lpstr>How does teendrivingplan work?</vt:lpstr>
      <vt:lpstr>How does teendrivingplan work?</vt:lpstr>
      <vt:lpstr>How does teendrivingplan work?</vt:lpstr>
      <vt:lpstr>TeenDrivingPLan: How’s it different?</vt:lpstr>
      <vt:lpstr>Randomized control trial  Main Outcome: Driving SkilL </vt:lpstr>
      <vt:lpstr>Driving Skill–  Proximal Outcomes </vt:lpstr>
      <vt:lpstr>PowerPoint Presentation</vt:lpstr>
      <vt:lpstr>Community-Delivery of teen driving plan</vt:lpstr>
      <vt:lpstr>PowerPoint Presentation</vt:lpstr>
      <vt:lpstr>Program components</vt:lpstr>
      <vt:lpstr>Methods of delivery</vt:lpstr>
      <vt:lpstr>WI TDP Parent Session results</vt:lpstr>
      <vt:lpstr>WI TDP parent Session results</vt:lpstr>
      <vt:lpstr>WI TDP Parent Session results</vt:lpstr>
      <vt:lpstr>WI TDP Parent Session Results</vt:lpstr>
      <vt:lpstr>WI TDP Parent Session Conclusions</vt:lpstr>
      <vt:lpstr>PowerPoint Presentation</vt:lpstr>
      <vt:lpstr>Homework assignment for families</vt:lpstr>
      <vt:lpstr>Teendrivingplan.org</vt:lpstr>
      <vt:lpstr>You are the Light human touch</vt:lpstr>
      <vt:lpstr>You are the Light human touch</vt:lpstr>
      <vt:lpstr>PowerPoint Presentation</vt:lpstr>
      <vt:lpstr>Teen driving plan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cp:lastModifiedBy>Hill, Suzanne D</cp:lastModifiedBy>
  <cp:revision>59</cp:revision>
  <cp:lastPrinted>2018-09-12T14:23:53Z</cp:lastPrinted>
  <dcterms:created xsi:type="dcterms:W3CDTF">2017-10-12T18:36:28Z</dcterms:created>
  <dcterms:modified xsi:type="dcterms:W3CDTF">2018-09-12T18:53:34Z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0x010100DF3D347118B88A4EA8E9A5FEBC94FD86</vt:lpwstr>
  </property>
  <property fmtid="{D5CDD505-2E9C-101B-9397-08002B2CF9AE}" pid="3" name="TaxKeyword">
    <vt:lpwstr/>
  </property>
  <property fmtid="{D5CDD505-2E9C-101B-9397-08002B2CF9AE}" pid="4" name="KnowledgeBaseMetadata">
    <vt:lpwstr/>
  </property>
  <property fmtid="{D5CDD505-2E9C-101B-9397-08002B2CF9AE}" pid="5" name="KBPoliciesAndProcedures">
    <vt:lpwstr/>
  </property>
  <property fmtid="{D5CDD505-2E9C-101B-9397-08002B2CF9AE}" pid="6" name="TaxCatchAll">
    <vt:lpwstr/>
  </property>
</Properties>
</file>