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90"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FD737-7649-4C93-B4B6-BF5CB064BE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7F7E98-EFE6-4D54-B046-EC02F576D7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C7E7BC-E628-4F88-84FB-258877552F99}"/>
              </a:ext>
            </a:extLst>
          </p:cNvPr>
          <p:cNvSpPr>
            <a:spLocks noGrp="1"/>
          </p:cNvSpPr>
          <p:nvPr>
            <p:ph type="dt" sz="half" idx="10"/>
          </p:nvPr>
        </p:nvSpPr>
        <p:spPr/>
        <p:txBody>
          <a:bodyPr/>
          <a:lstStyle/>
          <a:p>
            <a:fld id="{1DAB646A-6A3D-4F32-9422-4029EA2653AE}" type="datetimeFigureOut">
              <a:rPr lang="en-US" smtClean="0"/>
              <a:t>9/21/2019</a:t>
            </a:fld>
            <a:endParaRPr lang="en-US"/>
          </a:p>
        </p:txBody>
      </p:sp>
      <p:sp>
        <p:nvSpPr>
          <p:cNvPr id="5" name="Footer Placeholder 4">
            <a:extLst>
              <a:ext uri="{FF2B5EF4-FFF2-40B4-BE49-F238E27FC236}">
                <a16:creationId xmlns:a16="http://schemas.microsoft.com/office/drawing/2014/main" id="{CA726A67-9D48-41F3-AA4A-6F94BC7A2C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C94F34-E355-425B-B79C-F5BEFCFC6763}"/>
              </a:ext>
            </a:extLst>
          </p:cNvPr>
          <p:cNvSpPr>
            <a:spLocks noGrp="1"/>
          </p:cNvSpPr>
          <p:nvPr>
            <p:ph type="sldNum" sz="quarter" idx="12"/>
          </p:nvPr>
        </p:nvSpPr>
        <p:spPr/>
        <p:txBody>
          <a:bodyPr/>
          <a:lstStyle/>
          <a:p>
            <a:fld id="{C68C3FEC-170C-4BFB-B9C6-48ECC136E4FD}" type="slidenum">
              <a:rPr lang="en-US" smtClean="0"/>
              <a:t>‹#›</a:t>
            </a:fld>
            <a:endParaRPr lang="en-US"/>
          </a:p>
        </p:txBody>
      </p:sp>
    </p:spTree>
    <p:extLst>
      <p:ext uri="{BB962C8B-B14F-4D97-AF65-F5344CB8AC3E}">
        <p14:creationId xmlns:p14="http://schemas.microsoft.com/office/powerpoint/2010/main" val="2917279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C7DC0-5B0B-4E95-BE9E-2ABBF878F4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8B0938-68AD-467A-90C0-9C2187B23D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8A05AF-77B4-47E6-8C77-2DCD7972D743}"/>
              </a:ext>
            </a:extLst>
          </p:cNvPr>
          <p:cNvSpPr>
            <a:spLocks noGrp="1"/>
          </p:cNvSpPr>
          <p:nvPr>
            <p:ph type="dt" sz="half" idx="10"/>
          </p:nvPr>
        </p:nvSpPr>
        <p:spPr/>
        <p:txBody>
          <a:bodyPr/>
          <a:lstStyle/>
          <a:p>
            <a:fld id="{1DAB646A-6A3D-4F32-9422-4029EA2653AE}" type="datetimeFigureOut">
              <a:rPr lang="en-US" smtClean="0"/>
              <a:t>9/21/2019</a:t>
            </a:fld>
            <a:endParaRPr lang="en-US"/>
          </a:p>
        </p:txBody>
      </p:sp>
      <p:sp>
        <p:nvSpPr>
          <p:cNvPr id="5" name="Footer Placeholder 4">
            <a:extLst>
              <a:ext uri="{FF2B5EF4-FFF2-40B4-BE49-F238E27FC236}">
                <a16:creationId xmlns:a16="http://schemas.microsoft.com/office/drawing/2014/main" id="{F7364557-CABC-47AE-9494-01EFC94676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DDB2EE-6B12-46C7-85CF-96C70D0B7C1A}"/>
              </a:ext>
            </a:extLst>
          </p:cNvPr>
          <p:cNvSpPr>
            <a:spLocks noGrp="1"/>
          </p:cNvSpPr>
          <p:nvPr>
            <p:ph type="sldNum" sz="quarter" idx="12"/>
          </p:nvPr>
        </p:nvSpPr>
        <p:spPr/>
        <p:txBody>
          <a:bodyPr/>
          <a:lstStyle/>
          <a:p>
            <a:fld id="{C68C3FEC-170C-4BFB-B9C6-48ECC136E4FD}" type="slidenum">
              <a:rPr lang="en-US" smtClean="0"/>
              <a:t>‹#›</a:t>
            </a:fld>
            <a:endParaRPr lang="en-US"/>
          </a:p>
        </p:txBody>
      </p:sp>
    </p:spTree>
    <p:extLst>
      <p:ext uri="{BB962C8B-B14F-4D97-AF65-F5344CB8AC3E}">
        <p14:creationId xmlns:p14="http://schemas.microsoft.com/office/powerpoint/2010/main" val="3735340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5042C4-69C1-4AF7-B261-5BF7EEC04B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4CED13-7C91-4EE9-A2A1-0DC87AA2C3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AE4C5-132F-4FBF-A00C-ADD406931FCE}"/>
              </a:ext>
            </a:extLst>
          </p:cNvPr>
          <p:cNvSpPr>
            <a:spLocks noGrp="1"/>
          </p:cNvSpPr>
          <p:nvPr>
            <p:ph type="dt" sz="half" idx="10"/>
          </p:nvPr>
        </p:nvSpPr>
        <p:spPr/>
        <p:txBody>
          <a:bodyPr/>
          <a:lstStyle/>
          <a:p>
            <a:fld id="{1DAB646A-6A3D-4F32-9422-4029EA2653AE}" type="datetimeFigureOut">
              <a:rPr lang="en-US" smtClean="0"/>
              <a:t>9/21/2019</a:t>
            </a:fld>
            <a:endParaRPr lang="en-US"/>
          </a:p>
        </p:txBody>
      </p:sp>
      <p:sp>
        <p:nvSpPr>
          <p:cNvPr id="5" name="Footer Placeholder 4">
            <a:extLst>
              <a:ext uri="{FF2B5EF4-FFF2-40B4-BE49-F238E27FC236}">
                <a16:creationId xmlns:a16="http://schemas.microsoft.com/office/drawing/2014/main" id="{2BB77180-814A-430E-91B3-B1D3EA38E2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058E0-97BB-46CA-9494-CEC4ABF5FFE7}"/>
              </a:ext>
            </a:extLst>
          </p:cNvPr>
          <p:cNvSpPr>
            <a:spLocks noGrp="1"/>
          </p:cNvSpPr>
          <p:nvPr>
            <p:ph type="sldNum" sz="quarter" idx="12"/>
          </p:nvPr>
        </p:nvSpPr>
        <p:spPr/>
        <p:txBody>
          <a:bodyPr/>
          <a:lstStyle/>
          <a:p>
            <a:fld id="{C68C3FEC-170C-4BFB-B9C6-48ECC136E4FD}" type="slidenum">
              <a:rPr lang="en-US" smtClean="0"/>
              <a:t>‹#›</a:t>
            </a:fld>
            <a:endParaRPr lang="en-US"/>
          </a:p>
        </p:txBody>
      </p:sp>
    </p:spTree>
    <p:extLst>
      <p:ext uri="{BB962C8B-B14F-4D97-AF65-F5344CB8AC3E}">
        <p14:creationId xmlns:p14="http://schemas.microsoft.com/office/powerpoint/2010/main" val="3145605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ADF6C-5CCD-4EAA-A71F-F19C365882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B19C2F-B0CE-4906-B4E2-22436C484F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0A2F6F-BB1A-48AB-9082-F5D3EE478209}"/>
              </a:ext>
            </a:extLst>
          </p:cNvPr>
          <p:cNvSpPr>
            <a:spLocks noGrp="1"/>
          </p:cNvSpPr>
          <p:nvPr>
            <p:ph type="dt" sz="half" idx="10"/>
          </p:nvPr>
        </p:nvSpPr>
        <p:spPr/>
        <p:txBody>
          <a:bodyPr/>
          <a:lstStyle/>
          <a:p>
            <a:fld id="{1DAB646A-6A3D-4F32-9422-4029EA2653AE}" type="datetimeFigureOut">
              <a:rPr lang="en-US" smtClean="0"/>
              <a:t>9/21/2019</a:t>
            </a:fld>
            <a:endParaRPr lang="en-US"/>
          </a:p>
        </p:txBody>
      </p:sp>
      <p:sp>
        <p:nvSpPr>
          <p:cNvPr id="5" name="Footer Placeholder 4">
            <a:extLst>
              <a:ext uri="{FF2B5EF4-FFF2-40B4-BE49-F238E27FC236}">
                <a16:creationId xmlns:a16="http://schemas.microsoft.com/office/drawing/2014/main" id="{A9D66879-DFEA-4769-8A1B-79FAE2BC34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7BC7F8-AE82-485D-953C-A556CEFCBA18}"/>
              </a:ext>
            </a:extLst>
          </p:cNvPr>
          <p:cNvSpPr>
            <a:spLocks noGrp="1"/>
          </p:cNvSpPr>
          <p:nvPr>
            <p:ph type="sldNum" sz="quarter" idx="12"/>
          </p:nvPr>
        </p:nvSpPr>
        <p:spPr/>
        <p:txBody>
          <a:bodyPr/>
          <a:lstStyle/>
          <a:p>
            <a:fld id="{C68C3FEC-170C-4BFB-B9C6-48ECC136E4FD}" type="slidenum">
              <a:rPr lang="en-US" smtClean="0"/>
              <a:t>‹#›</a:t>
            </a:fld>
            <a:endParaRPr lang="en-US"/>
          </a:p>
        </p:txBody>
      </p:sp>
    </p:spTree>
    <p:extLst>
      <p:ext uri="{BB962C8B-B14F-4D97-AF65-F5344CB8AC3E}">
        <p14:creationId xmlns:p14="http://schemas.microsoft.com/office/powerpoint/2010/main" val="166447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D6E29-5F7D-447B-AF22-1428A3DE8D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8C956C-BD0B-40AC-B71B-BA88DDA88D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A1A023-5948-4164-B828-69C20DC97CD0}"/>
              </a:ext>
            </a:extLst>
          </p:cNvPr>
          <p:cNvSpPr>
            <a:spLocks noGrp="1"/>
          </p:cNvSpPr>
          <p:nvPr>
            <p:ph type="dt" sz="half" idx="10"/>
          </p:nvPr>
        </p:nvSpPr>
        <p:spPr/>
        <p:txBody>
          <a:bodyPr/>
          <a:lstStyle/>
          <a:p>
            <a:fld id="{1DAB646A-6A3D-4F32-9422-4029EA2653AE}" type="datetimeFigureOut">
              <a:rPr lang="en-US" smtClean="0"/>
              <a:t>9/21/2019</a:t>
            </a:fld>
            <a:endParaRPr lang="en-US"/>
          </a:p>
        </p:txBody>
      </p:sp>
      <p:sp>
        <p:nvSpPr>
          <p:cNvPr id="5" name="Footer Placeholder 4">
            <a:extLst>
              <a:ext uri="{FF2B5EF4-FFF2-40B4-BE49-F238E27FC236}">
                <a16:creationId xmlns:a16="http://schemas.microsoft.com/office/drawing/2014/main" id="{66ADCF7A-C0FA-43FB-80D2-600F6913F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3DA63A-B2FE-4BA6-A127-B76E1F90D67E}"/>
              </a:ext>
            </a:extLst>
          </p:cNvPr>
          <p:cNvSpPr>
            <a:spLocks noGrp="1"/>
          </p:cNvSpPr>
          <p:nvPr>
            <p:ph type="sldNum" sz="quarter" idx="12"/>
          </p:nvPr>
        </p:nvSpPr>
        <p:spPr/>
        <p:txBody>
          <a:bodyPr/>
          <a:lstStyle/>
          <a:p>
            <a:fld id="{C68C3FEC-170C-4BFB-B9C6-48ECC136E4FD}" type="slidenum">
              <a:rPr lang="en-US" smtClean="0"/>
              <a:t>‹#›</a:t>
            </a:fld>
            <a:endParaRPr lang="en-US"/>
          </a:p>
        </p:txBody>
      </p:sp>
    </p:spTree>
    <p:extLst>
      <p:ext uri="{BB962C8B-B14F-4D97-AF65-F5344CB8AC3E}">
        <p14:creationId xmlns:p14="http://schemas.microsoft.com/office/powerpoint/2010/main" val="2025172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C6E7-94AB-4D26-8399-426320723D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7AAAAD-0CED-4B63-AF58-7788A0F212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74A94E-796E-4DBB-997E-F4967EC965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821A89-1C10-42D1-9328-730C0FCB3573}"/>
              </a:ext>
            </a:extLst>
          </p:cNvPr>
          <p:cNvSpPr>
            <a:spLocks noGrp="1"/>
          </p:cNvSpPr>
          <p:nvPr>
            <p:ph type="dt" sz="half" idx="10"/>
          </p:nvPr>
        </p:nvSpPr>
        <p:spPr/>
        <p:txBody>
          <a:bodyPr/>
          <a:lstStyle/>
          <a:p>
            <a:fld id="{1DAB646A-6A3D-4F32-9422-4029EA2653AE}" type="datetimeFigureOut">
              <a:rPr lang="en-US" smtClean="0"/>
              <a:t>9/21/2019</a:t>
            </a:fld>
            <a:endParaRPr lang="en-US"/>
          </a:p>
        </p:txBody>
      </p:sp>
      <p:sp>
        <p:nvSpPr>
          <p:cNvPr id="6" name="Footer Placeholder 5">
            <a:extLst>
              <a:ext uri="{FF2B5EF4-FFF2-40B4-BE49-F238E27FC236}">
                <a16:creationId xmlns:a16="http://schemas.microsoft.com/office/drawing/2014/main" id="{6033671D-1BBD-402E-AF9F-5DCAC6C72E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AD4B9A-F5BD-4A82-8672-04244BF4C150}"/>
              </a:ext>
            </a:extLst>
          </p:cNvPr>
          <p:cNvSpPr>
            <a:spLocks noGrp="1"/>
          </p:cNvSpPr>
          <p:nvPr>
            <p:ph type="sldNum" sz="quarter" idx="12"/>
          </p:nvPr>
        </p:nvSpPr>
        <p:spPr/>
        <p:txBody>
          <a:bodyPr/>
          <a:lstStyle/>
          <a:p>
            <a:fld id="{C68C3FEC-170C-4BFB-B9C6-48ECC136E4FD}" type="slidenum">
              <a:rPr lang="en-US" smtClean="0"/>
              <a:t>‹#›</a:t>
            </a:fld>
            <a:endParaRPr lang="en-US"/>
          </a:p>
        </p:txBody>
      </p:sp>
    </p:spTree>
    <p:extLst>
      <p:ext uri="{BB962C8B-B14F-4D97-AF65-F5344CB8AC3E}">
        <p14:creationId xmlns:p14="http://schemas.microsoft.com/office/powerpoint/2010/main" val="2423337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5B647-178D-4571-9DB5-17490B554D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DF67A1-5313-4DDB-9D3E-5745E95FFE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62A9A5-DBE7-4591-A0E6-B4D3FB2318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29BF35-5802-4C20-B612-CC42182C00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F2532B-CB1B-4ED7-9D8D-28834DC24E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D9329C-7C67-4D89-AE6C-DE29D1408309}"/>
              </a:ext>
            </a:extLst>
          </p:cNvPr>
          <p:cNvSpPr>
            <a:spLocks noGrp="1"/>
          </p:cNvSpPr>
          <p:nvPr>
            <p:ph type="dt" sz="half" idx="10"/>
          </p:nvPr>
        </p:nvSpPr>
        <p:spPr/>
        <p:txBody>
          <a:bodyPr/>
          <a:lstStyle/>
          <a:p>
            <a:fld id="{1DAB646A-6A3D-4F32-9422-4029EA2653AE}" type="datetimeFigureOut">
              <a:rPr lang="en-US" smtClean="0"/>
              <a:t>9/21/2019</a:t>
            </a:fld>
            <a:endParaRPr lang="en-US"/>
          </a:p>
        </p:txBody>
      </p:sp>
      <p:sp>
        <p:nvSpPr>
          <p:cNvPr id="8" name="Footer Placeholder 7">
            <a:extLst>
              <a:ext uri="{FF2B5EF4-FFF2-40B4-BE49-F238E27FC236}">
                <a16:creationId xmlns:a16="http://schemas.microsoft.com/office/drawing/2014/main" id="{1045CF61-4948-48CA-8112-6B5F54A242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1ADB37-145C-4453-8A65-B61A7153B447}"/>
              </a:ext>
            </a:extLst>
          </p:cNvPr>
          <p:cNvSpPr>
            <a:spLocks noGrp="1"/>
          </p:cNvSpPr>
          <p:nvPr>
            <p:ph type="sldNum" sz="quarter" idx="12"/>
          </p:nvPr>
        </p:nvSpPr>
        <p:spPr/>
        <p:txBody>
          <a:bodyPr/>
          <a:lstStyle/>
          <a:p>
            <a:fld id="{C68C3FEC-170C-4BFB-B9C6-48ECC136E4FD}" type="slidenum">
              <a:rPr lang="en-US" smtClean="0"/>
              <a:t>‹#›</a:t>
            </a:fld>
            <a:endParaRPr lang="en-US"/>
          </a:p>
        </p:txBody>
      </p:sp>
    </p:spTree>
    <p:extLst>
      <p:ext uri="{BB962C8B-B14F-4D97-AF65-F5344CB8AC3E}">
        <p14:creationId xmlns:p14="http://schemas.microsoft.com/office/powerpoint/2010/main" val="4197159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45F89-BDE6-4A9D-8A6A-AE1CEB8CC3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40A87A-035E-4027-A5E6-FC1EE549F1AC}"/>
              </a:ext>
            </a:extLst>
          </p:cNvPr>
          <p:cNvSpPr>
            <a:spLocks noGrp="1"/>
          </p:cNvSpPr>
          <p:nvPr>
            <p:ph type="dt" sz="half" idx="10"/>
          </p:nvPr>
        </p:nvSpPr>
        <p:spPr/>
        <p:txBody>
          <a:bodyPr/>
          <a:lstStyle/>
          <a:p>
            <a:fld id="{1DAB646A-6A3D-4F32-9422-4029EA2653AE}" type="datetimeFigureOut">
              <a:rPr lang="en-US" smtClean="0"/>
              <a:t>9/21/2019</a:t>
            </a:fld>
            <a:endParaRPr lang="en-US"/>
          </a:p>
        </p:txBody>
      </p:sp>
      <p:sp>
        <p:nvSpPr>
          <p:cNvPr id="4" name="Footer Placeholder 3">
            <a:extLst>
              <a:ext uri="{FF2B5EF4-FFF2-40B4-BE49-F238E27FC236}">
                <a16:creationId xmlns:a16="http://schemas.microsoft.com/office/drawing/2014/main" id="{5252D665-577F-4FF9-AF84-61EB69403A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8F7009-DD6F-4849-9599-77F33DB9F947}"/>
              </a:ext>
            </a:extLst>
          </p:cNvPr>
          <p:cNvSpPr>
            <a:spLocks noGrp="1"/>
          </p:cNvSpPr>
          <p:nvPr>
            <p:ph type="sldNum" sz="quarter" idx="12"/>
          </p:nvPr>
        </p:nvSpPr>
        <p:spPr/>
        <p:txBody>
          <a:bodyPr/>
          <a:lstStyle/>
          <a:p>
            <a:fld id="{C68C3FEC-170C-4BFB-B9C6-48ECC136E4FD}" type="slidenum">
              <a:rPr lang="en-US" smtClean="0"/>
              <a:t>‹#›</a:t>
            </a:fld>
            <a:endParaRPr lang="en-US"/>
          </a:p>
        </p:txBody>
      </p:sp>
    </p:spTree>
    <p:extLst>
      <p:ext uri="{BB962C8B-B14F-4D97-AF65-F5344CB8AC3E}">
        <p14:creationId xmlns:p14="http://schemas.microsoft.com/office/powerpoint/2010/main" val="1546098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29F9E8-425F-4FFA-8612-2338BA32A638}"/>
              </a:ext>
            </a:extLst>
          </p:cNvPr>
          <p:cNvSpPr>
            <a:spLocks noGrp="1"/>
          </p:cNvSpPr>
          <p:nvPr>
            <p:ph type="dt" sz="half" idx="10"/>
          </p:nvPr>
        </p:nvSpPr>
        <p:spPr/>
        <p:txBody>
          <a:bodyPr/>
          <a:lstStyle/>
          <a:p>
            <a:fld id="{1DAB646A-6A3D-4F32-9422-4029EA2653AE}" type="datetimeFigureOut">
              <a:rPr lang="en-US" smtClean="0"/>
              <a:t>9/21/2019</a:t>
            </a:fld>
            <a:endParaRPr lang="en-US"/>
          </a:p>
        </p:txBody>
      </p:sp>
      <p:sp>
        <p:nvSpPr>
          <p:cNvPr id="3" name="Footer Placeholder 2">
            <a:extLst>
              <a:ext uri="{FF2B5EF4-FFF2-40B4-BE49-F238E27FC236}">
                <a16:creationId xmlns:a16="http://schemas.microsoft.com/office/drawing/2014/main" id="{46426355-E919-42D2-8B3D-CC4F9545F6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A2BC26-51A2-40A1-AA93-0FC1D312B3A2}"/>
              </a:ext>
            </a:extLst>
          </p:cNvPr>
          <p:cNvSpPr>
            <a:spLocks noGrp="1"/>
          </p:cNvSpPr>
          <p:nvPr>
            <p:ph type="sldNum" sz="quarter" idx="12"/>
          </p:nvPr>
        </p:nvSpPr>
        <p:spPr/>
        <p:txBody>
          <a:bodyPr/>
          <a:lstStyle/>
          <a:p>
            <a:fld id="{C68C3FEC-170C-4BFB-B9C6-48ECC136E4FD}" type="slidenum">
              <a:rPr lang="en-US" smtClean="0"/>
              <a:t>‹#›</a:t>
            </a:fld>
            <a:endParaRPr lang="en-US"/>
          </a:p>
        </p:txBody>
      </p:sp>
    </p:spTree>
    <p:extLst>
      <p:ext uri="{BB962C8B-B14F-4D97-AF65-F5344CB8AC3E}">
        <p14:creationId xmlns:p14="http://schemas.microsoft.com/office/powerpoint/2010/main" val="2627500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50E76-0BF5-4D83-BBFD-0760E7B027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D3AAB3-5D81-41CF-8114-362103BF81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A973DC-CDA7-48C5-AA2F-ED84045558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6FC89E-E69A-4832-BD9D-FD1085C4E7AE}"/>
              </a:ext>
            </a:extLst>
          </p:cNvPr>
          <p:cNvSpPr>
            <a:spLocks noGrp="1"/>
          </p:cNvSpPr>
          <p:nvPr>
            <p:ph type="dt" sz="half" idx="10"/>
          </p:nvPr>
        </p:nvSpPr>
        <p:spPr/>
        <p:txBody>
          <a:bodyPr/>
          <a:lstStyle/>
          <a:p>
            <a:fld id="{1DAB646A-6A3D-4F32-9422-4029EA2653AE}" type="datetimeFigureOut">
              <a:rPr lang="en-US" smtClean="0"/>
              <a:t>9/21/2019</a:t>
            </a:fld>
            <a:endParaRPr lang="en-US"/>
          </a:p>
        </p:txBody>
      </p:sp>
      <p:sp>
        <p:nvSpPr>
          <p:cNvPr id="6" name="Footer Placeholder 5">
            <a:extLst>
              <a:ext uri="{FF2B5EF4-FFF2-40B4-BE49-F238E27FC236}">
                <a16:creationId xmlns:a16="http://schemas.microsoft.com/office/drawing/2014/main" id="{E80FAA8F-24C2-4D5C-95EF-1258FC517F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9E0143-92F6-46A3-AA07-7EEC867FAC6A}"/>
              </a:ext>
            </a:extLst>
          </p:cNvPr>
          <p:cNvSpPr>
            <a:spLocks noGrp="1"/>
          </p:cNvSpPr>
          <p:nvPr>
            <p:ph type="sldNum" sz="quarter" idx="12"/>
          </p:nvPr>
        </p:nvSpPr>
        <p:spPr/>
        <p:txBody>
          <a:bodyPr/>
          <a:lstStyle/>
          <a:p>
            <a:fld id="{C68C3FEC-170C-4BFB-B9C6-48ECC136E4FD}" type="slidenum">
              <a:rPr lang="en-US" smtClean="0"/>
              <a:t>‹#›</a:t>
            </a:fld>
            <a:endParaRPr lang="en-US"/>
          </a:p>
        </p:txBody>
      </p:sp>
    </p:spTree>
    <p:extLst>
      <p:ext uri="{BB962C8B-B14F-4D97-AF65-F5344CB8AC3E}">
        <p14:creationId xmlns:p14="http://schemas.microsoft.com/office/powerpoint/2010/main" val="2777896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4FB93-C338-4C6E-94A7-6217BD936D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32A26A-2AB8-4C35-B649-45A71B7A9D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B1478F-6B33-480C-B1C4-1125833065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357BB8-14DA-4B94-9E69-823FD4F95B8E}"/>
              </a:ext>
            </a:extLst>
          </p:cNvPr>
          <p:cNvSpPr>
            <a:spLocks noGrp="1"/>
          </p:cNvSpPr>
          <p:nvPr>
            <p:ph type="dt" sz="half" idx="10"/>
          </p:nvPr>
        </p:nvSpPr>
        <p:spPr/>
        <p:txBody>
          <a:bodyPr/>
          <a:lstStyle/>
          <a:p>
            <a:fld id="{1DAB646A-6A3D-4F32-9422-4029EA2653AE}" type="datetimeFigureOut">
              <a:rPr lang="en-US" smtClean="0"/>
              <a:t>9/21/2019</a:t>
            </a:fld>
            <a:endParaRPr lang="en-US"/>
          </a:p>
        </p:txBody>
      </p:sp>
      <p:sp>
        <p:nvSpPr>
          <p:cNvPr id="6" name="Footer Placeholder 5">
            <a:extLst>
              <a:ext uri="{FF2B5EF4-FFF2-40B4-BE49-F238E27FC236}">
                <a16:creationId xmlns:a16="http://schemas.microsoft.com/office/drawing/2014/main" id="{A86644BB-B16F-4087-ACDE-03723FEA74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BDA73D-58C1-456D-8955-64FA29057D1A}"/>
              </a:ext>
            </a:extLst>
          </p:cNvPr>
          <p:cNvSpPr>
            <a:spLocks noGrp="1"/>
          </p:cNvSpPr>
          <p:nvPr>
            <p:ph type="sldNum" sz="quarter" idx="12"/>
          </p:nvPr>
        </p:nvSpPr>
        <p:spPr/>
        <p:txBody>
          <a:bodyPr/>
          <a:lstStyle/>
          <a:p>
            <a:fld id="{C68C3FEC-170C-4BFB-B9C6-48ECC136E4FD}" type="slidenum">
              <a:rPr lang="en-US" smtClean="0"/>
              <a:t>‹#›</a:t>
            </a:fld>
            <a:endParaRPr lang="en-US"/>
          </a:p>
        </p:txBody>
      </p:sp>
    </p:spTree>
    <p:extLst>
      <p:ext uri="{BB962C8B-B14F-4D97-AF65-F5344CB8AC3E}">
        <p14:creationId xmlns:p14="http://schemas.microsoft.com/office/powerpoint/2010/main" val="3713379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135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B88AD3-458E-4872-B9FB-A9EFD87942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8873F4-8680-424F-BA7A-3C2238696B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6494C-0E51-48C1-9B48-297B3351D5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AB646A-6A3D-4F32-9422-4029EA2653AE}" type="datetimeFigureOut">
              <a:rPr lang="en-US" smtClean="0"/>
              <a:t>9/21/2019</a:t>
            </a:fld>
            <a:endParaRPr lang="en-US"/>
          </a:p>
        </p:txBody>
      </p:sp>
      <p:sp>
        <p:nvSpPr>
          <p:cNvPr id="5" name="Footer Placeholder 4">
            <a:extLst>
              <a:ext uri="{FF2B5EF4-FFF2-40B4-BE49-F238E27FC236}">
                <a16:creationId xmlns:a16="http://schemas.microsoft.com/office/drawing/2014/main" id="{9F725BFE-7423-4D30-91C1-8DF0CC089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1E2F04-E137-422A-81B4-DFD6C0D279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8C3FEC-170C-4BFB-B9C6-48ECC136E4FD}" type="slidenum">
              <a:rPr lang="en-US" smtClean="0"/>
              <a:t>‹#›</a:t>
            </a:fld>
            <a:endParaRPr lang="en-US"/>
          </a:p>
        </p:txBody>
      </p:sp>
    </p:spTree>
    <p:extLst>
      <p:ext uri="{BB962C8B-B14F-4D97-AF65-F5344CB8AC3E}">
        <p14:creationId xmlns:p14="http://schemas.microsoft.com/office/powerpoint/2010/main" val="37410114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04E6F-8237-4081-B89D-57413333B716}"/>
              </a:ext>
            </a:extLst>
          </p:cNvPr>
          <p:cNvSpPr>
            <a:spLocks noGrp="1"/>
          </p:cNvSpPr>
          <p:nvPr>
            <p:ph type="ctrTitle"/>
          </p:nvPr>
        </p:nvSpPr>
        <p:spPr>
          <a:xfrm>
            <a:off x="525193" y="0"/>
            <a:ext cx="11141613" cy="2764375"/>
          </a:xfrm>
        </p:spPr>
        <p:txBody>
          <a:bodyPr>
            <a:normAutofit fontScale="90000"/>
          </a:bodyPr>
          <a:lstStyle/>
          <a:p>
            <a:r>
              <a:rPr lang="en-US" sz="8000" dirty="0">
                <a:solidFill>
                  <a:srgbClr val="92D050"/>
                </a:solidFill>
                <a:effectLst>
                  <a:outerShdw blurRad="50800" dist="38100" dir="2700000" algn="tl" rotWithShape="0">
                    <a:prstClr val="black">
                      <a:alpha val="40000"/>
                    </a:prstClr>
                  </a:outerShdw>
                </a:effectLst>
                <a:latin typeface="Baskerville Old Face" panose="02020602080505020303" pitchFamily="18" charset="0"/>
              </a:rPr>
              <a:t>3 Ribbons For 3 Reasons</a:t>
            </a:r>
            <a:br>
              <a:rPr lang="en-US" dirty="0">
                <a:solidFill>
                  <a:srgbClr val="92D050"/>
                </a:solidFill>
                <a:latin typeface="Baskerville Old Face" panose="02020602080505020303" pitchFamily="18" charset="0"/>
              </a:rPr>
            </a:br>
            <a:r>
              <a:rPr lang="en-US" dirty="0">
                <a:solidFill>
                  <a:srgbClr val="92D050"/>
                </a:solidFill>
                <a:latin typeface="Baskerville Old Face" panose="02020602080505020303" pitchFamily="18" charset="0"/>
              </a:rPr>
              <a:t>“Losing Loved Ones in a Tragic Auto Accident”</a:t>
            </a:r>
            <a:endParaRPr lang="en-US" dirty="0"/>
          </a:p>
        </p:txBody>
      </p:sp>
      <p:pic>
        <p:nvPicPr>
          <p:cNvPr id="5" name="Picture 4">
            <a:extLst>
              <a:ext uri="{FF2B5EF4-FFF2-40B4-BE49-F238E27FC236}">
                <a16:creationId xmlns:a16="http://schemas.microsoft.com/office/drawing/2014/main" id="{24AAC024-2A97-473A-B590-10CEF3E198BA}"/>
              </a:ext>
            </a:extLst>
          </p:cNvPr>
          <p:cNvPicPr>
            <a:picLocks noChangeAspect="1"/>
          </p:cNvPicPr>
          <p:nvPr/>
        </p:nvPicPr>
        <p:blipFill>
          <a:blip r:embed="rId2"/>
          <a:stretch>
            <a:fillRect/>
          </a:stretch>
        </p:blipFill>
        <p:spPr>
          <a:xfrm>
            <a:off x="5284005" y="3129028"/>
            <a:ext cx="1623987" cy="2884395"/>
          </a:xfrm>
          <a:prstGeom prst="rect">
            <a:avLst/>
          </a:prstGeom>
        </p:spPr>
      </p:pic>
    </p:spTree>
    <p:extLst>
      <p:ext uri="{BB962C8B-B14F-4D97-AF65-F5344CB8AC3E}">
        <p14:creationId xmlns:p14="http://schemas.microsoft.com/office/powerpoint/2010/main" val="3161976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2C1702-D6BD-4344-BB81-9DECC11174EB}"/>
              </a:ext>
            </a:extLst>
          </p:cNvPr>
          <p:cNvPicPr>
            <a:picLocks noChangeAspect="1"/>
          </p:cNvPicPr>
          <p:nvPr/>
        </p:nvPicPr>
        <p:blipFill>
          <a:blip r:embed="rId2"/>
          <a:stretch>
            <a:fillRect/>
          </a:stretch>
        </p:blipFill>
        <p:spPr>
          <a:xfrm>
            <a:off x="239152" y="399025"/>
            <a:ext cx="5383235" cy="3029975"/>
          </a:xfrm>
          <a:prstGeom prst="rect">
            <a:avLst/>
          </a:prstGeom>
        </p:spPr>
      </p:pic>
      <p:pic>
        <p:nvPicPr>
          <p:cNvPr id="4" name="Picture 3">
            <a:extLst>
              <a:ext uri="{FF2B5EF4-FFF2-40B4-BE49-F238E27FC236}">
                <a16:creationId xmlns:a16="http://schemas.microsoft.com/office/drawing/2014/main" id="{69226EE5-93AD-402C-AA6E-C7CB5C8ED1D5}"/>
              </a:ext>
            </a:extLst>
          </p:cNvPr>
          <p:cNvPicPr>
            <a:picLocks noChangeAspect="1"/>
          </p:cNvPicPr>
          <p:nvPr/>
        </p:nvPicPr>
        <p:blipFill>
          <a:blip r:embed="rId3"/>
          <a:stretch>
            <a:fillRect/>
          </a:stretch>
        </p:blipFill>
        <p:spPr>
          <a:xfrm>
            <a:off x="5979030" y="3573187"/>
            <a:ext cx="5753186" cy="2912019"/>
          </a:xfrm>
          <a:prstGeom prst="rect">
            <a:avLst/>
          </a:prstGeom>
        </p:spPr>
      </p:pic>
      <p:sp>
        <p:nvSpPr>
          <p:cNvPr id="5" name="TextBox 4">
            <a:extLst>
              <a:ext uri="{FF2B5EF4-FFF2-40B4-BE49-F238E27FC236}">
                <a16:creationId xmlns:a16="http://schemas.microsoft.com/office/drawing/2014/main" id="{0BDBB4B9-392C-4A88-8215-F0BC93F969F5}"/>
              </a:ext>
            </a:extLst>
          </p:cNvPr>
          <p:cNvSpPr txBox="1"/>
          <p:nvPr/>
        </p:nvSpPr>
        <p:spPr>
          <a:xfrm>
            <a:off x="6288258" y="647114"/>
            <a:ext cx="5204741" cy="1815882"/>
          </a:xfrm>
          <a:prstGeom prst="rect">
            <a:avLst/>
          </a:prstGeom>
          <a:noFill/>
        </p:spPr>
        <p:txBody>
          <a:bodyPr wrap="square" rtlCol="0">
            <a:spAutoFit/>
          </a:bodyPr>
          <a:lstStyle/>
          <a:p>
            <a:pPr algn="ctr"/>
            <a:r>
              <a:rPr lang="en-US" sz="2800" dirty="0">
                <a:solidFill>
                  <a:schemeClr val="bg1">
                    <a:lumMod val="65000"/>
                  </a:schemeClr>
                </a:solidFill>
                <a:latin typeface="Baskerville Old Face" panose="02020602080505020303" pitchFamily="18" charset="0"/>
              </a:rPr>
              <a:t>This was the scene. </a:t>
            </a:r>
          </a:p>
          <a:p>
            <a:pPr algn="ctr"/>
            <a:r>
              <a:rPr lang="en-US" sz="2800" dirty="0">
                <a:solidFill>
                  <a:schemeClr val="bg1">
                    <a:lumMod val="65000"/>
                  </a:schemeClr>
                </a:solidFill>
                <a:latin typeface="Baskerville Old Face" panose="02020602080505020303" pitchFamily="18" charset="0"/>
              </a:rPr>
              <a:t>The other occupants </a:t>
            </a:r>
          </a:p>
          <a:p>
            <a:pPr algn="ctr"/>
            <a:r>
              <a:rPr lang="en-US" sz="2800" dirty="0">
                <a:solidFill>
                  <a:schemeClr val="bg1">
                    <a:lumMod val="65000"/>
                  </a:schemeClr>
                </a:solidFill>
                <a:latin typeface="Baskerville Old Face" panose="02020602080505020303" pitchFamily="18" charset="0"/>
              </a:rPr>
              <a:t>in the other vehicles had minor to moderate injuries.</a:t>
            </a:r>
          </a:p>
        </p:txBody>
      </p:sp>
      <p:sp>
        <p:nvSpPr>
          <p:cNvPr id="6" name="TextBox 5">
            <a:extLst>
              <a:ext uri="{FF2B5EF4-FFF2-40B4-BE49-F238E27FC236}">
                <a16:creationId xmlns:a16="http://schemas.microsoft.com/office/drawing/2014/main" id="{18EFF59E-494A-43CC-91E6-2286FF61E36D}"/>
              </a:ext>
            </a:extLst>
          </p:cNvPr>
          <p:cNvSpPr txBox="1"/>
          <p:nvPr/>
        </p:nvSpPr>
        <p:spPr>
          <a:xfrm>
            <a:off x="239153" y="3995224"/>
            <a:ext cx="5528602" cy="2677656"/>
          </a:xfrm>
          <a:prstGeom prst="rect">
            <a:avLst/>
          </a:prstGeom>
          <a:noFill/>
        </p:spPr>
        <p:txBody>
          <a:bodyPr wrap="square" rtlCol="0">
            <a:spAutoFit/>
          </a:bodyPr>
          <a:lstStyle/>
          <a:p>
            <a:pPr algn="ctr"/>
            <a:r>
              <a:rPr lang="en-US" sz="2800" dirty="0">
                <a:solidFill>
                  <a:schemeClr val="bg1">
                    <a:lumMod val="65000"/>
                  </a:schemeClr>
                </a:solidFill>
                <a:latin typeface="Baskerville Old Face" panose="02020602080505020303" pitchFamily="18" charset="0"/>
              </a:rPr>
              <a:t>The Lieutenant that was investigating the scene stated that it was the worst he had seen in his career. The Command on scene contacted the Crisis Team and had them respond to the scene. </a:t>
            </a:r>
          </a:p>
        </p:txBody>
      </p:sp>
    </p:spTree>
    <p:extLst>
      <p:ext uri="{BB962C8B-B14F-4D97-AF65-F5344CB8AC3E}">
        <p14:creationId xmlns:p14="http://schemas.microsoft.com/office/powerpoint/2010/main" val="2896602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3092F-C406-4F86-9FB9-550FA294BF6B}"/>
              </a:ext>
            </a:extLst>
          </p:cNvPr>
          <p:cNvSpPr/>
          <p:nvPr/>
        </p:nvSpPr>
        <p:spPr>
          <a:xfrm>
            <a:off x="251791" y="318197"/>
            <a:ext cx="5168348" cy="3046988"/>
          </a:xfrm>
          <a:prstGeom prst="rect">
            <a:avLst/>
          </a:prstGeom>
        </p:spPr>
        <p:txBody>
          <a:bodyPr wrap="square">
            <a:spAutoFit/>
          </a:bodyPr>
          <a:lstStyle/>
          <a:p>
            <a:pPr algn="ctr"/>
            <a:r>
              <a:rPr lang="en-US" sz="2400" b="1" dirty="0">
                <a:solidFill>
                  <a:srgbClr val="92D050"/>
                </a:solidFill>
                <a:latin typeface="Baskerville Old Face" panose="02020602080505020303" pitchFamily="18" charset="0"/>
              </a:rPr>
              <a:t>Now, this is where we visit Lauren &amp; Abby on Birthdays &amp; Holidays. When I just want to spend time with Lauren, I must go &amp; visit a stone. When her friends want to be with her, they must visit a stone. Abby is right across from her school, her friends who are still in Elementary School must go  visit a stone.</a:t>
            </a:r>
          </a:p>
        </p:txBody>
      </p:sp>
      <p:pic>
        <p:nvPicPr>
          <p:cNvPr id="3" name="Picture 2">
            <a:extLst>
              <a:ext uri="{FF2B5EF4-FFF2-40B4-BE49-F238E27FC236}">
                <a16:creationId xmlns:a16="http://schemas.microsoft.com/office/drawing/2014/main" id="{75A742AA-F0DE-4428-82C1-27D15441A1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354" y="3615690"/>
            <a:ext cx="4609221" cy="3089910"/>
          </a:xfrm>
          <a:prstGeom prst="rect">
            <a:avLst/>
          </a:prstGeom>
        </p:spPr>
      </p:pic>
      <p:pic>
        <p:nvPicPr>
          <p:cNvPr id="4" name="Picture 3">
            <a:extLst>
              <a:ext uri="{FF2B5EF4-FFF2-40B4-BE49-F238E27FC236}">
                <a16:creationId xmlns:a16="http://schemas.microsoft.com/office/drawing/2014/main" id="{3EDEC8A2-A80D-4C5B-B2CC-99AADF5B1445}"/>
              </a:ext>
            </a:extLst>
          </p:cNvPr>
          <p:cNvPicPr>
            <a:picLocks noChangeAspect="1"/>
          </p:cNvPicPr>
          <p:nvPr/>
        </p:nvPicPr>
        <p:blipFill>
          <a:blip r:embed="rId3"/>
          <a:stretch>
            <a:fillRect/>
          </a:stretch>
        </p:blipFill>
        <p:spPr>
          <a:xfrm>
            <a:off x="6760713" y="318197"/>
            <a:ext cx="4791871" cy="3542083"/>
          </a:xfrm>
          <a:prstGeom prst="rect">
            <a:avLst/>
          </a:prstGeom>
        </p:spPr>
      </p:pic>
      <p:sp>
        <p:nvSpPr>
          <p:cNvPr id="5" name="Rectangle 4">
            <a:extLst>
              <a:ext uri="{FF2B5EF4-FFF2-40B4-BE49-F238E27FC236}">
                <a16:creationId xmlns:a16="http://schemas.microsoft.com/office/drawing/2014/main" id="{6D1162C9-24C6-4EAB-8ECC-B5148CD551D2}"/>
              </a:ext>
            </a:extLst>
          </p:cNvPr>
          <p:cNvSpPr/>
          <p:nvPr/>
        </p:nvSpPr>
        <p:spPr>
          <a:xfrm>
            <a:off x="6591964" y="4027944"/>
            <a:ext cx="5129368" cy="1938992"/>
          </a:xfrm>
          <a:prstGeom prst="rect">
            <a:avLst/>
          </a:prstGeom>
        </p:spPr>
        <p:txBody>
          <a:bodyPr wrap="square">
            <a:spAutoFit/>
          </a:bodyPr>
          <a:lstStyle/>
          <a:p>
            <a:pPr algn="ctr"/>
            <a:r>
              <a:rPr lang="en-US" sz="2400" b="1" dirty="0">
                <a:solidFill>
                  <a:srgbClr val="92D050"/>
                </a:solidFill>
                <a:latin typeface="Baskerville Old Face" panose="02020602080505020303" pitchFamily="18" charset="0"/>
              </a:rPr>
              <a:t>My sister was cremated &amp; is home with my parents. Family &amp; friends visit her when they go over. My nephew is now 16 years old &amp; goes to my parents and must talk and visit with a box. </a:t>
            </a:r>
          </a:p>
        </p:txBody>
      </p:sp>
    </p:spTree>
    <p:extLst>
      <p:ext uri="{BB962C8B-B14F-4D97-AF65-F5344CB8AC3E}">
        <p14:creationId xmlns:p14="http://schemas.microsoft.com/office/powerpoint/2010/main" val="1952291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CEE0A3-3159-4E13-98D6-60D77540BEEC}"/>
              </a:ext>
            </a:extLst>
          </p:cNvPr>
          <p:cNvSpPr/>
          <p:nvPr/>
        </p:nvSpPr>
        <p:spPr>
          <a:xfrm>
            <a:off x="703384" y="1012954"/>
            <a:ext cx="11015004" cy="5632311"/>
          </a:xfrm>
          <a:prstGeom prst="rect">
            <a:avLst/>
          </a:prstGeom>
        </p:spPr>
        <p:txBody>
          <a:bodyPr wrap="square">
            <a:spAutoFit/>
          </a:bodyPr>
          <a:lstStyle/>
          <a:p>
            <a:pPr algn="ctr"/>
            <a:r>
              <a:rPr lang="en-US" sz="3000" dirty="0">
                <a:solidFill>
                  <a:schemeClr val="bg1">
                    <a:lumMod val="65000"/>
                  </a:schemeClr>
                </a:solidFill>
                <a:latin typeface="Baskerville Old Face" panose="02020602080505020303" pitchFamily="18" charset="0"/>
              </a:rPr>
              <a:t>IN FEBUARY 2015 WE CAME FACE TO FACE WITH THE MAN THAT TOOK OUR FAMILY FROM US. THE JUDGE READ WHAT HIS SENTENCE WOULD BE &amp; I COULDN’T UNDERSTAND WHY HE RECEIVED SUCH A LIGHT SENTENCE. I WAS HURT, SAD, AND FELT ANGRY. YES, I WILL NEVER FORGIVE WHAT HE TOOK FROM US, &amp; HIS CARELESS ACT WHILE DRIVING, BUT I WAS MAD AT THE LAW MAKERS OF THE STATE OF MARYLAND. HE RECEIVED 3 YEARS JAIL TIME,  (BUT THE JUDGE SUSPENDED ALL 3 YEARS), 5 YEARS SUPERVISED PROBATION, 5,000 DOLLAR FINE, &amp; 200 HOURS OF COMMUNITY SERVICE FOR TAKING 3 INNOCENT LIVES.</a:t>
            </a:r>
          </a:p>
        </p:txBody>
      </p:sp>
      <p:sp>
        <p:nvSpPr>
          <p:cNvPr id="3" name="Rectangle 2">
            <a:extLst>
              <a:ext uri="{FF2B5EF4-FFF2-40B4-BE49-F238E27FC236}">
                <a16:creationId xmlns:a16="http://schemas.microsoft.com/office/drawing/2014/main" id="{57A5EC9C-6611-422F-85CC-A49BFA15CB67}"/>
              </a:ext>
            </a:extLst>
          </p:cNvPr>
          <p:cNvSpPr/>
          <p:nvPr/>
        </p:nvSpPr>
        <p:spPr>
          <a:xfrm>
            <a:off x="4016744" y="366623"/>
            <a:ext cx="4158511" cy="646331"/>
          </a:xfrm>
          <a:prstGeom prst="rect">
            <a:avLst/>
          </a:prstGeom>
        </p:spPr>
        <p:txBody>
          <a:bodyPr wrap="none">
            <a:spAutoFit/>
          </a:bodyPr>
          <a:lstStyle/>
          <a:p>
            <a:pPr lvl="0" algn="ctr"/>
            <a:r>
              <a:rPr lang="en-US" sz="3600" dirty="0">
                <a:solidFill>
                  <a:srgbClr val="92D050"/>
                </a:solidFill>
                <a:effectLst>
                  <a:outerShdw blurRad="38100" dist="38100" dir="2700000" algn="tl">
                    <a:srgbClr val="000000">
                      <a:alpha val="43137"/>
                    </a:srgbClr>
                  </a:outerShdw>
                </a:effectLst>
                <a:latin typeface="Baskerville Old Face" panose="02020602080505020303" pitchFamily="18" charset="0"/>
              </a:rPr>
              <a:t>THE END RESULT</a:t>
            </a:r>
          </a:p>
        </p:txBody>
      </p:sp>
    </p:spTree>
    <p:extLst>
      <p:ext uri="{BB962C8B-B14F-4D97-AF65-F5344CB8AC3E}">
        <p14:creationId xmlns:p14="http://schemas.microsoft.com/office/powerpoint/2010/main" val="213311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AAA01C-0F20-410E-A478-51E271208A96}"/>
              </a:ext>
            </a:extLst>
          </p:cNvPr>
          <p:cNvSpPr/>
          <p:nvPr/>
        </p:nvSpPr>
        <p:spPr>
          <a:xfrm>
            <a:off x="3048000" y="620477"/>
            <a:ext cx="6096000" cy="1815882"/>
          </a:xfrm>
          <a:prstGeom prst="rect">
            <a:avLst/>
          </a:prstGeom>
        </p:spPr>
        <p:txBody>
          <a:bodyPr>
            <a:spAutoFit/>
          </a:bodyPr>
          <a:lstStyle/>
          <a:p>
            <a:pPr algn="ctr"/>
            <a:r>
              <a:rPr lang="en-US" sz="2800" b="1" dirty="0">
                <a:solidFill>
                  <a:schemeClr val="bg1">
                    <a:lumMod val="65000"/>
                  </a:schemeClr>
                </a:solidFill>
                <a:effectLst>
                  <a:outerShdw blurRad="38100" dist="38100" dir="2700000" algn="tl">
                    <a:srgbClr val="000000">
                      <a:alpha val="43137"/>
                    </a:srgbClr>
                  </a:outerShdw>
                </a:effectLst>
                <a:latin typeface="Baskerville Old Face" panose="02020602080505020303" pitchFamily="18" charset="0"/>
              </a:rPr>
              <a:t>THANK YOU FOR YOUR TIME, I HOPE THAT MY STORY OPENS YOUR EYES, I KNOW IT OPENED MINE.</a:t>
            </a:r>
          </a:p>
        </p:txBody>
      </p:sp>
      <p:pic>
        <p:nvPicPr>
          <p:cNvPr id="3" name="Picture 2">
            <a:extLst>
              <a:ext uri="{FF2B5EF4-FFF2-40B4-BE49-F238E27FC236}">
                <a16:creationId xmlns:a16="http://schemas.microsoft.com/office/drawing/2014/main" id="{31468C68-5A77-4723-923D-DC5FF3024FC4}"/>
              </a:ext>
            </a:extLst>
          </p:cNvPr>
          <p:cNvPicPr>
            <a:picLocks noChangeAspect="1"/>
          </p:cNvPicPr>
          <p:nvPr/>
        </p:nvPicPr>
        <p:blipFill>
          <a:blip r:embed="rId2"/>
          <a:stretch>
            <a:fillRect/>
          </a:stretch>
        </p:blipFill>
        <p:spPr>
          <a:xfrm>
            <a:off x="5151012" y="2816225"/>
            <a:ext cx="1889975" cy="3210834"/>
          </a:xfrm>
          <a:prstGeom prst="rect">
            <a:avLst/>
          </a:prstGeom>
        </p:spPr>
      </p:pic>
    </p:spTree>
    <p:extLst>
      <p:ext uri="{BB962C8B-B14F-4D97-AF65-F5344CB8AC3E}">
        <p14:creationId xmlns:p14="http://schemas.microsoft.com/office/powerpoint/2010/main" val="3588736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F0A054-F60A-4178-82A3-14DA1E773C3A}"/>
              </a:ext>
            </a:extLst>
          </p:cNvPr>
          <p:cNvSpPr/>
          <p:nvPr/>
        </p:nvSpPr>
        <p:spPr>
          <a:xfrm>
            <a:off x="703385" y="1012954"/>
            <a:ext cx="11029071" cy="4832092"/>
          </a:xfrm>
          <a:prstGeom prst="rect">
            <a:avLst/>
          </a:prstGeom>
        </p:spPr>
        <p:txBody>
          <a:bodyPr wrap="square">
            <a:spAutoFit/>
          </a:bodyPr>
          <a:lstStyle/>
          <a:p>
            <a:pPr algn="ctr"/>
            <a:r>
              <a:rPr lang="en-US" sz="4400" dirty="0">
                <a:solidFill>
                  <a:srgbClr val="CC00CC"/>
                </a:solidFill>
                <a:effectLst>
                  <a:outerShdw blurRad="38100" dist="38100" dir="2700000" algn="tl">
                    <a:srgbClr val="000000">
                      <a:alpha val="43137"/>
                    </a:srgbClr>
                  </a:outerShdw>
                </a:effectLst>
                <a:latin typeface="Baskerville Old Face" panose="02020602080505020303" pitchFamily="18" charset="0"/>
              </a:rPr>
              <a:t>3 Ribbons for 3 Reasons is for all the families that have lost multiple loved ones due to a tragic auto accident due to Distractive Driving.</a:t>
            </a:r>
          </a:p>
          <a:p>
            <a:pPr algn="ctr"/>
            <a:endParaRPr lang="en-US" sz="4400" dirty="0">
              <a:solidFill>
                <a:srgbClr val="CC00CC"/>
              </a:solidFill>
              <a:effectLst>
                <a:outerShdw blurRad="38100" dist="38100" dir="2700000" algn="tl">
                  <a:srgbClr val="000000">
                    <a:alpha val="43137"/>
                  </a:srgbClr>
                </a:outerShdw>
              </a:effectLst>
              <a:latin typeface="Baskerville Old Face" panose="02020602080505020303" pitchFamily="18" charset="0"/>
            </a:endParaRPr>
          </a:p>
          <a:p>
            <a:pPr algn="ctr"/>
            <a:r>
              <a:rPr lang="en-US" sz="4400" dirty="0">
                <a:solidFill>
                  <a:srgbClr val="CC00CC"/>
                </a:solidFill>
                <a:effectLst>
                  <a:outerShdw blurRad="38100" dist="38100" dir="2700000" algn="tl">
                    <a:srgbClr val="000000">
                      <a:alpha val="43137"/>
                    </a:srgbClr>
                  </a:outerShdw>
                </a:effectLst>
                <a:latin typeface="Baskerville Old Face" panose="02020602080505020303" pitchFamily="18" charset="0"/>
              </a:rPr>
              <a:t>This awareness was developed in memory of Bethany Dempsey, Lauren White, &amp; Abby Cullen who we lost on August 27, 2013.</a:t>
            </a:r>
          </a:p>
        </p:txBody>
      </p:sp>
    </p:spTree>
    <p:extLst>
      <p:ext uri="{BB962C8B-B14F-4D97-AF65-F5344CB8AC3E}">
        <p14:creationId xmlns:p14="http://schemas.microsoft.com/office/powerpoint/2010/main" val="2303478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78C226-5A50-4C68-AFE6-8839A2ED8891}"/>
              </a:ext>
            </a:extLst>
          </p:cNvPr>
          <p:cNvSpPr/>
          <p:nvPr/>
        </p:nvSpPr>
        <p:spPr>
          <a:xfrm>
            <a:off x="1767731" y="388592"/>
            <a:ext cx="8656537" cy="707886"/>
          </a:xfrm>
          <a:prstGeom prst="rect">
            <a:avLst/>
          </a:prstGeom>
        </p:spPr>
        <p:txBody>
          <a:bodyPr wrap="none">
            <a:spAutoFit/>
          </a:bodyPr>
          <a:lstStyle/>
          <a:p>
            <a:r>
              <a:rPr lang="en-US" sz="4000" b="1" dirty="0">
                <a:solidFill>
                  <a:srgbClr val="CC00CC"/>
                </a:solidFill>
                <a:latin typeface="Baskerville Old Face" panose="02020602080505020303" pitchFamily="18" charset="0"/>
              </a:rPr>
              <a:t>Why 3 Ribbons for 3 Ribbons was started</a:t>
            </a:r>
            <a:endParaRPr lang="en-US" sz="4000" dirty="0"/>
          </a:p>
        </p:txBody>
      </p:sp>
      <p:sp>
        <p:nvSpPr>
          <p:cNvPr id="3" name="Rectangle 2">
            <a:extLst>
              <a:ext uri="{FF2B5EF4-FFF2-40B4-BE49-F238E27FC236}">
                <a16:creationId xmlns:a16="http://schemas.microsoft.com/office/drawing/2014/main" id="{DB034A46-9965-4DF5-A341-B48294B2DC4E}"/>
              </a:ext>
            </a:extLst>
          </p:cNvPr>
          <p:cNvSpPr/>
          <p:nvPr/>
        </p:nvSpPr>
        <p:spPr>
          <a:xfrm>
            <a:off x="393895" y="1609720"/>
            <a:ext cx="11437033" cy="4876143"/>
          </a:xfrm>
          <a:prstGeom prst="rect">
            <a:avLst/>
          </a:prstGeom>
        </p:spPr>
        <p:txBody>
          <a:bodyPr wrap="square">
            <a:spAutoFit/>
          </a:bodyPr>
          <a:lstStyle/>
          <a:p>
            <a:pPr algn="ctr">
              <a:lnSpc>
                <a:spcPct val="120000"/>
              </a:lnSpc>
            </a:pPr>
            <a:r>
              <a:rPr lang="en-US" sz="2800" b="1" dirty="0">
                <a:solidFill>
                  <a:srgbClr val="92D050"/>
                </a:solidFill>
                <a:latin typeface="Baskerville Old Face" panose="02020602080505020303" pitchFamily="18" charset="0"/>
              </a:rPr>
              <a:t>On August 27, 2013 a few minutes before 5:00pm my sisters boyfriend Mike, his son Michael, my sister Bethany, my niece Lauren, and soon to be niece Abby were traveling Southbound Route 3 in Millersville MD. Bethany, Lauren, &amp; Abby were sitting in the backseat of their Camry SE when it was struck in the rear by a 2000 International flatbed truck carrying a forklift. </a:t>
            </a:r>
          </a:p>
          <a:p>
            <a:pPr algn="ctr">
              <a:lnSpc>
                <a:spcPct val="50000"/>
              </a:lnSpc>
            </a:pPr>
            <a:endParaRPr lang="en-US" sz="2800" b="1" dirty="0">
              <a:solidFill>
                <a:srgbClr val="92D050"/>
              </a:solidFill>
              <a:latin typeface="Baskerville Old Face" panose="02020602080505020303" pitchFamily="18" charset="0"/>
            </a:endParaRPr>
          </a:p>
          <a:p>
            <a:pPr algn="ctr">
              <a:lnSpc>
                <a:spcPct val="50000"/>
              </a:lnSpc>
            </a:pPr>
            <a:r>
              <a:rPr lang="en-US" sz="2800" b="1" dirty="0">
                <a:solidFill>
                  <a:srgbClr val="92D050"/>
                </a:solidFill>
                <a:latin typeface="Baskerville Old Face" panose="02020602080505020303" pitchFamily="18" charset="0"/>
              </a:rPr>
              <a:t>The traffic was stop and go, on Rt. 3 &amp; the flatbed truck was </a:t>
            </a:r>
          </a:p>
          <a:p>
            <a:pPr algn="ctr">
              <a:lnSpc>
                <a:spcPct val="50000"/>
              </a:lnSpc>
            </a:pPr>
            <a:endParaRPr lang="en-US" sz="2800" b="1" dirty="0">
              <a:solidFill>
                <a:srgbClr val="92D050"/>
              </a:solidFill>
              <a:latin typeface="Baskerville Old Face" panose="02020602080505020303" pitchFamily="18" charset="0"/>
            </a:endParaRPr>
          </a:p>
          <a:p>
            <a:pPr algn="ctr">
              <a:lnSpc>
                <a:spcPct val="50000"/>
              </a:lnSpc>
            </a:pPr>
            <a:r>
              <a:rPr lang="en-US" sz="2800" b="1" dirty="0">
                <a:solidFill>
                  <a:srgbClr val="92D050"/>
                </a:solidFill>
                <a:latin typeface="Baskerville Old Face" panose="02020602080505020303" pitchFamily="18" charset="0"/>
              </a:rPr>
              <a:t>Traveling off the off ramp &amp; never hit the brakes, killing Bethany, </a:t>
            </a:r>
          </a:p>
          <a:p>
            <a:pPr algn="ctr">
              <a:lnSpc>
                <a:spcPct val="50000"/>
              </a:lnSpc>
            </a:pPr>
            <a:endParaRPr lang="en-US" sz="2800" b="1" dirty="0">
              <a:solidFill>
                <a:srgbClr val="92D050"/>
              </a:solidFill>
              <a:latin typeface="Baskerville Old Face" panose="02020602080505020303" pitchFamily="18" charset="0"/>
            </a:endParaRPr>
          </a:p>
          <a:p>
            <a:pPr algn="ctr">
              <a:lnSpc>
                <a:spcPct val="50000"/>
              </a:lnSpc>
            </a:pPr>
            <a:r>
              <a:rPr lang="en-US" sz="2800" b="1" dirty="0">
                <a:solidFill>
                  <a:srgbClr val="92D050"/>
                </a:solidFill>
                <a:latin typeface="Baskerville Old Face" panose="02020602080505020303" pitchFamily="18" charset="0"/>
              </a:rPr>
              <a:t>Lauren and Abby. The impact caused a chain reaction and 6 </a:t>
            </a:r>
          </a:p>
          <a:p>
            <a:pPr algn="ctr">
              <a:lnSpc>
                <a:spcPct val="50000"/>
              </a:lnSpc>
            </a:pPr>
            <a:endParaRPr lang="en-US" sz="2800" b="1" dirty="0">
              <a:solidFill>
                <a:srgbClr val="92D050"/>
              </a:solidFill>
              <a:latin typeface="Baskerville Old Face" panose="02020602080505020303" pitchFamily="18" charset="0"/>
            </a:endParaRPr>
          </a:p>
          <a:p>
            <a:pPr algn="ctr">
              <a:lnSpc>
                <a:spcPct val="50000"/>
              </a:lnSpc>
            </a:pPr>
            <a:r>
              <a:rPr lang="en-US" sz="2800" b="1" dirty="0">
                <a:solidFill>
                  <a:srgbClr val="92D050"/>
                </a:solidFill>
                <a:latin typeface="Baskerville Old Face" panose="02020602080505020303" pitchFamily="18" charset="0"/>
              </a:rPr>
              <a:t>other vehicles were involved causing the road to be completely </a:t>
            </a:r>
          </a:p>
          <a:p>
            <a:pPr algn="ctr">
              <a:lnSpc>
                <a:spcPct val="50000"/>
              </a:lnSpc>
            </a:pPr>
            <a:endParaRPr lang="en-US" sz="2800" b="1" dirty="0">
              <a:solidFill>
                <a:srgbClr val="92D050"/>
              </a:solidFill>
              <a:latin typeface="Baskerville Old Face" panose="02020602080505020303" pitchFamily="18" charset="0"/>
            </a:endParaRPr>
          </a:p>
          <a:p>
            <a:pPr algn="ctr">
              <a:lnSpc>
                <a:spcPct val="50000"/>
              </a:lnSpc>
            </a:pPr>
            <a:r>
              <a:rPr lang="en-US" sz="2800" b="1" dirty="0">
                <a:solidFill>
                  <a:srgbClr val="92D050"/>
                </a:solidFill>
                <a:latin typeface="Baskerville Old Face" panose="02020602080505020303" pitchFamily="18" charset="0"/>
              </a:rPr>
              <a:t>shut down for hours. </a:t>
            </a:r>
          </a:p>
        </p:txBody>
      </p:sp>
    </p:spTree>
    <p:extLst>
      <p:ext uri="{BB962C8B-B14F-4D97-AF65-F5344CB8AC3E}">
        <p14:creationId xmlns:p14="http://schemas.microsoft.com/office/powerpoint/2010/main" val="1256189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45FAB2-DF60-48E2-AF2D-CE8422455068}"/>
              </a:ext>
            </a:extLst>
          </p:cNvPr>
          <p:cNvSpPr/>
          <p:nvPr/>
        </p:nvSpPr>
        <p:spPr>
          <a:xfrm>
            <a:off x="4742103" y="332322"/>
            <a:ext cx="2956259" cy="769441"/>
          </a:xfrm>
          <a:prstGeom prst="rect">
            <a:avLst/>
          </a:prstGeom>
        </p:spPr>
        <p:txBody>
          <a:bodyPr wrap="none">
            <a:spAutoFit/>
          </a:bodyPr>
          <a:lstStyle/>
          <a:p>
            <a:r>
              <a:rPr lang="en-US" sz="4400" dirty="0">
                <a:solidFill>
                  <a:srgbClr val="CC00CC"/>
                </a:solidFill>
                <a:latin typeface="Baskerville Old Face" panose="02020602080505020303" pitchFamily="18" charset="0"/>
              </a:rPr>
              <a:t>Continue…..</a:t>
            </a:r>
            <a:endParaRPr lang="en-US" sz="4400" dirty="0"/>
          </a:p>
        </p:txBody>
      </p:sp>
      <p:sp>
        <p:nvSpPr>
          <p:cNvPr id="3" name="Rectangle 2">
            <a:extLst>
              <a:ext uri="{FF2B5EF4-FFF2-40B4-BE49-F238E27FC236}">
                <a16:creationId xmlns:a16="http://schemas.microsoft.com/office/drawing/2014/main" id="{3F07A78D-A28C-4776-9B3C-78DA8C6B02B3}"/>
              </a:ext>
            </a:extLst>
          </p:cNvPr>
          <p:cNvSpPr/>
          <p:nvPr/>
        </p:nvSpPr>
        <p:spPr>
          <a:xfrm>
            <a:off x="393895" y="1461794"/>
            <a:ext cx="11437033" cy="5042406"/>
          </a:xfrm>
          <a:prstGeom prst="rect">
            <a:avLst/>
          </a:prstGeom>
        </p:spPr>
        <p:txBody>
          <a:bodyPr wrap="square">
            <a:spAutoFit/>
          </a:bodyPr>
          <a:lstStyle/>
          <a:p>
            <a:pPr algn="ctr">
              <a:lnSpc>
                <a:spcPts val="3360"/>
              </a:lnSpc>
            </a:pPr>
            <a:r>
              <a:rPr lang="en-US" sz="3000" dirty="0">
                <a:solidFill>
                  <a:srgbClr val="92D050"/>
                </a:solidFill>
                <a:latin typeface="Baskerville Old Face" panose="02020602080505020303" pitchFamily="18" charset="0"/>
              </a:rPr>
              <a:t>The Driver of the flatbed truck was distracted for 12.6 seconds. He gave officials 2 different stories. First story he gave was that he was putting trash into a bag in the floorboard of the truck, and Second story was he was trying to keep papers with MapQuest directions on them from blowing around in the cab. </a:t>
            </a:r>
          </a:p>
          <a:p>
            <a:pPr algn="ctr"/>
            <a:r>
              <a:rPr lang="en-US" sz="3000" dirty="0">
                <a:solidFill>
                  <a:srgbClr val="92D050"/>
                </a:solidFill>
                <a:latin typeface="Baskerville Old Face" panose="02020602080505020303" pitchFamily="18" charset="0"/>
              </a:rPr>
              <a:t>There was </a:t>
            </a:r>
            <a:r>
              <a:rPr lang="en-US" sz="3000" u="sng" dirty="0">
                <a:solidFill>
                  <a:srgbClr val="92D050"/>
                </a:solidFill>
                <a:latin typeface="Baskerville Old Face" panose="02020602080505020303" pitchFamily="18" charset="0"/>
              </a:rPr>
              <a:t>NO</a:t>
            </a:r>
            <a:r>
              <a:rPr lang="en-US" sz="3000" dirty="0">
                <a:solidFill>
                  <a:srgbClr val="92D050"/>
                </a:solidFill>
                <a:latin typeface="Baskerville Old Face" panose="02020602080505020303" pitchFamily="18" charset="0"/>
              </a:rPr>
              <a:t> </a:t>
            </a:r>
            <a:r>
              <a:rPr lang="en-US" sz="3000" b="1" dirty="0">
                <a:solidFill>
                  <a:srgbClr val="92D050"/>
                </a:solidFill>
                <a:latin typeface="Baskerville Old Face" panose="02020602080505020303" pitchFamily="18" charset="0"/>
              </a:rPr>
              <a:t>Cellphone</a:t>
            </a:r>
            <a:r>
              <a:rPr lang="en-US" sz="3000" dirty="0">
                <a:solidFill>
                  <a:srgbClr val="92D050"/>
                </a:solidFill>
                <a:latin typeface="Baskerville Old Face" panose="02020602080505020303" pitchFamily="18" charset="0"/>
              </a:rPr>
              <a:t> use or </a:t>
            </a:r>
            <a:r>
              <a:rPr lang="en-US" sz="3000" b="1" dirty="0">
                <a:solidFill>
                  <a:srgbClr val="92D050"/>
                </a:solidFill>
                <a:latin typeface="Baskerville Old Face" panose="02020602080505020303" pitchFamily="18" charset="0"/>
              </a:rPr>
              <a:t>Texting</a:t>
            </a:r>
            <a:r>
              <a:rPr lang="en-US" sz="3000" dirty="0">
                <a:solidFill>
                  <a:srgbClr val="92D050"/>
                </a:solidFill>
                <a:latin typeface="Baskerville Old Face" panose="02020602080505020303" pitchFamily="18" charset="0"/>
              </a:rPr>
              <a:t> during the accident. That was confirmed by investigators on scene.</a:t>
            </a:r>
          </a:p>
          <a:p>
            <a:pPr algn="ctr"/>
            <a:r>
              <a:rPr lang="en-US" sz="3000" dirty="0">
                <a:solidFill>
                  <a:srgbClr val="92D050"/>
                </a:solidFill>
                <a:latin typeface="Baskerville Old Face" panose="02020602080505020303" pitchFamily="18" charset="0"/>
              </a:rPr>
              <a:t>12.6 seconds he didn’t have his eyes on the road, and as a result Bethany, Lauren, and Abby lost their lives.</a:t>
            </a:r>
          </a:p>
          <a:p>
            <a:pPr algn="ctr"/>
            <a:r>
              <a:rPr lang="en-US" sz="3000" dirty="0">
                <a:solidFill>
                  <a:srgbClr val="92D050"/>
                </a:solidFill>
                <a:latin typeface="Baskerville Old Face" panose="02020602080505020303" pitchFamily="18" charset="0"/>
              </a:rPr>
              <a:t>Mike was driving and Michael was in the front passenger seat and survived the accident.</a:t>
            </a:r>
          </a:p>
        </p:txBody>
      </p:sp>
    </p:spTree>
    <p:extLst>
      <p:ext uri="{BB962C8B-B14F-4D97-AF65-F5344CB8AC3E}">
        <p14:creationId xmlns:p14="http://schemas.microsoft.com/office/powerpoint/2010/main" val="1290982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08E3D6-77F9-40B3-ACB9-D58008DA8AF5}"/>
              </a:ext>
            </a:extLst>
          </p:cNvPr>
          <p:cNvSpPr/>
          <p:nvPr/>
        </p:nvSpPr>
        <p:spPr>
          <a:xfrm>
            <a:off x="490024" y="28552"/>
            <a:ext cx="11211951" cy="3108543"/>
          </a:xfrm>
          <a:prstGeom prst="rect">
            <a:avLst/>
          </a:prstGeom>
        </p:spPr>
        <p:txBody>
          <a:bodyPr wrap="square">
            <a:spAutoFit/>
          </a:bodyPr>
          <a:lstStyle/>
          <a:p>
            <a:pPr algn="ctr"/>
            <a:r>
              <a:rPr lang="en-US" sz="2800" dirty="0">
                <a:solidFill>
                  <a:srgbClr val="92D050"/>
                </a:solidFill>
                <a:latin typeface="Baskerville Old Face" panose="02020602080505020303" pitchFamily="18" charset="0"/>
              </a:rPr>
              <a:t>After what happened to my family, I wanted to do what I could to help prevent other families from going through what our family still goes through.</a:t>
            </a:r>
          </a:p>
          <a:p>
            <a:pPr algn="ctr"/>
            <a:r>
              <a:rPr lang="en-US" sz="2800" dirty="0">
                <a:solidFill>
                  <a:srgbClr val="92D050"/>
                </a:solidFill>
                <a:latin typeface="Baskerville Old Face" panose="02020602080505020303" pitchFamily="18" charset="0"/>
              </a:rPr>
              <a:t>Working with Delegate Margaret </a:t>
            </a:r>
            <a:r>
              <a:rPr lang="en-US" sz="2800" dirty="0" err="1">
                <a:solidFill>
                  <a:srgbClr val="92D050"/>
                </a:solidFill>
                <a:latin typeface="Baskerville Old Face" panose="02020602080505020303" pitchFamily="18" charset="0"/>
              </a:rPr>
              <a:t>Ransone</a:t>
            </a:r>
            <a:r>
              <a:rPr lang="en-US" sz="2800" dirty="0">
                <a:solidFill>
                  <a:srgbClr val="92D050"/>
                </a:solidFill>
                <a:latin typeface="Baskerville Old Face" panose="02020602080505020303" pitchFamily="18" charset="0"/>
              </a:rPr>
              <a:t> &amp; Drive Smart VA I have been able to work with Law Enforcement Agencies &amp; High Schools throughout Virginia on the dangers of Distracted Driving.</a:t>
            </a:r>
          </a:p>
          <a:p>
            <a:pPr algn="ctr"/>
            <a:r>
              <a:rPr lang="en-US" sz="2800" dirty="0">
                <a:solidFill>
                  <a:srgbClr val="92D050"/>
                </a:solidFill>
                <a:latin typeface="Baskerville Old Face" panose="02020602080505020303" pitchFamily="18" charset="0"/>
              </a:rPr>
              <a:t>Also I have honors of working w/ other families that have lost loved ones due to Distracted Driving.</a:t>
            </a:r>
          </a:p>
        </p:txBody>
      </p:sp>
      <p:sp>
        <p:nvSpPr>
          <p:cNvPr id="4" name="Rectangle 3">
            <a:extLst>
              <a:ext uri="{FF2B5EF4-FFF2-40B4-BE49-F238E27FC236}">
                <a16:creationId xmlns:a16="http://schemas.microsoft.com/office/drawing/2014/main" id="{CA2C4CF5-4002-4FC6-AFA6-1B644FF4499D}"/>
              </a:ext>
            </a:extLst>
          </p:cNvPr>
          <p:cNvSpPr/>
          <p:nvPr/>
        </p:nvSpPr>
        <p:spPr>
          <a:xfrm>
            <a:off x="490025" y="3137095"/>
            <a:ext cx="11211950" cy="3539430"/>
          </a:xfrm>
          <a:prstGeom prst="rect">
            <a:avLst/>
          </a:prstGeom>
        </p:spPr>
        <p:txBody>
          <a:bodyPr wrap="square">
            <a:spAutoFit/>
          </a:bodyPr>
          <a:lstStyle/>
          <a:p>
            <a:pPr algn="ctr"/>
            <a:r>
              <a:rPr lang="en-US" sz="2800" dirty="0">
                <a:solidFill>
                  <a:schemeClr val="bg1">
                    <a:lumMod val="65000"/>
                  </a:schemeClr>
                </a:solidFill>
                <a:latin typeface="Baskerville Old Face" panose="02020602080505020303" pitchFamily="18" charset="0"/>
              </a:rPr>
              <a:t>Monday, August 1, 2016, marks the beginning of “Losing Loved Ones in a Tragic Accident Month" in Virginia, established by my legislation during the 2015 General Assembly Session. The resolution, which was introduced and adopted in February 2015, says, in part: “Virginians are asked to observe Losing Loved Ones in a Tragic Accident Month by honoring individuals and families that have been lost due to traffic crashes and remembering to always drive safely and responsibly.</a:t>
            </a:r>
          </a:p>
          <a:p>
            <a:pPr algn="ctr"/>
            <a:r>
              <a:rPr lang="en-US" sz="2800" dirty="0">
                <a:solidFill>
                  <a:schemeClr val="bg1">
                    <a:lumMod val="65000"/>
                  </a:schemeClr>
                </a:solidFill>
                <a:latin typeface="Baskerville Old Face" panose="02020602080505020303" pitchFamily="18" charset="0"/>
              </a:rPr>
              <a:t>Legislation Bill HJ 593</a:t>
            </a:r>
          </a:p>
        </p:txBody>
      </p:sp>
    </p:spTree>
    <p:extLst>
      <p:ext uri="{BB962C8B-B14F-4D97-AF65-F5344CB8AC3E}">
        <p14:creationId xmlns:p14="http://schemas.microsoft.com/office/powerpoint/2010/main" val="3453390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525EA7-01B7-485A-9746-0821F3E69CD6}"/>
              </a:ext>
            </a:extLst>
          </p:cNvPr>
          <p:cNvSpPr/>
          <p:nvPr/>
        </p:nvSpPr>
        <p:spPr>
          <a:xfrm>
            <a:off x="3301805" y="261983"/>
            <a:ext cx="5588389" cy="1077218"/>
          </a:xfrm>
          <a:prstGeom prst="rect">
            <a:avLst/>
          </a:prstGeom>
        </p:spPr>
        <p:txBody>
          <a:bodyPr wrap="none">
            <a:spAutoFit/>
          </a:bodyPr>
          <a:lstStyle/>
          <a:p>
            <a:r>
              <a:rPr lang="en-US" sz="3200" dirty="0">
                <a:solidFill>
                  <a:srgbClr val="92D050"/>
                </a:solidFill>
                <a:latin typeface="Baskerville Old Face" panose="02020602080505020303" pitchFamily="18" charset="0"/>
              </a:rPr>
              <a:t>3 Ribbons for 3 Reasons Ribbon </a:t>
            </a:r>
          </a:p>
          <a:p>
            <a:pPr algn="ctr"/>
            <a:r>
              <a:rPr lang="en-US" sz="3200" dirty="0">
                <a:solidFill>
                  <a:srgbClr val="92D050"/>
                </a:solidFill>
                <a:latin typeface="Baskerville Old Face" panose="02020602080505020303" pitchFamily="18" charset="0"/>
              </a:rPr>
              <a:t>Meaning</a:t>
            </a:r>
            <a:endParaRPr lang="en-US" sz="3200" dirty="0"/>
          </a:p>
        </p:txBody>
      </p:sp>
      <p:sp>
        <p:nvSpPr>
          <p:cNvPr id="3" name="Text Placeholder 5">
            <a:extLst>
              <a:ext uri="{FF2B5EF4-FFF2-40B4-BE49-F238E27FC236}">
                <a16:creationId xmlns:a16="http://schemas.microsoft.com/office/drawing/2014/main" id="{3333657D-6877-4C0D-80E1-88F75E835DE2}"/>
              </a:ext>
            </a:extLst>
          </p:cNvPr>
          <p:cNvSpPr txBox="1">
            <a:spLocks/>
          </p:cNvSpPr>
          <p:nvPr/>
        </p:nvSpPr>
        <p:spPr>
          <a:xfrm>
            <a:off x="839789" y="2269433"/>
            <a:ext cx="3071030" cy="2103783"/>
          </a:xfrm>
          <a:prstGeom prst="rect">
            <a:avLst/>
          </a:prstGeom>
          <a:solidFill>
            <a:schemeClr val="bg1">
              <a:lumMod val="65000"/>
            </a:schemeClr>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Baskerville Old Face" panose="02020602080505020303" pitchFamily="18" charset="0"/>
              </a:rPr>
              <a:t>Black – Loss</a:t>
            </a:r>
          </a:p>
          <a:p>
            <a:r>
              <a:rPr lang="en-US" dirty="0">
                <a:solidFill>
                  <a:srgbClr val="660066"/>
                </a:solidFill>
                <a:latin typeface="Baskerville Old Face" panose="02020602080505020303" pitchFamily="18" charset="0"/>
              </a:rPr>
              <a:t>Purple- Purpose</a:t>
            </a:r>
          </a:p>
          <a:p>
            <a:r>
              <a:rPr lang="en-US" dirty="0">
                <a:solidFill>
                  <a:srgbClr val="92D050"/>
                </a:solidFill>
                <a:latin typeface="Baskerville Old Face" panose="02020602080505020303" pitchFamily="18" charset="0"/>
              </a:rPr>
              <a:t>Lime Green- Life</a:t>
            </a:r>
          </a:p>
          <a:p>
            <a:r>
              <a:rPr lang="en-US" dirty="0">
                <a:solidFill>
                  <a:schemeClr val="bg1"/>
                </a:solidFill>
                <a:latin typeface="Baskerville Old Face" panose="02020602080505020303" pitchFamily="18" charset="0"/>
              </a:rPr>
              <a:t>Zebra- Family</a:t>
            </a:r>
            <a:endParaRPr lang="en-US" dirty="0"/>
          </a:p>
        </p:txBody>
      </p:sp>
      <p:pic>
        <p:nvPicPr>
          <p:cNvPr id="4" name="Picture 3">
            <a:extLst>
              <a:ext uri="{FF2B5EF4-FFF2-40B4-BE49-F238E27FC236}">
                <a16:creationId xmlns:a16="http://schemas.microsoft.com/office/drawing/2014/main" id="{7A7F6973-8FA7-4995-9BDF-37C77F1E8EB1}"/>
              </a:ext>
            </a:extLst>
          </p:cNvPr>
          <p:cNvPicPr>
            <a:picLocks noChangeAspect="1"/>
          </p:cNvPicPr>
          <p:nvPr/>
        </p:nvPicPr>
        <p:blipFill>
          <a:blip r:embed="rId2"/>
          <a:stretch>
            <a:fillRect/>
          </a:stretch>
        </p:blipFill>
        <p:spPr>
          <a:xfrm>
            <a:off x="6800381" y="1339201"/>
            <a:ext cx="4179625" cy="5127674"/>
          </a:xfrm>
          <a:prstGeom prst="rect">
            <a:avLst/>
          </a:prstGeom>
        </p:spPr>
      </p:pic>
      <p:sp>
        <p:nvSpPr>
          <p:cNvPr id="5" name="Rectangle 4">
            <a:extLst>
              <a:ext uri="{FF2B5EF4-FFF2-40B4-BE49-F238E27FC236}">
                <a16:creationId xmlns:a16="http://schemas.microsoft.com/office/drawing/2014/main" id="{38399D6D-831C-4356-AA09-D872D43577B7}"/>
              </a:ext>
            </a:extLst>
          </p:cNvPr>
          <p:cNvSpPr/>
          <p:nvPr/>
        </p:nvSpPr>
        <p:spPr>
          <a:xfrm>
            <a:off x="436686" y="5303448"/>
            <a:ext cx="4179624" cy="646331"/>
          </a:xfrm>
          <a:prstGeom prst="rect">
            <a:avLst/>
          </a:prstGeom>
        </p:spPr>
        <p:txBody>
          <a:bodyPr wrap="square">
            <a:spAutoFit/>
          </a:bodyPr>
          <a:lstStyle/>
          <a:p>
            <a:pPr algn="ctr"/>
            <a:r>
              <a:rPr lang="en-US" b="1" dirty="0">
                <a:solidFill>
                  <a:srgbClr val="92D050"/>
                </a:solidFill>
                <a:effectLst>
                  <a:outerShdw blurRad="38100" dist="38100" dir="2700000" algn="tl">
                    <a:srgbClr val="000000">
                      <a:alpha val="43137"/>
                    </a:srgbClr>
                  </a:outerShdw>
                </a:effectLst>
                <a:latin typeface="Baskerville Old Face" panose="02020602080505020303" pitchFamily="18" charset="0"/>
              </a:rPr>
              <a:t>These colors were picked because each color was a favorite color of the girls.</a:t>
            </a:r>
          </a:p>
        </p:txBody>
      </p:sp>
    </p:spTree>
    <p:extLst>
      <p:ext uri="{BB962C8B-B14F-4D97-AF65-F5344CB8AC3E}">
        <p14:creationId xmlns:p14="http://schemas.microsoft.com/office/powerpoint/2010/main" val="23004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C3822D-679D-430A-BA9D-F3D4B4BAE3E7}"/>
              </a:ext>
            </a:extLst>
          </p:cNvPr>
          <p:cNvPicPr>
            <a:picLocks noChangeAspect="1"/>
          </p:cNvPicPr>
          <p:nvPr/>
        </p:nvPicPr>
        <p:blipFill>
          <a:blip r:embed="rId2"/>
          <a:stretch>
            <a:fillRect/>
          </a:stretch>
        </p:blipFill>
        <p:spPr>
          <a:xfrm>
            <a:off x="677221" y="579015"/>
            <a:ext cx="3212870" cy="2408129"/>
          </a:xfrm>
          <a:prstGeom prst="rect">
            <a:avLst/>
          </a:prstGeom>
        </p:spPr>
      </p:pic>
      <p:pic>
        <p:nvPicPr>
          <p:cNvPr id="3" name="Picture 2">
            <a:extLst>
              <a:ext uri="{FF2B5EF4-FFF2-40B4-BE49-F238E27FC236}">
                <a16:creationId xmlns:a16="http://schemas.microsoft.com/office/drawing/2014/main" id="{101EED5F-DD94-4D77-A494-91BE0765FCAC}"/>
              </a:ext>
            </a:extLst>
          </p:cNvPr>
          <p:cNvPicPr>
            <a:picLocks noChangeAspect="1"/>
          </p:cNvPicPr>
          <p:nvPr/>
        </p:nvPicPr>
        <p:blipFill>
          <a:blip r:embed="rId3"/>
          <a:stretch>
            <a:fillRect/>
          </a:stretch>
        </p:blipFill>
        <p:spPr>
          <a:xfrm>
            <a:off x="677221" y="3429000"/>
            <a:ext cx="3212870" cy="2895851"/>
          </a:xfrm>
          <a:prstGeom prst="rect">
            <a:avLst/>
          </a:prstGeom>
        </p:spPr>
      </p:pic>
      <p:sp>
        <p:nvSpPr>
          <p:cNvPr id="4" name="Rectangle 3">
            <a:extLst>
              <a:ext uri="{FF2B5EF4-FFF2-40B4-BE49-F238E27FC236}">
                <a16:creationId xmlns:a16="http://schemas.microsoft.com/office/drawing/2014/main" id="{9A5A582A-8932-4891-BD33-CD1E7A51D65A}"/>
              </a:ext>
            </a:extLst>
          </p:cNvPr>
          <p:cNvSpPr/>
          <p:nvPr/>
        </p:nvSpPr>
        <p:spPr>
          <a:xfrm>
            <a:off x="5026637" y="209683"/>
            <a:ext cx="2138727" cy="646331"/>
          </a:xfrm>
          <a:prstGeom prst="rect">
            <a:avLst/>
          </a:prstGeom>
        </p:spPr>
        <p:txBody>
          <a:bodyPr wrap="none">
            <a:spAutoFit/>
          </a:bodyPr>
          <a:lstStyle/>
          <a:p>
            <a:pPr algn="ctr"/>
            <a:r>
              <a:rPr lang="en-US" sz="3600" dirty="0">
                <a:solidFill>
                  <a:srgbClr val="92D050"/>
                </a:solidFill>
                <a:latin typeface="Baskerville Old Face" panose="02020602080505020303" pitchFamily="18" charset="0"/>
              </a:rPr>
              <a:t>My Family</a:t>
            </a:r>
          </a:p>
        </p:txBody>
      </p:sp>
      <p:pic>
        <p:nvPicPr>
          <p:cNvPr id="5" name="Picture 4">
            <a:extLst>
              <a:ext uri="{FF2B5EF4-FFF2-40B4-BE49-F238E27FC236}">
                <a16:creationId xmlns:a16="http://schemas.microsoft.com/office/drawing/2014/main" id="{04B3CA44-8B80-4862-BDA5-62B35F2240CF}"/>
              </a:ext>
            </a:extLst>
          </p:cNvPr>
          <p:cNvPicPr>
            <a:picLocks noChangeAspect="1"/>
          </p:cNvPicPr>
          <p:nvPr/>
        </p:nvPicPr>
        <p:blipFill>
          <a:blip r:embed="rId4"/>
          <a:stretch>
            <a:fillRect/>
          </a:stretch>
        </p:blipFill>
        <p:spPr>
          <a:xfrm>
            <a:off x="4413358" y="2176163"/>
            <a:ext cx="3078747" cy="2762806"/>
          </a:xfrm>
          <a:prstGeom prst="rect">
            <a:avLst/>
          </a:prstGeom>
        </p:spPr>
      </p:pic>
      <p:pic>
        <p:nvPicPr>
          <p:cNvPr id="6" name="Picture 5">
            <a:extLst>
              <a:ext uri="{FF2B5EF4-FFF2-40B4-BE49-F238E27FC236}">
                <a16:creationId xmlns:a16="http://schemas.microsoft.com/office/drawing/2014/main" id="{A921D237-59BE-43D3-9D59-8E88B015D659}"/>
              </a:ext>
            </a:extLst>
          </p:cNvPr>
          <p:cNvPicPr>
            <a:picLocks noChangeAspect="1"/>
          </p:cNvPicPr>
          <p:nvPr/>
        </p:nvPicPr>
        <p:blipFill>
          <a:blip r:embed="rId5"/>
          <a:stretch>
            <a:fillRect/>
          </a:stretch>
        </p:blipFill>
        <p:spPr>
          <a:xfrm>
            <a:off x="8301909" y="532848"/>
            <a:ext cx="3078747" cy="2255716"/>
          </a:xfrm>
          <a:prstGeom prst="rect">
            <a:avLst/>
          </a:prstGeom>
        </p:spPr>
      </p:pic>
      <p:pic>
        <p:nvPicPr>
          <p:cNvPr id="7" name="Picture 6">
            <a:extLst>
              <a:ext uri="{FF2B5EF4-FFF2-40B4-BE49-F238E27FC236}">
                <a16:creationId xmlns:a16="http://schemas.microsoft.com/office/drawing/2014/main" id="{56581C50-9EE0-4F52-AF69-D952AF5E7D5D}"/>
              </a:ext>
            </a:extLst>
          </p:cNvPr>
          <p:cNvPicPr>
            <a:picLocks noChangeAspect="1"/>
          </p:cNvPicPr>
          <p:nvPr/>
        </p:nvPicPr>
        <p:blipFill>
          <a:blip r:embed="rId6"/>
          <a:stretch>
            <a:fillRect/>
          </a:stretch>
        </p:blipFill>
        <p:spPr>
          <a:xfrm>
            <a:off x="8039758" y="3624088"/>
            <a:ext cx="3340898" cy="2505673"/>
          </a:xfrm>
          <a:prstGeom prst="rect">
            <a:avLst/>
          </a:prstGeom>
        </p:spPr>
      </p:pic>
    </p:spTree>
    <p:extLst>
      <p:ext uri="{BB962C8B-B14F-4D97-AF65-F5344CB8AC3E}">
        <p14:creationId xmlns:p14="http://schemas.microsoft.com/office/powerpoint/2010/main" val="1464400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721990-ADE2-451D-AA2C-64EAC805F6DD}"/>
              </a:ext>
            </a:extLst>
          </p:cNvPr>
          <p:cNvSpPr/>
          <p:nvPr/>
        </p:nvSpPr>
        <p:spPr>
          <a:xfrm>
            <a:off x="4434327" y="346389"/>
            <a:ext cx="3323346" cy="646331"/>
          </a:xfrm>
          <a:prstGeom prst="rect">
            <a:avLst/>
          </a:prstGeom>
        </p:spPr>
        <p:txBody>
          <a:bodyPr wrap="none">
            <a:spAutoFit/>
          </a:bodyPr>
          <a:lstStyle/>
          <a:p>
            <a:pPr algn="ctr"/>
            <a:r>
              <a:rPr lang="en-US" sz="3600" b="1" dirty="0">
                <a:solidFill>
                  <a:srgbClr val="92D050"/>
                </a:solidFill>
                <a:effectLst>
                  <a:outerShdw blurRad="38100" dist="38100" dir="2700000" algn="tl">
                    <a:srgbClr val="000000">
                      <a:alpha val="43137"/>
                    </a:srgbClr>
                  </a:outerShdw>
                </a:effectLst>
                <a:latin typeface="Baskerville Old Face" panose="02020602080505020303" pitchFamily="18" charset="0"/>
              </a:rPr>
              <a:t>The 2009 Camry</a:t>
            </a:r>
          </a:p>
        </p:txBody>
      </p:sp>
      <p:pic>
        <p:nvPicPr>
          <p:cNvPr id="3" name="Picture 2">
            <a:extLst>
              <a:ext uri="{FF2B5EF4-FFF2-40B4-BE49-F238E27FC236}">
                <a16:creationId xmlns:a16="http://schemas.microsoft.com/office/drawing/2014/main" id="{E9617713-F742-4BB7-B7C2-D9F121237BD5}"/>
              </a:ext>
            </a:extLst>
          </p:cNvPr>
          <p:cNvPicPr>
            <a:picLocks noChangeAspect="1"/>
          </p:cNvPicPr>
          <p:nvPr/>
        </p:nvPicPr>
        <p:blipFill>
          <a:blip r:embed="rId2"/>
          <a:stretch>
            <a:fillRect/>
          </a:stretch>
        </p:blipFill>
        <p:spPr>
          <a:xfrm>
            <a:off x="2182029" y="1493352"/>
            <a:ext cx="7827942" cy="3871296"/>
          </a:xfrm>
          <a:prstGeom prst="rect">
            <a:avLst/>
          </a:prstGeom>
        </p:spPr>
      </p:pic>
      <p:sp>
        <p:nvSpPr>
          <p:cNvPr id="4" name="Rectangle 3">
            <a:extLst>
              <a:ext uri="{FF2B5EF4-FFF2-40B4-BE49-F238E27FC236}">
                <a16:creationId xmlns:a16="http://schemas.microsoft.com/office/drawing/2014/main" id="{A94948C7-5B8A-4773-9A5D-F9F8DDCF300B}"/>
              </a:ext>
            </a:extLst>
          </p:cNvPr>
          <p:cNvSpPr/>
          <p:nvPr/>
        </p:nvSpPr>
        <p:spPr>
          <a:xfrm>
            <a:off x="4259140" y="5865280"/>
            <a:ext cx="4106830" cy="523220"/>
          </a:xfrm>
          <a:prstGeom prst="rect">
            <a:avLst/>
          </a:prstGeom>
        </p:spPr>
        <p:txBody>
          <a:bodyPr wrap="none">
            <a:spAutoFit/>
          </a:bodyPr>
          <a:lstStyle/>
          <a:p>
            <a:r>
              <a:rPr lang="en-US" sz="2800" dirty="0">
                <a:solidFill>
                  <a:srgbClr val="CC00CC"/>
                </a:solidFill>
                <a:effectLst>
                  <a:outerShdw blurRad="38100" dist="38100" dir="2700000" algn="tl">
                    <a:srgbClr val="000000">
                      <a:alpha val="43137"/>
                    </a:srgbClr>
                  </a:outerShdw>
                </a:effectLst>
                <a:latin typeface="Arial Black" panose="020B0A04020102020204" pitchFamily="34" charset="0"/>
              </a:rPr>
              <a:t>Before the Accident</a:t>
            </a:r>
          </a:p>
        </p:txBody>
      </p:sp>
    </p:spTree>
    <p:extLst>
      <p:ext uri="{BB962C8B-B14F-4D97-AF65-F5344CB8AC3E}">
        <p14:creationId xmlns:p14="http://schemas.microsoft.com/office/powerpoint/2010/main" val="4054732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A83211-C8EC-4503-B2D2-59F3A7AEA236}"/>
              </a:ext>
            </a:extLst>
          </p:cNvPr>
          <p:cNvSpPr/>
          <p:nvPr/>
        </p:nvSpPr>
        <p:spPr>
          <a:xfrm>
            <a:off x="3048000" y="181933"/>
            <a:ext cx="6096000" cy="1384995"/>
          </a:xfrm>
          <a:prstGeom prst="rect">
            <a:avLst/>
          </a:prstGeom>
        </p:spPr>
        <p:txBody>
          <a:bodyPr>
            <a:spAutoFit/>
          </a:bodyPr>
          <a:lstStyle/>
          <a:p>
            <a:pPr algn="ctr"/>
            <a:r>
              <a:rPr lang="en-US" sz="2800" dirty="0">
                <a:solidFill>
                  <a:schemeClr val="bg1">
                    <a:lumMod val="65000"/>
                  </a:schemeClr>
                </a:solidFill>
                <a:latin typeface="Baskerville Old Face" panose="02020602080505020303" pitchFamily="18" charset="0"/>
              </a:rPr>
              <a:t>After the accident, Her car was traveling between 4 and 9 mph when it was struck.</a:t>
            </a:r>
          </a:p>
          <a:p>
            <a:pPr algn="ctr"/>
            <a:r>
              <a:rPr lang="en-US" sz="2800" b="1" dirty="0">
                <a:solidFill>
                  <a:srgbClr val="92D050"/>
                </a:solidFill>
                <a:latin typeface="Baskerville Old Face" panose="02020602080505020303" pitchFamily="18" charset="0"/>
              </a:rPr>
              <a:t>It only took </a:t>
            </a:r>
            <a:r>
              <a:rPr lang="en-US" sz="2800" b="1" u="sng" dirty="0">
                <a:solidFill>
                  <a:srgbClr val="92D050"/>
                </a:solidFill>
                <a:latin typeface="Baskerville Old Face" panose="02020602080505020303" pitchFamily="18" charset="0"/>
              </a:rPr>
              <a:t>12.6 Seconds</a:t>
            </a:r>
            <a:endParaRPr lang="en-US" sz="2800" dirty="0">
              <a:latin typeface="Baskerville Old Face" panose="02020602080505020303" pitchFamily="18" charset="0"/>
            </a:endParaRPr>
          </a:p>
        </p:txBody>
      </p:sp>
      <p:pic>
        <p:nvPicPr>
          <p:cNvPr id="3" name="Picture 2">
            <a:extLst>
              <a:ext uri="{FF2B5EF4-FFF2-40B4-BE49-F238E27FC236}">
                <a16:creationId xmlns:a16="http://schemas.microsoft.com/office/drawing/2014/main" id="{DB1147A7-581F-47B4-BF65-DEA54BFF933B}"/>
              </a:ext>
            </a:extLst>
          </p:cNvPr>
          <p:cNvPicPr>
            <a:picLocks noChangeAspect="1"/>
          </p:cNvPicPr>
          <p:nvPr/>
        </p:nvPicPr>
        <p:blipFill>
          <a:blip r:embed="rId2"/>
          <a:stretch>
            <a:fillRect/>
          </a:stretch>
        </p:blipFill>
        <p:spPr>
          <a:xfrm>
            <a:off x="2378760" y="1763876"/>
            <a:ext cx="7830983" cy="4774990"/>
          </a:xfrm>
          <a:prstGeom prst="rect">
            <a:avLst/>
          </a:prstGeom>
        </p:spPr>
      </p:pic>
    </p:spTree>
    <p:extLst>
      <p:ext uri="{BB962C8B-B14F-4D97-AF65-F5344CB8AC3E}">
        <p14:creationId xmlns:p14="http://schemas.microsoft.com/office/powerpoint/2010/main" val="35824274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862</Words>
  <Application>Microsoft Office PowerPoint</Application>
  <PresentationFormat>Widescreen</PresentationFormat>
  <Paragraphs>47</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Arial Black</vt:lpstr>
      <vt:lpstr>Baskerville Old Face</vt:lpstr>
      <vt:lpstr>Calibri</vt:lpstr>
      <vt:lpstr>Calibri Light</vt:lpstr>
      <vt:lpstr>Office Theme</vt:lpstr>
      <vt:lpstr>3 Ribbons For 3 Reasons “Losing Loved Ones in a Tragic Auto Accident”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 Ribbons For 3 Reasons “Losing Loved Ones in a Tragic Auto Accident”</dc:title>
  <dc:creator>Christina Dempsey</dc:creator>
  <cp:lastModifiedBy>Christina Dempsey</cp:lastModifiedBy>
  <cp:revision>6</cp:revision>
  <dcterms:created xsi:type="dcterms:W3CDTF">2019-09-21T16:12:13Z</dcterms:created>
  <dcterms:modified xsi:type="dcterms:W3CDTF">2019-09-21T17:05:24Z</dcterms:modified>
</cp:coreProperties>
</file>