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82" r:id="rId3"/>
    <p:sldId id="257" r:id="rId4"/>
    <p:sldId id="743" r:id="rId5"/>
    <p:sldId id="734" r:id="rId6"/>
    <p:sldId id="271" r:id="rId7"/>
    <p:sldId id="744" r:id="rId8"/>
    <p:sldId id="272" r:id="rId9"/>
    <p:sldId id="748" r:id="rId10"/>
    <p:sldId id="745" r:id="rId11"/>
    <p:sldId id="746" r:id="rId12"/>
    <p:sldId id="747" r:id="rId13"/>
    <p:sldId id="749" r:id="rId14"/>
    <p:sldId id="751" r:id="rId15"/>
    <p:sldId id="755" r:id="rId16"/>
    <p:sldId id="754" r:id="rId17"/>
    <p:sldId id="752" r:id="rId18"/>
    <p:sldId id="757" r:id="rId19"/>
    <p:sldId id="361"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esha Mookherjee" initials="AM" lastIdx="1" clrIdx="0">
    <p:extLst>
      <p:ext uri="{19B8F6BF-5375-455C-9EA6-DF929625EA0E}">
        <p15:presenceInfo xmlns:p15="http://schemas.microsoft.com/office/powerpoint/2012/main" userId="S::AMookherjee@mdot.state.md.us::ae122f1a-916f-4de7-8681-a4f8aa04c5e7" providerId="AD"/>
      </p:ext>
    </p:extLst>
  </p:cmAuthor>
  <p:cmAuthor id="2" name="Steve Rochon" initials="SR" lastIdx="6" clrIdx="1">
    <p:extLst>
      <p:ext uri="{19B8F6BF-5375-455C-9EA6-DF929625EA0E}">
        <p15:presenceInfo xmlns:p15="http://schemas.microsoft.com/office/powerpoint/2012/main" userId="S::SRochon@mdot.state.md.us::1db98af5-95f1-4831-a7cf-c36233fc5f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A30B34"/>
    <a:srgbClr val="CAA7B8"/>
    <a:srgbClr val="82B1E0"/>
    <a:srgbClr val="F6BE98"/>
    <a:srgbClr val="FBB816"/>
    <a:srgbClr val="28A72C"/>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5652" autoAdjust="0"/>
  </p:normalViewPr>
  <p:slideViewPr>
    <p:cSldViewPr snapToGrid="0">
      <p:cViewPr varScale="1">
        <p:scale>
          <a:sx n="102" d="100"/>
          <a:sy n="102" d="100"/>
        </p:scale>
        <p:origin x="150" y="534"/>
      </p:cViewPr>
      <p:guideLst/>
    </p:cSldViewPr>
  </p:slideViewPr>
  <p:outlineViewPr>
    <p:cViewPr>
      <p:scale>
        <a:sx n="33" d="100"/>
        <a:sy n="33" d="100"/>
      </p:scale>
      <p:origin x="0" y="-2094"/>
    </p:cViewPr>
  </p:outlin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2879E-456D-4076-BEA2-42359DFBB1E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8480E94-FF94-4FCE-8D1F-87BC046F4643}">
      <dgm:prSet/>
      <dgm:spPr/>
      <dgm:t>
        <a:bodyPr/>
        <a:lstStyle/>
        <a:p>
          <a:r>
            <a:rPr lang="en-US"/>
            <a:t>Failure to give full time and attention</a:t>
          </a:r>
        </a:p>
      </dgm:t>
    </dgm:pt>
    <dgm:pt modelId="{D78A4F3E-23F3-4E37-8538-92A8781D277C}" type="parTrans" cxnId="{F71D47D7-AD38-4D02-ABA6-EA9CBB42FC6D}">
      <dgm:prSet/>
      <dgm:spPr/>
      <dgm:t>
        <a:bodyPr/>
        <a:lstStyle/>
        <a:p>
          <a:endParaRPr lang="en-US"/>
        </a:p>
      </dgm:t>
    </dgm:pt>
    <dgm:pt modelId="{7ABC2DE7-83CC-41D3-9DDA-D430D7432A43}" type="sibTrans" cxnId="{F71D47D7-AD38-4D02-ABA6-EA9CBB42FC6D}">
      <dgm:prSet/>
      <dgm:spPr/>
      <dgm:t>
        <a:bodyPr/>
        <a:lstStyle/>
        <a:p>
          <a:endParaRPr lang="en-US"/>
        </a:p>
      </dgm:t>
    </dgm:pt>
    <dgm:pt modelId="{CE737993-A2E3-4508-942F-D3095FDE0883}">
      <dgm:prSet/>
      <dgm:spPr/>
      <dgm:t>
        <a:bodyPr/>
        <a:lstStyle/>
        <a:p>
          <a:r>
            <a:rPr lang="en-US"/>
            <a:t>Looked but did not see</a:t>
          </a:r>
        </a:p>
      </dgm:t>
    </dgm:pt>
    <dgm:pt modelId="{04A3209A-5C81-4DA0-9435-DFDA32059211}" type="parTrans" cxnId="{413CA48F-77C6-4334-BFA3-E9FBC951EAF8}">
      <dgm:prSet/>
      <dgm:spPr/>
      <dgm:t>
        <a:bodyPr/>
        <a:lstStyle/>
        <a:p>
          <a:endParaRPr lang="en-US"/>
        </a:p>
      </dgm:t>
    </dgm:pt>
    <dgm:pt modelId="{157C7862-331F-44D5-9F41-2809B35FFB80}" type="sibTrans" cxnId="{413CA48F-77C6-4334-BFA3-E9FBC951EAF8}">
      <dgm:prSet/>
      <dgm:spPr/>
      <dgm:t>
        <a:bodyPr/>
        <a:lstStyle/>
        <a:p>
          <a:endParaRPr lang="en-US"/>
        </a:p>
      </dgm:t>
    </dgm:pt>
    <dgm:pt modelId="{DF095A1F-AAE1-4698-A50D-38C662E7D177}">
      <dgm:prSet/>
      <dgm:spPr/>
      <dgm:t>
        <a:bodyPr/>
        <a:lstStyle/>
        <a:p>
          <a:r>
            <a:rPr lang="en-US"/>
            <a:t>Lost in thought</a:t>
          </a:r>
        </a:p>
      </dgm:t>
    </dgm:pt>
    <dgm:pt modelId="{A98F354C-5D1A-4BD5-9D47-42C9495BE2FF}" type="parTrans" cxnId="{3E987D59-59A2-4DE9-A430-EF40B44E3C33}">
      <dgm:prSet/>
      <dgm:spPr/>
      <dgm:t>
        <a:bodyPr/>
        <a:lstStyle/>
        <a:p>
          <a:endParaRPr lang="en-US"/>
        </a:p>
      </dgm:t>
    </dgm:pt>
    <dgm:pt modelId="{74F4AEF8-7E94-489D-933B-DC23356E1C2A}" type="sibTrans" cxnId="{3E987D59-59A2-4DE9-A430-EF40B44E3C33}">
      <dgm:prSet/>
      <dgm:spPr/>
      <dgm:t>
        <a:bodyPr/>
        <a:lstStyle/>
        <a:p>
          <a:endParaRPr lang="en-US"/>
        </a:p>
      </dgm:t>
    </dgm:pt>
    <dgm:pt modelId="{14391E45-7D6B-4296-A060-A3B752840E07}">
      <dgm:prSet/>
      <dgm:spPr>
        <a:noFill/>
      </dgm:spPr>
      <dgm:t>
        <a:bodyPr/>
        <a:lstStyle/>
        <a:p>
          <a:pPr algn="ctr"/>
          <a:r>
            <a:rPr lang="en-US" dirty="0">
              <a:solidFill>
                <a:schemeClr val="tx1"/>
              </a:solidFill>
            </a:rPr>
            <a:t>Standardization of definition across jurisdictions</a:t>
          </a:r>
        </a:p>
      </dgm:t>
    </dgm:pt>
    <dgm:pt modelId="{681D3A28-5010-41A6-BA9A-FA1347D4C2A6}" type="parTrans" cxnId="{5E5E32C9-1887-4B91-82A9-C76D0171E0A0}">
      <dgm:prSet/>
      <dgm:spPr/>
      <dgm:t>
        <a:bodyPr/>
        <a:lstStyle/>
        <a:p>
          <a:endParaRPr lang="en-US"/>
        </a:p>
      </dgm:t>
    </dgm:pt>
    <dgm:pt modelId="{98F3BB80-43E6-44BB-B3DE-43417654C2EF}" type="sibTrans" cxnId="{5E5E32C9-1887-4B91-82A9-C76D0171E0A0}">
      <dgm:prSet/>
      <dgm:spPr/>
      <dgm:t>
        <a:bodyPr/>
        <a:lstStyle/>
        <a:p>
          <a:endParaRPr lang="en-US"/>
        </a:p>
      </dgm:t>
    </dgm:pt>
    <dgm:pt modelId="{888F509E-F5F6-4403-8265-7FDB2AA77307}" type="pres">
      <dgm:prSet presAssocID="{17F2879E-456D-4076-BEA2-42359DFBB1E0}" presName="linear" presStyleCnt="0">
        <dgm:presLayoutVars>
          <dgm:animLvl val="lvl"/>
          <dgm:resizeHandles val="exact"/>
        </dgm:presLayoutVars>
      </dgm:prSet>
      <dgm:spPr/>
    </dgm:pt>
    <dgm:pt modelId="{BCB72814-8452-48BA-B54C-9728C4CD9A47}" type="pres">
      <dgm:prSet presAssocID="{C8480E94-FF94-4FCE-8D1F-87BC046F4643}" presName="parentText" presStyleLbl="node1" presStyleIdx="0" presStyleCnt="4">
        <dgm:presLayoutVars>
          <dgm:chMax val="0"/>
          <dgm:bulletEnabled val="1"/>
        </dgm:presLayoutVars>
      </dgm:prSet>
      <dgm:spPr/>
    </dgm:pt>
    <dgm:pt modelId="{23832E19-C365-466A-BF8F-77EB45CB1F60}" type="pres">
      <dgm:prSet presAssocID="{7ABC2DE7-83CC-41D3-9DDA-D430D7432A43}" presName="spacer" presStyleCnt="0"/>
      <dgm:spPr/>
    </dgm:pt>
    <dgm:pt modelId="{A59D2332-1A49-401C-A4F8-3BDB2EAE9987}" type="pres">
      <dgm:prSet presAssocID="{CE737993-A2E3-4508-942F-D3095FDE0883}" presName="parentText" presStyleLbl="node1" presStyleIdx="1" presStyleCnt="4">
        <dgm:presLayoutVars>
          <dgm:chMax val="0"/>
          <dgm:bulletEnabled val="1"/>
        </dgm:presLayoutVars>
      </dgm:prSet>
      <dgm:spPr/>
    </dgm:pt>
    <dgm:pt modelId="{6EE7A8FB-F5CA-4247-A065-B5865ED8A309}" type="pres">
      <dgm:prSet presAssocID="{157C7862-331F-44D5-9F41-2809B35FFB80}" presName="spacer" presStyleCnt="0"/>
      <dgm:spPr/>
    </dgm:pt>
    <dgm:pt modelId="{0AFC3EFB-8571-4831-84EC-1C0C4E4F9FDB}" type="pres">
      <dgm:prSet presAssocID="{DF095A1F-AAE1-4698-A50D-38C662E7D177}" presName="parentText" presStyleLbl="node1" presStyleIdx="2" presStyleCnt="4">
        <dgm:presLayoutVars>
          <dgm:chMax val="0"/>
          <dgm:bulletEnabled val="1"/>
        </dgm:presLayoutVars>
      </dgm:prSet>
      <dgm:spPr/>
    </dgm:pt>
    <dgm:pt modelId="{CA51FAC5-E413-4CBE-8543-3797103402D9}" type="pres">
      <dgm:prSet presAssocID="{74F4AEF8-7E94-489D-933B-DC23356E1C2A}" presName="spacer" presStyleCnt="0"/>
      <dgm:spPr/>
    </dgm:pt>
    <dgm:pt modelId="{F86A4515-0D5A-43D1-9A5D-BA7EA19AD382}" type="pres">
      <dgm:prSet presAssocID="{14391E45-7D6B-4296-A060-A3B752840E07}" presName="parentText" presStyleLbl="node1" presStyleIdx="3" presStyleCnt="4" custLinFactY="24107" custLinFactNeighborX="93" custLinFactNeighborY="100000">
        <dgm:presLayoutVars>
          <dgm:chMax val="0"/>
          <dgm:bulletEnabled val="1"/>
        </dgm:presLayoutVars>
      </dgm:prSet>
      <dgm:spPr/>
    </dgm:pt>
  </dgm:ptLst>
  <dgm:cxnLst>
    <dgm:cxn modelId="{53483C15-0967-45A0-A83D-16E1BF5408EA}" type="presOf" srcId="{14391E45-7D6B-4296-A060-A3B752840E07}" destId="{F86A4515-0D5A-43D1-9A5D-BA7EA19AD382}" srcOrd="0" destOrd="0" presId="urn:microsoft.com/office/officeart/2005/8/layout/vList2"/>
    <dgm:cxn modelId="{5E4DC719-8B59-48EB-8682-D49933248F34}" type="presOf" srcId="{CE737993-A2E3-4508-942F-D3095FDE0883}" destId="{A59D2332-1A49-401C-A4F8-3BDB2EAE9987}" srcOrd="0" destOrd="0" presId="urn:microsoft.com/office/officeart/2005/8/layout/vList2"/>
    <dgm:cxn modelId="{665C6B1A-8569-491A-A0C7-CB6E24E58441}" type="presOf" srcId="{17F2879E-456D-4076-BEA2-42359DFBB1E0}" destId="{888F509E-F5F6-4403-8265-7FDB2AA77307}" srcOrd="0" destOrd="0" presId="urn:microsoft.com/office/officeart/2005/8/layout/vList2"/>
    <dgm:cxn modelId="{F003BC60-7BFE-4E32-A055-E75C41EB0D42}" type="presOf" srcId="{C8480E94-FF94-4FCE-8D1F-87BC046F4643}" destId="{BCB72814-8452-48BA-B54C-9728C4CD9A47}" srcOrd="0" destOrd="0" presId="urn:microsoft.com/office/officeart/2005/8/layout/vList2"/>
    <dgm:cxn modelId="{3E987D59-59A2-4DE9-A430-EF40B44E3C33}" srcId="{17F2879E-456D-4076-BEA2-42359DFBB1E0}" destId="{DF095A1F-AAE1-4698-A50D-38C662E7D177}" srcOrd="2" destOrd="0" parTransId="{A98F354C-5D1A-4BD5-9D47-42C9495BE2FF}" sibTransId="{74F4AEF8-7E94-489D-933B-DC23356E1C2A}"/>
    <dgm:cxn modelId="{413CA48F-77C6-4334-BFA3-E9FBC951EAF8}" srcId="{17F2879E-456D-4076-BEA2-42359DFBB1E0}" destId="{CE737993-A2E3-4508-942F-D3095FDE0883}" srcOrd="1" destOrd="0" parTransId="{04A3209A-5C81-4DA0-9435-DFDA32059211}" sibTransId="{157C7862-331F-44D5-9F41-2809B35FFB80}"/>
    <dgm:cxn modelId="{5E5E32C9-1887-4B91-82A9-C76D0171E0A0}" srcId="{17F2879E-456D-4076-BEA2-42359DFBB1E0}" destId="{14391E45-7D6B-4296-A060-A3B752840E07}" srcOrd="3" destOrd="0" parTransId="{681D3A28-5010-41A6-BA9A-FA1347D4C2A6}" sibTransId="{98F3BB80-43E6-44BB-B3DE-43417654C2EF}"/>
    <dgm:cxn modelId="{785981D5-DB08-4ECE-AAB5-DD47D53B4BBB}" type="presOf" srcId="{DF095A1F-AAE1-4698-A50D-38C662E7D177}" destId="{0AFC3EFB-8571-4831-84EC-1C0C4E4F9FDB}" srcOrd="0" destOrd="0" presId="urn:microsoft.com/office/officeart/2005/8/layout/vList2"/>
    <dgm:cxn modelId="{F71D47D7-AD38-4D02-ABA6-EA9CBB42FC6D}" srcId="{17F2879E-456D-4076-BEA2-42359DFBB1E0}" destId="{C8480E94-FF94-4FCE-8D1F-87BC046F4643}" srcOrd="0" destOrd="0" parTransId="{D78A4F3E-23F3-4E37-8538-92A8781D277C}" sibTransId="{7ABC2DE7-83CC-41D3-9DDA-D430D7432A43}"/>
    <dgm:cxn modelId="{8E0C93A2-1043-4ED8-9054-173D9520F203}" type="presParOf" srcId="{888F509E-F5F6-4403-8265-7FDB2AA77307}" destId="{BCB72814-8452-48BA-B54C-9728C4CD9A47}" srcOrd="0" destOrd="0" presId="urn:microsoft.com/office/officeart/2005/8/layout/vList2"/>
    <dgm:cxn modelId="{A785CBF9-ECCE-4AF1-9DA9-36D220B308D8}" type="presParOf" srcId="{888F509E-F5F6-4403-8265-7FDB2AA77307}" destId="{23832E19-C365-466A-BF8F-77EB45CB1F60}" srcOrd="1" destOrd="0" presId="urn:microsoft.com/office/officeart/2005/8/layout/vList2"/>
    <dgm:cxn modelId="{7B4D17D5-1AE7-41DB-A590-9ECB4670B104}" type="presParOf" srcId="{888F509E-F5F6-4403-8265-7FDB2AA77307}" destId="{A59D2332-1A49-401C-A4F8-3BDB2EAE9987}" srcOrd="2" destOrd="0" presId="urn:microsoft.com/office/officeart/2005/8/layout/vList2"/>
    <dgm:cxn modelId="{095C022C-B2E5-49A1-85A8-A37010568A3F}" type="presParOf" srcId="{888F509E-F5F6-4403-8265-7FDB2AA77307}" destId="{6EE7A8FB-F5CA-4247-A065-B5865ED8A309}" srcOrd="3" destOrd="0" presId="urn:microsoft.com/office/officeart/2005/8/layout/vList2"/>
    <dgm:cxn modelId="{97FE3652-387E-44C3-A583-78B62B9E2B0F}" type="presParOf" srcId="{888F509E-F5F6-4403-8265-7FDB2AA77307}" destId="{0AFC3EFB-8571-4831-84EC-1C0C4E4F9FDB}" srcOrd="4" destOrd="0" presId="urn:microsoft.com/office/officeart/2005/8/layout/vList2"/>
    <dgm:cxn modelId="{0F30C1AD-22F2-43A3-A937-6EE16D40F962}" type="presParOf" srcId="{888F509E-F5F6-4403-8265-7FDB2AA77307}" destId="{CA51FAC5-E413-4CBE-8543-3797103402D9}" srcOrd="5" destOrd="0" presId="urn:microsoft.com/office/officeart/2005/8/layout/vList2"/>
    <dgm:cxn modelId="{6430A2CD-7CA6-4991-8201-8098787363EE}" type="presParOf" srcId="{888F509E-F5F6-4403-8265-7FDB2AA77307}" destId="{F86A4515-0D5A-43D1-9A5D-BA7EA19AD38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72814-8452-48BA-B54C-9728C4CD9A47}">
      <dsp:nvSpPr>
        <dsp:cNvPr id="0" name=""/>
        <dsp:cNvSpPr/>
      </dsp:nvSpPr>
      <dsp:spPr>
        <a:xfrm>
          <a:off x="0" y="41389"/>
          <a:ext cx="5115491" cy="11536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Failure to give full time and attention</a:t>
          </a:r>
        </a:p>
      </dsp:txBody>
      <dsp:txXfrm>
        <a:off x="56315" y="97704"/>
        <a:ext cx="5002861" cy="1040990"/>
      </dsp:txXfrm>
    </dsp:sp>
    <dsp:sp modelId="{A59D2332-1A49-401C-A4F8-3BDB2EAE9987}">
      <dsp:nvSpPr>
        <dsp:cNvPr id="0" name=""/>
        <dsp:cNvSpPr/>
      </dsp:nvSpPr>
      <dsp:spPr>
        <a:xfrm>
          <a:off x="0" y="1278529"/>
          <a:ext cx="5115491" cy="11536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Looked but did not see</a:t>
          </a:r>
        </a:p>
      </dsp:txBody>
      <dsp:txXfrm>
        <a:off x="56315" y="1334844"/>
        <a:ext cx="5002861" cy="1040990"/>
      </dsp:txXfrm>
    </dsp:sp>
    <dsp:sp modelId="{0AFC3EFB-8571-4831-84EC-1C0C4E4F9FDB}">
      <dsp:nvSpPr>
        <dsp:cNvPr id="0" name=""/>
        <dsp:cNvSpPr/>
      </dsp:nvSpPr>
      <dsp:spPr>
        <a:xfrm>
          <a:off x="0" y="2515668"/>
          <a:ext cx="5115491" cy="11536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Lost in thought</a:t>
          </a:r>
        </a:p>
      </dsp:txBody>
      <dsp:txXfrm>
        <a:off x="56315" y="2571983"/>
        <a:ext cx="5002861" cy="1040990"/>
      </dsp:txXfrm>
    </dsp:sp>
    <dsp:sp modelId="{F86A4515-0D5A-43D1-9A5D-BA7EA19AD382}">
      <dsp:nvSpPr>
        <dsp:cNvPr id="0" name=""/>
        <dsp:cNvSpPr/>
      </dsp:nvSpPr>
      <dsp:spPr>
        <a:xfrm>
          <a:off x="0" y="3794198"/>
          <a:ext cx="5115491" cy="11536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tx1"/>
              </a:solidFill>
            </a:rPr>
            <a:t>Standardization of definition across jurisdictions</a:t>
          </a:r>
        </a:p>
      </dsp:txBody>
      <dsp:txXfrm>
        <a:off x="56315" y="3850513"/>
        <a:ext cx="5002861" cy="10409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585B9E-2424-416B-9E3B-134755AD26DD}" type="datetimeFigureOut">
              <a:rPr lang="en-US" smtClean="0"/>
              <a:t>9/20/2019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CFFCFD-6731-4516-9E83-AD091494DFCF}" type="slidenum">
              <a:rPr lang="en-US" smtClean="0"/>
              <a:t>‹#›</a:t>
            </a:fld>
            <a:endParaRPr lang="en-US"/>
          </a:p>
        </p:txBody>
      </p:sp>
    </p:spTree>
    <p:extLst>
      <p:ext uri="{BB962C8B-B14F-4D97-AF65-F5344CB8AC3E}">
        <p14:creationId xmlns:p14="http://schemas.microsoft.com/office/powerpoint/2010/main" val="524141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FFCFD-6731-4516-9E83-AD091494DFCF}" type="slidenum">
              <a:rPr lang="en-US" smtClean="0"/>
              <a:t>1</a:t>
            </a:fld>
            <a:endParaRPr lang="en-US"/>
          </a:p>
        </p:txBody>
      </p:sp>
    </p:spTree>
    <p:extLst>
      <p:ext uri="{BB962C8B-B14F-4D97-AF65-F5344CB8AC3E}">
        <p14:creationId xmlns:p14="http://schemas.microsoft.com/office/powerpoint/2010/main" val="1732963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13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97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76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662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85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83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86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about this presentation, please contact us at MDOT SHA, for general questions, please contact Kari Snyder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CFFCFD-6731-4516-9E83-AD091494DF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67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CFFCFD-6731-4516-9E83-AD091494DFCF}" type="slidenum">
              <a:rPr lang="en-US" smtClean="0"/>
              <a:t>2</a:t>
            </a:fld>
            <a:endParaRPr lang="en-US"/>
          </a:p>
        </p:txBody>
      </p:sp>
    </p:spTree>
    <p:extLst>
      <p:ext uri="{BB962C8B-B14F-4D97-AF65-F5344CB8AC3E}">
        <p14:creationId xmlns:p14="http://schemas.microsoft.com/office/powerpoint/2010/main" val="227029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900" dirty="0"/>
              <a:t>Stigmatize negative behavior by promoting good behavior</a:t>
            </a:r>
          </a:p>
          <a:p>
            <a:pPr marL="640594" lvl="1" indent="-174708">
              <a:buFont typeface="Arial" panose="020B0604020202020204" pitchFamily="34" charset="0"/>
              <a:buChar char="•"/>
            </a:pPr>
            <a:r>
              <a:rPr lang="en-US" sz="2900" dirty="0"/>
              <a:t>Rideshares</a:t>
            </a:r>
          </a:p>
          <a:p>
            <a:pPr marL="640594" lvl="1" indent="-174708">
              <a:buFont typeface="Arial" panose="020B0604020202020204" pitchFamily="34" charset="0"/>
              <a:buChar char="•"/>
            </a:pPr>
            <a:r>
              <a:rPr lang="en-US" sz="2900" dirty="0"/>
              <a:t>Belt Use</a:t>
            </a:r>
          </a:p>
          <a:p>
            <a:pPr marL="640594" lvl="1" indent="-174708">
              <a:buFont typeface="Arial" panose="020B0604020202020204" pitchFamily="34" charset="0"/>
              <a:buChar char="•"/>
            </a:pPr>
            <a:r>
              <a:rPr lang="en-US" sz="2900" dirty="0"/>
              <a:t>Eliminating distraction</a:t>
            </a:r>
          </a:p>
          <a:p>
            <a:pPr marL="640594" lvl="1" indent="-174708">
              <a:buFont typeface="Arial" panose="020B0604020202020204" pitchFamily="34" charset="0"/>
              <a:buChar char="•"/>
            </a:pPr>
            <a:r>
              <a:rPr lang="en-US" sz="2900" dirty="0"/>
              <a:t>Slowing down</a:t>
            </a:r>
          </a:p>
          <a:p>
            <a:pPr marL="640594" lvl="1" indent="-174708">
              <a:buFont typeface="Arial" panose="020B0604020202020204" pitchFamily="34" charset="0"/>
              <a:buChar char="•"/>
            </a:pPr>
            <a:r>
              <a:rPr lang="en-US" sz="2900" dirty="0"/>
              <a:t>Pedestrian safety (Engineers)</a:t>
            </a:r>
          </a:p>
          <a:p>
            <a:pPr marL="640594" lvl="1" indent="-174708">
              <a:buFont typeface="Arial" panose="020B0604020202020204" pitchFamily="34" charset="0"/>
              <a:buChar char="•"/>
            </a:pPr>
            <a:endParaRPr lang="en-US" sz="2900" dirty="0"/>
          </a:p>
          <a:p>
            <a:pPr marL="174708" indent="-174708">
              <a:buFont typeface="Arial" panose="020B0604020202020204" pitchFamily="34" charset="0"/>
              <a:buChar char="•"/>
            </a:pPr>
            <a:r>
              <a:rPr lang="en-US" sz="2900" dirty="0"/>
              <a:t>Relevant - Work with employers to implement programs</a:t>
            </a:r>
          </a:p>
        </p:txBody>
      </p:sp>
      <p:sp>
        <p:nvSpPr>
          <p:cNvPr id="4" name="Slide Number Placeholder 3"/>
          <p:cNvSpPr>
            <a:spLocks noGrp="1"/>
          </p:cNvSpPr>
          <p:nvPr>
            <p:ph type="sldNum" sz="quarter" idx="10"/>
          </p:nvPr>
        </p:nvSpPr>
        <p:spPr/>
        <p:txBody>
          <a:bodyPr/>
          <a:lstStyle/>
          <a:p>
            <a:pPr defTabSz="931774">
              <a:defRPr/>
            </a:pPr>
            <a:fld id="{7CE8E742-F0D2-4F5B-B6D2-299D16311149}" type="slidenum">
              <a:rPr lang="en-US">
                <a:solidFill>
                  <a:prstClr val="black"/>
                </a:solidFill>
                <a:latin typeface="Calibri"/>
              </a:rPr>
              <a:pPr defTabSz="931774">
                <a:defRPr/>
              </a:pPr>
              <a:t>4</a:t>
            </a:fld>
            <a:endParaRPr lang="en-US" dirty="0">
              <a:solidFill>
                <a:prstClr val="black"/>
              </a:solidFill>
              <a:latin typeface="Calibri"/>
            </a:endParaRPr>
          </a:p>
        </p:txBody>
      </p:sp>
    </p:spTree>
    <p:extLst>
      <p:ext uri="{BB962C8B-B14F-4D97-AF65-F5344CB8AC3E}">
        <p14:creationId xmlns:p14="http://schemas.microsoft.com/office/powerpoint/2010/main" val="363012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Definition</a:t>
            </a:r>
          </a:p>
        </p:txBody>
      </p:sp>
      <p:sp>
        <p:nvSpPr>
          <p:cNvPr id="4" name="Slide Number Placeholder 3"/>
          <p:cNvSpPr>
            <a:spLocks noGrp="1"/>
          </p:cNvSpPr>
          <p:nvPr>
            <p:ph type="sldNum" sz="quarter" idx="10"/>
          </p:nvPr>
        </p:nvSpPr>
        <p:spPr/>
        <p:txBody>
          <a:bodyPr/>
          <a:lstStyle/>
          <a:p>
            <a:pPr>
              <a:defRPr/>
            </a:pPr>
            <a:fld id="{0A4463C2-1E53-40DB-ACC8-363AE7C4A6C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29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a:defRPr/>
            </a:pPr>
            <a:fld id="{0A4463C2-1E53-40DB-ACC8-363AE7C4A6C2}"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17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478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Types of distractions:</a:t>
            </a:r>
          </a:p>
          <a:p>
            <a:r>
              <a:rPr lang="en-US" dirty="0"/>
              <a:t>Looking for something in purse</a:t>
            </a:r>
          </a:p>
          <a:p>
            <a:r>
              <a:rPr lang="en-US" dirty="0"/>
              <a:t>Eating</a:t>
            </a:r>
          </a:p>
          <a:p>
            <a:r>
              <a:rPr lang="en-US" dirty="0"/>
              <a:t>Drinking</a:t>
            </a:r>
          </a:p>
          <a:p>
            <a:r>
              <a:rPr lang="en-US" dirty="0"/>
              <a:t>Watching movies</a:t>
            </a:r>
          </a:p>
          <a:p>
            <a:r>
              <a:rPr lang="en-US" dirty="0"/>
              <a:t>Texting</a:t>
            </a:r>
          </a:p>
          <a:p>
            <a:r>
              <a:rPr lang="en-US" dirty="0"/>
              <a:t>Talking</a:t>
            </a:r>
            <a:r>
              <a:rPr lang="en-US" baseline="0" dirty="0"/>
              <a:t> on phone</a:t>
            </a:r>
          </a:p>
          <a:p>
            <a:r>
              <a:rPr lang="en-US" baseline="0" dirty="0"/>
              <a:t>GPS</a:t>
            </a:r>
          </a:p>
          <a:p>
            <a:r>
              <a:rPr lang="en-US" baseline="0" dirty="0"/>
              <a:t>Applying make-up</a:t>
            </a:r>
          </a:p>
          <a:p>
            <a:r>
              <a:rPr lang="en-US" baseline="0" dirty="0"/>
              <a:t>Adjusting Radio</a:t>
            </a:r>
          </a:p>
          <a:p>
            <a:r>
              <a:rPr lang="en-US" baseline="0" dirty="0"/>
              <a:t>Pet</a:t>
            </a:r>
          </a:p>
          <a:p>
            <a:r>
              <a:rPr lang="en-US" baseline="0" dirty="0"/>
              <a:t>We know that teens are not the only ones that are distracted while driving.  Adults, parents, everyone is doing it.  I used to do it.  </a:t>
            </a:r>
          </a:p>
          <a:p>
            <a:endParaRPr lang="en-US" baseline="0" dirty="0"/>
          </a:p>
          <a:p>
            <a:r>
              <a:rPr lang="en-US" baseline="0" dirty="0"/>
              <a:t>How many of your parents drive distracted?  (raise of hands)  If we asked your parents what the most important thing in the world to them is, what would be the answer?  So it doesn’t make sense – parents are putting their most important </a:t>
            </a:r>
            <a:r>
              <a:rPr lang="en-US" baseline="0" dirty="0" err="1"/>
              <a:t>pocessions</a:t>
            </a:r>
            <a:r>
              <a:rPr lang="en-US" baseline="0" dirty="0"/>
              <a:t> at risk.    </a:t>
            </a:r>
          </a:p>
          <a:p>
            <a:endParaRPr lang="en-US" baseline="0" dirty="0"/>
          </a:p>
          <a:p>
            <a:r>
              <a:rPr lang="en-US" baseline="0" dirty="0"/>
              <a:t>You guys have to help me with your parents.  YOU can be a positive role model for your parents if you decided to make the change and drive responsibly.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4463C2-1E53-40DB-ACC8-363AE7C4A6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FE6FFA-BA78-4D39-8D87-12FFED5A053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425984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E6FFA-BA78-4D39-8D87-12FFED5A053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107786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E6FFA-BA78-4D39-8D87-12FFED5A053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309466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147579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717062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3287355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1623072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230757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705455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164813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3939508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E6FFA-BA78-4D39-8D87-12FFED5A053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2676779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1334538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170206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1BF92B-B6FE-44D3-919B-193C43B3FFCD}" type="datetimeFigureOut">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201086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E6FFA-BA78-4D39-8D87-12FFED5A0534}" type="datetimeFigureOut">
              <a:rPr lang="en-US" smtClean="0"/>
              <a:t>9/20/2019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7921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E6FFA-BA78-4D39-8D87-12FFED5A053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35701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FE6FFA-BA78-4D39-8D87-12FFED5A0534}" type="datetimeFigureOut">
              <a:rPr lang="en-US" smtClean="0"/>
              <a:t>9/20/2019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13920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FE6FFA-BA78-4D39-8D87-12FFED5A0534}" type="datetimeFigureOut">
              <a:rPr lang="en-US" smtClean="0"/>
              <a:t>9/20/2019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246460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E6FFA-BA78-4D39-8D87-12FFED5A0534}" type="datetimeFigureOut">
              <a:rPr lang="en-US" smtClean="0"/>
              <a:t>9/20/2019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97792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FE6FFA-BA78-4D39-8D87-12FFED5A053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349821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FE6FFA-BA78-4D39-8D87-12FFED5A0534}" type="datetimeFigureOut">
              <a:rPr lang="en-US" smtClean="0"/>
              <a:t>9/20/2019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C03C-FD22-4F56-B6C7-A3726E339932}" type="slidenum">
              <a:rPr lang="en-US" smtClean="0"/>
              <a:t>‹#›</a:t>
            </a:fld>
            <a:endParaRPr lang="en-US"/>
          </a:p>
        </p:txBody>
      </p:sp>
    </p:spTree>
    <p:extLst>
      <p:ext uri="{BB962C8B-B14F-4D97-AF65-F5344CB8AC3E}">
        <p14:creationId xmlns:p14="http://schemas.microsoft.com/office/powerpoint/2010/main" val="349919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E6FFA-BA78-4D39-8D87-12FFED5A0534}" type="datetimeFigureOut">
              <a:rPr lang="en-US" smtClean="0"/>
              <a:t>9/20/2019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1C03C-FD22-4F56-B6C7-A3726E339932}" type="slidenum">
              <a:rPr lang="en-US" smtClean="0"/>
              <a:t>‹#›</a:t>
            </a:fld>
            <a:endParaRPr lang="en-US"/>
          </a:p>
        </p:txBody>
      </p:sp>
    </p:spTree>
    <p:extLst>
      <p:ext uri="{BB962C8B-B14F-4D97-AF65-F5344CB8AC3E}">
        <p14:creationId xmlns:p14="http://schemas.microsoft.com/office/powerpoint/2010/main" val="3317448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BF92B-B6FE-44D3-919B-193C43B3FFCD}" type="datetimeFigureOut">
              <a:rPr lang="en-US" smtClean="0"/>
              <a:pPr/>
              <a:t>9/20/2019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5B0B5-B71E-4789-B80A-153450AE6125}" type="slidenum">
              <a:rPr lang="en-US" smtClean="0"/>
              <a:pPr/>
              <a:t>‹#›</a:t>
            </a:fld>
            <a:endParaRPr lang="en-US" dirty="0"/>
          </a:p>
        </p:txBody>
      </p:sp>
    </p:spTree>
    <p:extLst>
      <p:ext uri="{BB962C8B-B14F-4D97-AF65-F5344CB8AC3E}">
        <p14:creationId xmlns:p14="http://schemas.microsoft.com/office/powerpoint/2010/main" val="3240441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mailto:tkerns@mdot.maryland.gov"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mva.maryland.gov/_resources/docs/MarylandSHSP_2016-2020-Final.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google.com/url?q=http://www.norwalkreflector.com/article/2386556&amp;sa=U&amp;ei=6_wmU4zsMerH0AHxq4GoBA&amp;ved=0CGMQ9QEwGw&amp;usg=AFQjCNH2Cvez8d7-ukNNddlWtU5nS4IVY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2">
            <a:extLst>
              <a:ext uri="{FF2B5EF4-FFF2-40B4-BE49-F238E27FC236}">
                <a16:creationId xmlns:a16="http://schemas.microsoft.com/office/drawing/2014/main" id="{4A5AE8CC-06FD-417B-B86E-4D1D06AA7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2"/>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8" name="Picture 7" descr="A person riding on the back of a bicycle&#10;&#10;Description generated with very high confidence">
            <a:extLst>
              <a:ext uri="{FF2B5EF4-FFF2-40B4-BE49-F238E27FC236}">
                <a16:creationId xmlns:a16="http://schemas.microsoft.com/office/drawing/2014/main" id="{D9765E07-303E-45DE-8DEC-E719619C0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272" y="617500"/>
            <a:ext cx="4754117" cy="2971322"/>
          </a:xfrm>
          <a:prstGeom prst="rect">
            <a:avLst/>
          </a:prstGeom>
        </p:spPr>
      </p:pic>
      <p:sp>
        <p:nvSpPr>
          <p:cNvPr id="30" name="Freeform 3">
            <a:extLst>
              <a:ext uri="{FF2B5EF4-FFF2-40B4-BE49-F238E27FC236}">
                <a16:creationId xmlns:a16="http://schemas.microsoft.com/office/drawing/2014/main" id="{F6429F11-64E2-4420-9B0C-F3F81BF0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latin typeface="Calibri"/>
            </a:endParaRPr>
          </a:p>
        </p:txBody>
      </p:sp>
      <p:sp>
        <p:nvSpPr>
          <p:cNvPr id="31" name="Freeform 4">
            <a:extLst>
              <a:ext uri="{FF2B5EF4-FFF2-40B4-BE49-F238E27FC236}">
                <a16:creationId xmlns:a16="http://schemas.microsoft.com/office/drawing/2014/main" id="{62785A07-F203-435E-8E76-BB97680C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6058539"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a:solidFill>
                <a:sysClr val="windowText" lastClr="000000"/>
              </a:solidFill>
              <a:latin typeface="Calibri"/>
            </a:endParaRPr>
          </a:p>
        </p:txBody>
      </p:sp>
      <p:sp>
        <p:nvSpPr>
          <p:cNvPr id="2" name="Title 1">
            <a:extLst>
              <a:ext uri="{FF2B5EF4-FFF2-40B4-BE49-F238E27FC236}">
                <a16:creationId xmlns:a16="http://schemas.microsoft.com/office/drawing/2014/main" id="{E122F9DF-A66B-463B-87C4-189CC554B4F3}"/>
              </a:ext>
            </a:extLst>
          </p:cNvPr>
          <p:cNvSpPr>
            <a:spLocks noGrp="1"/>
          </p:cNvSpPr>
          <p:nvPr>
            <p:ph type="ctrTitle"/>
          </p:nvPr>
        </p:nvSpPr>
        <p:spPr>
          <a:xfrm>
            <a:off x="1538900" y="2534970"/>
            <a:ext cx="5366685" cy="1671350"/>
          </a:xfrm>
        </p:spPr>
        <p:txBody>
          <a:bodyPr anchor="t">
            <a:normAutofit fontScale="90000"/>
          </a:bodyPr>
          <a:lstStyle/>
          <a:p>
            <a:pPr algn="l"/>
            <a:r>
              <a:rPr lang="en-US" sz="5400" b="1" dirty="0"/>
              <a:t>Moving Maryland </a:t>
            </a:r>
            <a:br>
              <a:rPr lang="en-US" sz="5400" b="1" dirty="0"/>
            </a:br>
            <a:endParaRPr lang="en-US" sz="5400" b="1" dirty="0"/>
          </a:p>
        </p:txBody>
      </p:sp>
      <p:cxnSp>
        <p:nvCxnSpPr>
          <p:cNvPr id="12" name="Straight Connector 11">
            <a:extLst>
              <a:ext uri="{FF2B5EF4-FFF2-40B4-BE49-F238E27FC236}">
                <a16:creationId xmlns:a16="http://schemas.microsoft.com/office/drawing/2014/main" id="{91727004-004A-41C4-839A-F190B51145D4}"/>
              </a:ext>
            </a:extLst>
          </p:cNvPr>
          <p:cNvCxnSpPr>
            <a:cxnSpLocks/>
          </p:cNvCxnSpPr>
          <p:nvPr/>
        </p:nvCxnSpPr>
        <p:spPr>
          <a:xfrm flipH="1">
            <a:off x="1524000" y="3573710"/>
            <a:ext cx="4924338" cy="15112"/>
          </a:xfrm>
          <a:prstGeom prst="line">
            <a:avLst/>
          </a:prstGeom>
          <a:ln w="60325">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A50F6E-4857-44B5-AF2C-10673DACA115}"/>
              </a:ext>
            </a:extLst>
          </p:cNvPr>
          <p:cNvSpPr/>
          <p:nvPr/>
        </p:nvSpPr>
        <p:spPr>
          <a:xfrm>
            <a:off x="1523998" y="3837226"/>
            <a:ext cx="4572001" cy="646331"/>
          </a:xfrm>
          <a:prstGeom prst="rect">
            <a:avLst/>
          </a:prstGeom>
        </p:spPr>
        <p:txBody>
          <a:bodyPr wrap="square">
            <a:spAutoFit/>
          </a:bodyPr>
          <a:lstStyle/>
          <a:p>
            <a:r>
              <a:rPr lang="en-US" sz="3600" b="1" dirty="0"/>
              <a:t>Toward Zero Deaths</a:t>
            </a:r>
            <a:endParaRPr lang="en-US" sz="3600" dirty="0"/>
          </a:p>
        </p:txBody>
      </p:sp>
      <p:pic>
        <p:nvPicPr>
          <p:cNvPr id="3" name="Picture 2">
            <a:extLst>
              <a:ext uri="{FF2B5EF4-FFF2-40B4-BE49-F238E27FC236}">
                <a16:creationId xmlns:a16="http://schemas.microsoft.com/office/drawing/2014/main" id="{8E5D5138-86E9-470F-9A04-0AD8C861F462}"/>
              </a:ext>
            </a:extLst>
          </p:cNvPr>
          <p:cNvPicPr>
            <a:picLocks noChangeAspect="1"/>
          </p:cNvPicPr>
          <p:nvPr/>
        </p:nvPicPr>
        <p:blipFill>
          <a:blip r:embed="rId4"/>
          <a:stretch>
            <a:fillRect/>
          </a:stretch>
        </p:blipFill>
        <p:spPr>
          <a:xfrm>
            <a:off x="8285297" y="4645216"/>
            <a:ext cx="2143796" cy="912130"/>
          </a:xfrm>
          <a:prstGeom prst="rect">
            <a:avLst/>
          </a:prstGeom>
        </p:spPr>
      </p:pic>
    </p:spTree>
    <p:extLst>
      <p:ext uri="{BB962C8B-B14F-4D97-AF65-F5344CB8AC3E}">
        <p14:creationId xmlns:p14="http://schemas.microsoft.com/office/powerpoint/2010/main" val="25092194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6725-8F3C-4FC9-B535-83DA0EC88D32}"/>
              </a:ext>
            </a:extLst>
          </p:cNvPr>
          <p:cNvSpPr>
            <a:spLocks noGrp="1"/>
          </p:cNvSpPr>
          <p:nvPr>
            <p:ph type="title"/>
          </p:nvPr>
        </p:nvSpPr>
        <p:spPr/>
        <p:txBody>
          <a:bodyPr/>
          <a:lstStyle/>
          <a:p>
            <a:r>
              <a:rPr lang="en-US" dirty="0">
                <a:solidFill>
                  <a:schemeClr val="bg1"/>
                </a:solidFill>
              </a:rPr>
              <a:t>What is MMUCC?</a:t>
            </a:r>
          </a:p>
        </p:txBody>
      </p:sp>
      <p:pic>
        <p:nvPicPr>
          <p:cNvPr id="5" name="Content Placeholder 4">
            <a:extLst>
              <a:ext uri="{FF2B5EF4-FFF2-40B4-BE49-F238E27FC236}">
                <a16:creationId xmlns:a16="http://schemas.microsoft.com/office/drawing/2014/main" id="{E1ED9750-AB51-43DA-B44E-2ADB388B2FFF}"/>
              </a:ext>
            </a:extLst>
          </p:cNvPr>
          <p:cNvPicPr>
            <a:picLocks noGrp="1" noChangeAspect="1"/>
          </p:cNvPicPr>
          <p:nvPr>
            <p:ph sz="half" idx="1"/>
          </p:nvPr>
        </p:nvPicPr>
        <p:blipFill>
          <a:blip r:embed="rId3"/>
          <a:stretch>
            <a:fillRect/>
          </a:stretch>
        </p:blipFill>
        <p:spPr>
          <a:xfrm>
            <a:off x="7898130" y="701501"/>
            <a:ext cx="3938457" cy="5654851"/>
          </a:xfrm>
          <a:prstGeom prst="rect">
            <a:avLst/>
          </a:prstGeom>
        </p:spPr>
      </p:pic>
      <p:sp>
        <p:nvSpPr>
          <p:cNvPr id="6" name="Content Placeholder 5">
            <a:extLst>
              <a:ext uri="{FF2B5EF4-FFF2-40B4-BE49-F238E27FC236}">
                <a16:creationId xmlns:a16="http://schemas.microsoft.com/office/drawing/2014/main" id="{0273B905-0BAD-4237-9E7F-376DCAE35714}"/>
              </a:ext>
            </a:extLst>
          </p:cNvPr>
          <p:cNvSpPr>
            <a:spLocks noGrp="1"/>
          </p:cNvSpPr>
          <p:nvPr>
            <p:ph sz="half" idx="2"/>
          </p:nvPr>
        </p:nvSpPr>
        <p:spPr>
          <a:xfrm>
            <a:off x="1029783" y="1710375"/>
            <a:ext cx="5181600" cy="4351338"/>
          </a:xfrm>
        </p:spPr>
        <p:txBody>
          <a:bodyPr/>
          <a:lstStyle/>
          <a:p>
            <a:r>
              <a:rPr lang="en-US" dirty="0">
                <a:solidFill>
                  <a:schemeClr val="bg1"/>
                </a:solidFill>
              </a:rPr>
              <a:t>MMUCC is a voluntary guideline</a:t>
            </a:r>
          </a:p>
          <a:p>
            <a:r>
              <a:rPr lang="en-US" dirty="0">
                <a:solidFill>
                  <a:schemeClr val="bg1"/>
                </a:solidFill>
              </a:rPr>
              <a:t>First developed by NHTSA and GHSA in 1998</a:t>
            </a:r>
          </a:p>
          <a:p>
            <a:r>
              <a:rPr lang="en-US" dirty="0">
                <a:solidFill>
                  <a:schemeClr val="bg1"/>
                </a:solidFill>
              </a:rPr>
              <a:t>Provides a “minimum set” of standardized data elements to promote comparability</a:t>
            </a:r>
          </a:p>
          <a:p>
            <a:r>
              <a:rPr lang="en-US" dirty="0">
                <a:solidFill>
                  <a:schemeClr val="bg1"/>
                </a:solidFill>
              </a:rPr>
              <a:t>Foundation for State crash data systems and report forms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6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p:txBody>
          <a:bodyPr/>
          <a:lstStyle/>
          <a:p>
            <a:r>
              <a:rPr lang="en-US" dirty="0">
                <a:solidFill>
                  <a:schemeClr val="bg1"/>
                </a:solidFill>
              </a:rPr>
              <a:t>Sources of distracted driving data</a:t>
            </a:r>
          </a:p>
        </p:txBody>
      </p:sp>
      <p:sp>
        <p:nvSpPr>
          <p:cNvPr id="5" name="Content Placeholder 4">
            <a:extLst>
              <a:ext uri="{FF2B5EF4-FFF2-40B4-BE49-F238E27FC236}">
                <a16:creationId xmlns:a16="http://schemas.microsoft.com/office/drawing/2014/main" id="{A16BAF37-2862-4D47-86B7-5C1EC2283DB9}"/>
              </a:ext>
            </a:extLst>
          </p:cNvPr>
          <p:cNvSpPr>
            <a:spLocks noGrp="1"/>
          </p:cNvSpPr>
          <p:nvPr>
            <p:ph idx="1"/>
          </p:nvPr>
        </p:nvSpPr>
        <p:spPr/>
        <p:txBody>
          <a:bodyPr>
            <a:normAutofit/>
          </a:bodyPr>
          <a:lstStyle/>
          <a:p>
            <a:r>
              <a:rPr lang="en-US" sz="4000" dirty="0">
                <a:solidFill>
                  <a:schemeClr val="bg1"/>
                </a:solidFill>
              </a:rPr>
              <a:t>Police crash report</a:t>
            </a:r>
          </a:p>
          <a:p>
            <a:r>
              <a:rPr lang="en-US" sz="4000" dirty="0">
                <a:solidFill>
                  <a:schemeClr val="bg1"/>
                </a:solidFill>
              </a:rPr>
              <a:t>Citation/warnings</a:t>
            </a:r>
          </a:p>
          <a:p>
            <a:r>
              <a:rPr lang="en-US" sz="4000" dirty="0">
                <a:solidFill>
                  <a:schemeClr val="bg1"/>
                </a:solidFill>
              </a:rPr>
              <a:t>Other traffic records system data</a:t>
            </a:r>
          </a:p>
          <a:p>
            <a:pPr lvl="1"/>
            <a:r>
              <a:rPr lang="en-US" sz="3600" dirty="0">
                <a:solidFill>
                  <a:schemeClr val="bg1"/>
                </a:solidFill>
              </a:rPr>
              <a:t>Roadway, Driver, Vehicle, Injury Surveillance</a:t>
            </a:r>
          </a:p>
          <a:p>
            <a:r>
              <a:rPr lang="en-US" sz="4000" dirty="0">
                <a:solidFill>
                  <a:schemeClr val="bg1"/>
                </a:solidFill>
              </a:rPr>
              <a:t>Other sources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4C7EA64D-2182-48B5-8654-EC86AAF8EC5B}"/>
              </a:ext>
            </a:extLst>
          </p:cNvPr>
          <p:cNvPicPr>
            <a:picLocks noChangeAspect="1"/>
          </p:cNvPicPr>
          <p:nvPr/>
        </p:nvPicPr>
        <p:blipFill>
          <a:blip r:embed="rId3"/>
          <a:stretch>
            <a:fillRect/>
          </a:stretch>
        </p:blipFill>
        <p:spPr>
          <a:xfrm>
            <a:off x="2501223" y="5273567"/>
            <a:ext cx="5816088" cy="1219306"/>
          </a:xfrm>
          <a:prstGeom prst="rect">
            <a:avLst/>
          </a:prstGeom>
        </p:spPr>
      </p:pic>
    </p:spTree>
    <p:extLst>
      <p:ext uri="{BB962C8B-B14F-4D97-AF65-F5344CB8AC3E}">
        <p14:creationId xmlns:p14="http://schemas.microsoft.com/office/powerpoint/2010/main" val="98161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p:txBody>
          <a:bodyPr/>
          <a:lstStyle/>
          <a:p>
            <a:r>
              <a:rPr lang="en-US" dirty="0">
                <a:solidFill>
                  <a:schemeClr val="bg1"/>
                </a:solidFill>
              </a:rPr>
              <a:t>Data Limitations</a:t>
            </a:r>
          </a:p>
        </p:txBody>
      </p:sp>
      <p:sp>
        <p:nvSpPr>
          <p:cNvPr id="5" name="Content Placeholder 4">
            <a:extLst>
              <a:ext uri="{FF2B5EF4-FFF2-40B4-BE49-F238E27FC236}">
                <a16:creationId xmlns:a16="http://schemas.microsoft.com/office/drawing/2014/main" id="{A16BAF37-2862-4D47-86B7-5C1EC2283DB9}"/>
              </a:ext>
            </a:extLst>
          </p:cNvPr>
          <p:cNvSpPr>
            <a:spLocks noGrp="1"/>
          </p:cNvSpPr>
          <p:nvPr>
            <p:ph idx="1"/>
          </p:nvPr>
        </p:nvSpPr>
        <p:spPr>
          <a:xfrm>
            <a:off x="838200" y="1662134"/>
            <a:ext cx="10515600" cy="4351338"/>
          </a:xfrm>
        </p:spPr>
        <p:txBody>
          <a:bodyPr>
            <a:normAutofit fontScale="62500" lnSpcReduction="20000"/>
          </a:bodyPr>
          <a:lstStyle/>
          <a:p>
            <a:pPr marL="0" indent="0">
              <a:buNone/>
            </a:pPr>
            <a:r>
              <a:rPr lang="en-US" sz="4000" dirty="0">
                <a:solidFill>
                  <a:schemeClr val="bg1"/>
                </a:solidFill>
              </a:rPr>
              <a:t>“NHTSA recognizes that there are limitations to the collection and reporting of FARS and GES data with regard to driver distraction. The data for FARS and GES are based on PARS and information gathered after the crashes have occurred.</a:t>
            </a:r>
          </a:p>
          <a:p>
            <a:pPr marL="0" indent="0">
              <a:buNone/>
            </a:pPr>
            <a:endParaRPr lang="en-US" sz="4000" dirty="0">
              <a:solidFill>
                <a:schemeClr val="bg1"/>
              </a:solidFill>
            </a:endParaRPr>
          </a:p>
          <a:p>
            <a:pPr marL="0" indent="0">
              <a:buNone/>
            </a:pPr>
            <a:r>
              <a:rPr lang="en-US" sz="4000" dirty="0">
                <a:solidFill>
                  <a:schemeClr val="bg1"/>
                </a:solidFill>
              </a:rPr>
              <a:t>One noteworthy challenge for collection of distracted driving data is the</a:t>
            </a:r>
          </a:p>
          <a:p>
            <a:pPr marL="0" indent="0">
              <a:buNone/>
            </a:pPr>
            <a:r>
              <a:rPr lang="en-US" sz="4000" dirty="0">
                <a:solidFill>
                  <a:schemeClr val="bg1"/>
                </a:solidFill>
              </a:rPr>
              <a:t>PAR itself. Police crash reports vary across jurisdictions, thus creating</a:t>
            </a:r>
          </a:p>
          <a:p>
            <a:pPr marL="0" indent="0">
              <a:buNone/>
            </a:pPr>
            <a:r>
              <a:rPr lang="en-US" sz="4000" dirty="0">
                <a:solidFill>
                  <a:schemeClr val="bg1"/>
                </a:solidFill>
              </a:rPr>
              <a:t>potential inconsistencies in reporting. Many variables on the police</a:t>
            </a:r>
          </a:p>
          <a:p>
            <a:pPr marL="0" indent="0">
              <a:buNone/>
            </a:pPr>
            <a:r>
              <a:rPr lang="en-US" sz="4000" dirty="0">
                <a:solidFill>
                  <a:schemeClr val="bg1"/>
                </a:solidFill>
              </a:rPr>
              <a:t>accident report are nearly universal, but distraction is not one of those</a:t>
            </a:r>
          </a:p>
          <a:p>
            <a:pPr marL="0" indent="0">
              <a:buNone/>
            </a:pPr>
            <a:r>
              <a:rPr lang="en-US" sz="4000" dirty="0">
                <a:solidFill>
                  <a:schemeClr val="bg1"/>
                </a:solidFill>
              </a:rPr>
              <a:t>variables. Some PARS identify distraction as a distinct reporting field,</a:t>
            </a:r>
          </a:p>
          <a:p>
            <a:pPr marL="0" indent="0">
              <a:buNone/>
            </a:pPr>
            <a:r>
              <a:rPr lang="en-US" sz="4000" dirty="0">
                <a:solidFill>
                  <a:schemeClr val="bg1"/>
                </a:solidFill>
              </a:rPr>
              <a:t>while others do not have such a field and identification of distraction is</a:t>
            </a:r>
          </a:p>
          <a:p>
            <a:pPr marL="0" indent="0">
              <a:buNone/>
            </a:pPr>
            <a:r>
              <a:rPr lang="en-US" sz="4000" dirty="0">
                <a:solidFill>
                  <a:schemeClr val="bg1"/>
                </a:solidFill>
              </a:rPr>
              <a:t>based upon the narrative portion of the report.”1</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4365A27-87DD-4550-A27F-1305185859A7}"/>
              </a:ext>
            </a:extLst>
          </p:cNvPr>
          <p:cNvSpPr/>
          <p:nvPr/>
        </p:nvSpPr>
        <p:spPr>
          <a:xfrm>
            <a:off x="239485" y="5984916"/>
            <a:ext cx="6096000" cy="70788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1 National Center for Statistics and Analysis. (2018, April). Distracted driving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(Traffic Safety Facts Research Note. Report No. DOT HS 812 517). Washington, DC: National Highway Traffic Safety Administration.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Calibri" panose="020F0502020204030204"/>
              </a:rPr>
              <a:t>Lifesavers 2019 Presentations SWP - NHTSA</a:t>
            </a: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324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a:xfrm>
            <a:off x="838200" y="365127"/>
            <a:ext cx="10515600" cy="1325563"/>
          </a:xfrm>
        </p:spPr>
        <p:txBody>
          <a:bodyPr/>
          <a:lstStyle/>
          <a:p>
            <a:r>
              <a:rPr lang="en-US">
                <a:solidFill>
                  <a:schemeClr val="bg1"/>
                </a:solidFill>
              </a:rPr>
              <a:t>MMUCC 4</a:t>
            </a:r>
            <a:r>
              <a:rPr lang="en-US" baseline="30000">
                <a:solidFill>
                  <a:schemeClr val="bg1"/>
                </a:solidFill>
              </a:rPr>
              <a:t>th</a:t>
            </a:r>
            <a:r>
              <a:rPr lang="en-US">
                <a:solidFill>
                  <a:schemeClr val="bg1"/>
                </a:solidFill>
              </a:rPr>
              <a:t> Edition</a:t>
            </a:r>
            <a:endParaRPr lang="en-US" dirty="0">
              <a:solidFill>
                <a:schemeClr val="bg1"/>
              </a:solidFill>
            </a:endParaRPr>
          </a:p>
        </p:txBody>
      </p:sp>
      <p:sp>
        <p:nvSpPr>
          <p:cNvPr id="5" name="Content Placeholder 4">
            <a:extLst>
              <a:ext uri="{FF2B5EF4-FFF2-40B4-BE49-F238E27FC236}">
                <a16:creationId xmlns:a16="http://schemas.microsoft.com/office/drawing/2014/main" id="{A16BAF37-2862-4D47-86B7-5C1EC2283DB9}"/>
              </a:ext>
            </a:extLst>
          </p:cNvPr>
          <p:cNvSpPr>
            <a:spLocks noGrp="1"/>
          </p:cNvSpPr>
          <p:nvPr>
            <p:ph idx="1"/>
          </p:nvPr>
        </p:nvSpPr>
        <p:spPr/>
        <p:txBody>
          <a:bodyPr>
            <a:normAutofit fontScale="55000" lnSpcReduction="20000"/>
          </a:bodyPr>
          <a:lstStyle/>
          <a:p>
            <a:pPr marL="0" indent="0">
              <a:buNone/>
            </a:pPr>
            <a:r>
              <a:rPr lang="en-US" sz="4000" dirty="0">
                <a:solidFill>
                  <a:schemeClr val="bg1"/>
                </a:solidFill>
              </a:rPr>
              <a:t>P16. Driver distracted by</a:t>
            </a:r>
          </a:p>
          <a:p>
            <a:pPr marL="0" indent="0">
              <a:buNone/>
            </a:pPr>
            <a:r>
              <a:rPr lang="en-US" sz="4000" dirty="0">
                <a:solidFill>
                  <a:schemeClr val="bg1"/>
                </a:solidFill>
              </a:rPr>
              <a:t>Definition: Distractions which may have influenced driver performance (internal or external)</a:t>
            </a:r>
          </a:p>
          <a:p>
            <a:pPr marL="0" indent="0">
              <a:buNone/>
            </a:pPr>
            <a:endParaRPr lang="en-US" sz="4000" dirty="0">
              <a:solidFill>
                <a:schemeClr val="bg1"/>
              </a:solidFill>
            </a:endParaRPr>
          </a:p>
          <a:p>
            <a:pPr marL="0" indent="0">
              <a:buNone/>
            </a:pPr>
            <a:r>
              <a:rPr lang="en-US" sz="4000" dirty="0">
                <a:solidFill>
                  <a:schemeClr val="bg1"/>
                </a:solidFill>
              </a:rPr>
              <a:t>Attributes:</a:t>
            </a:r>
          </a:p>
          <a:p>
            <a:pPr lvl="1"/>
            <a:r>
              <a:rPr lang="en-US" sz="3600" dirty="0">
                <a:solidFill>
                  <a:schemeClr val="bg1"/>
                </a:solidFill>
              </a:rPr>
              <a:t>Not distracted</a:t>
            </a:r>
          </a:p>
          <a:p>
            <a:pPr lvl="1"/>
            <a:r>
              <a:rPr lang="en-US" sz="3600" dirty="0">
                <a:solidFill>
                  <a:schemeClr val="bg1"/>
                </a:solidFill>
              </a:rPr>
              <a:t>Manually operating an electronic communication device</a:t>
            </a:r>
          </a:p>
          <a:p>
            <a:pPr lvl="1"/>
            <a:r>
              <a:rPr lang="en-US" sz="3600" dirty="0">
                <a:solidFill>
                  <a:schemeClr val="bg1"/>
                </a:solidFill>
              </a:rPr>
              <a:t>Talking on hands-free device</a:t>
            </a:r>
          </a:p>
          <a:p>
            <a:pPr lvl="1"/>
            <a:r>
              <a:rPr lang="en-US" sz="3600" dirty="0">
                <a:solidFill>
                  <a:schemeClr val="bg1"/>
                </a:solidFill>
              </a:rPr>
              <a:t>Talking on hand-held device</a:t>
            </a:r>
          </a:p>
          <a:p>
            <a:pPr lvl="1"/>
            <a:r>
              <a:rPr lang="en-US" sz="3600" dirty="0">
                <a:solidFill>
                  <a:schemeClr val="bg1"/>
                </a:solidFill>
              </a:rPr>
              <a:t>Other activity, electronic device</a:t>
            </a:r>
          </a:p>
          <a:p>
            <a:pPr lvl="1"/>
            <a:r>
              <a:rPr lang="en-US" sz="3600" dirty="0">
                <a:solidFill>
                  <a:schemeClr val="bg1"/>
                </a:solidFill>
              </a:rPr>
              <a:t>Passenger</a:t>
            </a:r>
          </a:p>
          <a:p>
            <a:pPr lvl="1"/>
            <a:r>
              <a:rPr lang="en-US" sz="3600" dirty="0">
                <a:solidFill>
                  <a:schemeClr val="bg1"/>
                </a:solidFill>
              </a:rPr>
              <a:t>Other inside the vehicle</a:t>
            </a:r>
          </a:p>
          <a:p>
            <a:pPr lvl="1"/>
            <a:r>
              <a:rPr lang="en-US" sz="3600" dirty="0">
                <a:solidFill>
                  <a:schemeClr val="bg1"/>
                </a:solidFill>
              </a:rPr>
              <a:t>Outside the vehicle</a:t>
            </a:r>
          </a:p>
          <a:p>
            <a:pPr lvl="1"/>
            <a:r>
              <a:rPr lang="en-US" sz="3600" dirty="0" err="1">
                <a:solidFill>
                  <a:schemeClr val="bg1"/>
                </a:solidFill>
              </a:rPr>
              <a:t>Unkown</a:t>
            </a:r>
            <a:endParaRPr lang="en-US" sz="3600" dirty="0">
              <a:solidFill>
                <a:schemeClr val="bg1"/>
              </a:solidFill>
            </a:endParaRPr>
          </a:p>
        </p:txBody>
      </p:sp>
      <p:sp>
        <p:nvSpPr>
          <p:cNvPr id="4" name="Slide Number Placeholder 3"/>
          <p:cNvSpPr>
            <a:spLocks noGrp="1"/>
          </p:cNvSpPr>
          <p:nvPr>
            <p:ph type="sldNum" sz="quarter" idx="12"/>
          </p:nvPr>
        </p:nvSpPr>
        <p:spPr>
          <a:xfrm>
            <a:off x="8610600" y="6356352"/>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6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MMUCC 4</a:t>
            </a:r>
            <a:r>
              <a:rPr lang="en-US" sz="4000" baseline="30000" dirty="0">
                <a:solidFill>
                  <a:srgbClr val="FFFFFF"/>
                </a:solidFill>
              </a:rPr>
              <a:t>th</a:t>
            </a:r>
            <a:r>
              <a:rPr lang="en-US" sz="4000" dirty="0">
                <a:solidFill>
                  <a:srgbClr val="FFFFFF"/>
                </a:solidFill>
              </a:rPr>
              <a:t> Edition</a:t>
            </a:r>
          </a:p>
        </p:txBody>
      </p:sp>
      <p:sp>
        <p:nvSpPr>
          <p:cNvPr id="5" name="Content Placeholder 4">
            <a:extLst>
              <a:ext uri="{FF2B5EF4-FFF2-40B4-BE49-F238E27FC236}">
                <a16:creationId xmlns:a16="http://schemas.microsoft.com/office/drawing/2014/main" id="{A16BAF37-2862-4D47-86B7-5C1EC2283DB9}"/>
              </a:ext>
            </a:extLst>
          </p:cNvPr>
          <p:cNvSpPr>
            <a:spLocks noGrp="1"/>
          </p:cNvSpPr>
          <p:nvPr>
            <p:ph sz="half" idx="1"/>
          </p:nvPr>
        </p:nvSpPr>
        <p:spPr>
          <a:xfrm>
            <a:off x="4287549" y="1121455"/>
            <a:ext cx="3749011" cy="4945909"/>
          </a:xfrm>
        </p:spPr>
        <p:txBody>
          <a:bodyPr>
            <a:normAutofit fontScale="92500" lnSpcReduction="10000"/>
          </a:bodyPr>
          <a:lstStyle/>
          <a:p>
            <a:pPr marL="0" indent="0">
              <a:buNone/>
            </a:pPr>
            <a:r>
              <a:rPr lang="en-US" sz="1700" dirty="0"/>
              <a:t>P16. Driver distracted by</a:t>
            </a:r>
          </a:p>
          <a:p>
            <a:pPr marL="0" indent="0">
              <a:buNone/>
            </a:pPr>
            <a:r>
              <a:rPr lang="en-US" sz="1700" dirty="0"/>
              <a:t>Definition: Distractions which may have influenced driver performance (internal or external)</a:t>
            </a:r>
          </a:p>
          <a:p>
            <a:pPr marL="0" indent="0">
              <a:buNone/>
            </a:pPr>
            <a:endParaRPr lang="en-US" sz="1700" dirty="0"/>
          </a:p>
          <a:p>
            <a:pPr marL="0" indent="0">
              <a:buNone/>
            </a:pPr>
            <a:r>
              <a:rPr lang="en-US" sz="1700" dirty="0"/>
              <a:t>Attributes:</a:t>
            </a:r>
          </a:p>
          <a:p>
            <a:pPr marL="0" indent="0">
              <a:buNone/>
            </a:pPr>
            <a:r>
              <a:rPr lang="en-US" sz="1700" dirty="0"/>
              <a:t>Not distracted</a:t>
            </a:r>
          </a:p>
          <a:p>
            <a:pPr marL="0" indent="0">
              <a:buNone/>
            </a:pPr>
            <a:r>
              <a:rPr lang="en-US" sz="1700" dirty="0"/>
              <a:t>Manually operating an electronic communication device</a:t>
            </a:r>
          </a:p>
          <a:p>
            <a:pPr marL="0" indent="0">
              <a:buNone/>
            </a:pPr>
            <a:r>
              <a:rPr lang="en-US" sz="1700" dirty="0"/>
              <a:t>Talking on hands-free device</a:t>
            </a:r>
          </a:p>
          <a:p>
            <a:pPr marL="0" indent="0">
              <a:buNone/>
            </a:pPr>
            <a:r>
              <a:rPr lang="en-US" sz="1700" dirty="0"/>
              <a:t>Talking on hand-held device</a:t>
            </a:r>
          </a:p>
          <a:p>
            <a:pPr marL="0" indent="0">
              <a:buNone/>
            </a:pPr>
            <a:r>
              <a:rPr lang="en-US" sz="1700" dirty="0"/>
              <a:t>Other activity, electronic device</a:t>
            </a:r>
          </a:p>
          <a:p>
            <a:pPr marL="0" indent="0">
              <a:buNone/>
            </a:pPr>
            <a:r>
              <a:rPr lang="en-US" sz="1700" dirty="0"/>
              <a:t>Passenger</a:t>
            </a:r>
          </a:p>
          <a:p>
            <a:pPr marL="0" indent="0">
              <a:buNone/>
            </a:pPr>
            <a:r>
              <a:rPr lang="en-US" sz="1700" dirty="0"/>
              <a:t>Other inside the vehicle</a:t>
            </a:r>
          </a:p>
          <a:p>
            <a:pPr marL="0" indent="0">
              <a:buNone/>
            </a:pPr>
            <a:r>
              <a:rPr lang="en-US" sz="1700" dirty="0"/>
              <a:t>Outside the vehicle</a:t>
            </a:r>
          </a:p>
          <a:p>
            <a:pPr marL="0" indent="0">
              <a:buNone/>
            </a:pPr>
            <a:r>
              <a:rPr lang="en-US" sz="1700" dirty="0" err="1"/>
              <a:t>Unkown</a:t>
            </a:r>
            <a:endParaRPr lang="en-US" sz="1700" dirty="0"/>
          </a:p>
          <a:p>
            <a:pPr marL="0" indent="0">
              <a:buNone/>
            </a:pPr>
            <a:endParaRPr lang="en-US" sz="17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9202366" y="6356350"/>
            <a:ext cx="2151434"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A9EC9E3-1F92-4A27-82D1-2063EE31D310}"/>
              </a:ext>
            </a:extLst>
          </p:cNvPr>
          <p:cNvPicPr>
            <a:picLocks noChangeAspect="1"/>
          </p:cNvPicPr>
          <p:nvPr/>
        </p:nvPicPr>
        <p:blipFill rotWithShape="1">
          <a:blip r:embed="rId3"/>
          <a:srcRect b="18862"/>
          <a:stretch/>
        </p:blipFill>
        <p:spPr>
          <a:xfrm>
            <a:off x="8549951" y="2082026"/>
            <a:ext cx="3200400" cy="1159262"/>
          </a:xfrm>
          <a:prstGeom prst="rect">
            <a:avLst/>
          </a:prstGeom>
        </p:spPr>
      </p:pic>
    </p:spTree>
    <p:extLst>
      <p:ext uri="{BB962C8B-B14F-4D97-AF65-F5344CB8AC3E}">
        <p14:creationId xmlns:p14="http://schemas.microsoft.com/office/powerpoint/2010/main" val="395321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a:xfrm>
            <a:off x="838200" y="1412488"/>
            <a:ext cx="2899189" cy="4363844"/>
          </a:xfrm>
        </p:spPr>
        <p:txBody>
          <a:bodyPr anchor="t">
            <a:normAutofit/>
          </a:bodyPr>
          <a:lstStyle/>
          <a:p>
            <a:r>
              <a:rPr lang="en-US" sz="4000">
                <a:solidFill>
                  <a:srgbClr val="FFFFFF"/>
                </a:solidFill>
              </a:rPr>
              <a:t>MMUCC 5</a:t>
            </a:r>
            <a:r>
              <a:rPr lang="en-US" sz="4000" baseline="30000">
                <a:solidFill>
                  <a:srgbClr val="FFFFFF"/>
                </a:solidFill>
              </a:rPr>
              <a:t>th</a:t>
            </a:r>
            <a:r>
              <a:rPr lang="en-US" sz="4000">
                <a:solidFill>
                  <a:srgbClr val="FFFFFF"/>
                </a:solidFill>
              </a:rPr>
              <a:t> Edition</a:t>
            </a:r>
          </a:p>
        </p:txBody>
      </p:sp>
      <p:sp>
        <p:nvSpPr>
          <p:cNvPr id="5" name="Content Placeholder 4">
            <a:extLst>
              <a:ext uri="{FF2B5EF4-FFF2-40B4-BE49-F238E27FC236}">
                <a16:creationId xmlns:a16="http://schemas.microsoft.com/office/drawing/2014/main" id="{A16BAF37-2862-4D47-86B7-5C1EC2283DB9}"/>
              </a:ext>
            </a:extLst>
          </p:cNvPr>
          <p:cNvSpPr>
            <a:spLocks noGrp="1"/>
          </p:cNvSpPr>
          <p:nvPr>
            <p:ph sz="half" idx="1"/>
          </p:nvPr>
        </p:nvSpPr>
        <p:spPr>
          <a:xfrm>
            <a:off x="4380855" y="1412489"/>
            <a:ext cx="3427283" cy="4363844"/>
          </a:xfrm>
        </p:spPr>
        <p:txBody>
          <a:bodyPr>
            <a:normAutofit/>
          </a:bodyPr>
          <a:lstStyle/>
          <a:p>
            <a:pPr marL="0" indent="0">
              <a:buNone/>
            </a:pPr>
            <a:r>
              <a:rPr lang="en-US" sz="1700"/>
              <a:t>P18. Distracted by</a:t>
            </a:r>
          </a:p>
          <a:p>
            <a:pPr marL="0" indent="0">
              <a:buNone/>
            </a:pPr>
            <a:r>
              <a:rPr lang="en-US" sz="1700"/>
              <a:t>Definition: Distractions that may have influenced driver/non-motorist performance, involving both an action the source of the distraction</a:t>
            </a:r>
          </a:p>
          <a:p>
            <a:pPr marL="0" indent="0">
              <a:buNone/>
            </a:pPr>
            <a:endParaRPr lang="en-US" sz="1700"/>
          </a:p>
          <a:p>
            <a:pPr marL="0" indent="0">
              <a:buNone/>
            </a:pPr>
            <a:r>
              <a:rPr lang="en-US" sz="1700"/>
              <a:t>Attributes: Action</a:t>
            </a:r>
          </a:p>
          <a:p>
            <a:pPr marL="0" indent="0">
              <a:buNone/>
            </a:pPr>
            <a:r>
              <a:rPr lang="en-US" sz="1700"/>
              <a:t>	Not Distracted</a:t>
            </a:r>
          </a:p>
          <a:p>
            <a:pPr marL="0" indent="0">
              <a:buNone/>
            </a:pPr>
            <a:r>
              <a:rPr lang="en-US" sz="1700"/>
              <a:t>	Talking/listening</a:t>
            </a:r>
          </a:p>
          <a:p>
            <a:pPr marL="0" indent="0">
              <a:buNone/>
            </a:pPr>
            <a:r>
              <a:rPr lang="en-US" sz="1700"/>
              <a:t>	Manually operating 	</a:t>
            </a:r>
          </a:p>
          <a:p>
            <a:pPr marL="0" indent="0">
              <a:buNone/>
            </a:pPr>
            <a:r>
              <a:rPr lang="en-US" sz="1700"/>
              <a:t>	Other action</a:t>
            </a:r>
          </a:p>
          <a:p>
            <a:pPr marL="0" indent="0">
              <a:buNone/>
            </a:pPr>
            <a:endParaRPr lang="en-US" sz="170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E7B4896D-B577-4046-ACDB-8162083539D0}"/>
              </a:ext>
            </a:extLst>
          </p:cNvPr>
          <p:cNvSpPr>
            <a:spLocks noGrp="1"/>
          </p:cNvSpPr>
          <p:nvPr>
            <p:ph sz="half" idx="2"/>
          </p:nvPr>
        </p:nvSpPr>
        <p:spPr>
          <a:xfrm>
            <a:off x="8451604" y="1412489"/>
            <a:ext cx="3197701" cy="4363844"/>
          </a:xfrm>
        </p:spPr>
        <p:txBody>
          <a:bodyPr>
            <a:normAutofit/>
          </a:bodyPr>
          <a:lstStyle/>
          <a:p>
            <a:pPr marL="0" indent="0">
              <a:buNone/>
            </a:pPr>
            <a:r>
              <a:rPr lang="en-US" sz="1700"/>
              <a:t>Source</a:t>
            </a:r>
          </a:p>
          <a:p>
            <a:pPr marL="0" indent="0">
              <a:buNone/>
            </a:pPr>
            <a:r>
              <a:rPr lang="en-US" sz="1700"/>
              <a:t>	Hands-free mobile</a:t>
            </a:r>
          </a:p>
          <a:p>
            <a:pPr marL="0" indent="0">
              <a:buNone/>
            </a:pPr>
            <a:r>
              <a:rPr lang="en-US" sz="1700"/>
              <a:t>	Hand-held mobile</a:t>
            </a:r>
          </a:p>
          <a:p>
            <a:pPr marL="0" indent="0">
              <a:buNone/>
            </a:pPr>
            <a:r>
              <a:rPr lang="en-US" sz="1700"/>
              <a:t>	Other electronic device</a:t>
            </a:r>
          </a:p>
          <a:p>
            <a:pPr marL="0" indent="0">
              <a:buNone/>
            </a:pPr>
            <a:r>
              <a:rPr lang="en-US" sz="1700"/>
              <a:t>	Vehicle integrated device</a:t>
            </a:r>
          </a:p>
          <a:p>
            <a:pPr marL="0" indent="0">
              <a:buNone/>
            </a:pPr>
            <a:r>
              <a:rPr lang="en-US" sz="1700"/>
              <a:t>	Passenger/other non-motorist</a:t>
            </a:r>
          </a:p>
          <a:p>
            <a:pPr marL="0" indent="0">
              <a:buNone/>
            </a:pPr>
            <a:r>
              <a:rPr lang="en-US" sz="1700"/>
              <a:t>	External</a:t>
            </a:r>
          </a:p>
          <a:p>
            <a:pPr marL="0" indent="0">
              <a:buNone/>
            </a:pPr>
            <a:r>
              <a:rPr lang="en-US" sz="1700"/>
              <a:t>	Other distractions (animal, 	food, grooming)</a:t>
            </a:r>
          </a:p>
          <a:p>
            <a:pPr marL="0" indent="0">
              <a:buNone/>
            </a:pPr>
            <a:r>
              <a:rPr lang="en-US" sz="1700"/>
              <a:t>	N/A</a:t>
            </a:r>
          </a:p>
          <a:p>
            <a:pPr marL="0" indent="0">
              <a:buNone/>
            </a:pPr>
            <a:r>
              <a:rPr lang="en-US" sz="1700"/>
              <a:t>	Unknowns</a:t>
            </a:r>
          </a:p>
        </p:txBody>
      </p:sp>
      <p:sp>
        <p:nvSpPr>
          <p:cNvPr id="4" name="Slide Number Placeholder 3"/>
          <p:cNvSpPr>
            <a:spLocks noGrp="1"/>
          </p:cNvSpPr>
          <p:nvPr>
            <p:ph type="sldNum" sz="quarter" idx="12"/>
          </p:nvPr>
        </p:nvSpPr>
        <p:spPr>
          <a:xfrm>
            <a:off x="9202366" y="6356350"/>
            <a:ext cx="2151434"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7CDAAD21-3688-48D8-9E83-8875FA495CA9}"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37809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a:xfrm>
            <a:off x="640079" y="2023236"/>
            <a:ext cx="3659777" cy="2820908"/>
          </a:xfrm>
        </p:spPr>
        <p:txBody>
          <a:bodyPr>
            <a:normAutofit/>
          </a:bodyPr>
          <a:lstStyle/>
          <a:p>
            <a:r>
              <a:rPr lang="en-US" sz="4000">
                <a:solidFill>
                  <a:srgbClr val="FFFFFF"/>
                </a:solidFill>
              </a:rPr>
              <a:t>Other coding </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7CDAAD21-3688-48D8-9E83-8875FA495CA9}" type="slidenum">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16</a:t>
            </a:fld>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D9C8555C-959E-4855-B13A-6AB3F552896C}"/>
              </a:ext>
            </a:extLst>
          </p:cNvPr>
          <p:cNvGraphicFramePr>
            <a:graphicFrameLocks noGrp="1"/>
          </p:cNvGraphicFramePr>
          <p:nvPr>
            <p:ph idx="1"/>
            <p:extLst>
              <p:ext uri="{D42A27DB-BD31-4B8C-83A1-F6EECF244321}">
                <p14:modId xmlns:p14="http://schemas.microsoft.com/office/powerpoint/2010/main" val="373970703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3659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6A79D-F9A8-4615-9A0F-5F5B1901B09F}"/>
              </a:ext>
            </a:extLst>
          </p:cNvPr>
          <p:cNvSpPr>
            <a:spLocks noGrp="1"/>
          </p:cNvSpPr>
          <p:nvPr>
            <p:ph type="title"/>
          </p:nvPr>
        </p:nvSpPr>
        <p:spPr/>
        <p:txBody>
          <a:bodyPr/>
          <a:lstStyle/>
          <a:p>
            <a:r>
              <a:rPr lang="en-US" dirty="0">
                <a:solidFill>
                  <a:schemeClr val="bg1"/>
                </a:solidFill>
              </a:rPr>
              <a:t>Sources of distracted driving data</a:t>
            </a:r>
          </a:p>
        </p:txBody>
      </p:sp>
      <p:sp>
        <p:nvSpPr>
          <p:cNvPr id="5" name="Content Placeholder 4">
            <a:extLst>
              <a:ext uri="{FF2B5EF4-FFF2-40B4-BE49-F238E27FC236}">
                <a16:creationId xmlns:a16="http://schemas.microsoft.com/office/drawing/2014/main" id="{A16BAF37-2862-4D47-86B7-5C1EC2283DB9}"/>
              </a:ext>
            </a:extLst>
          </p:cNvPr>
          <p:cNvSpPr>
            <a:spLocks noGrp="1"/>
          </p:cNvSpPr>
          <p:nvPr>
            <p:ph idx="1"/>
          </p:nvPr>
        </p:nvSpPr>
        <p:spPr/>
        <p:txBody>
          <a:bodyPr>
            <a:normAutofit/>
          </a:bodyPr>
          <a:lstStyle/>
          <a:p>
            <a:r>
              <a:rPr lang="en-US" sz="4000" dirty="0">
                <a:solidFill>
                  <a:schemeClr val="bg1"/>
                </a:solidFill>
              </a:rPr>
              <a:t>Police crash report</a:t>
            </a:r>
          </a:p>
          <a:p>
            <a:r>
              <a:rPr lang="en-US" sz="4000" dirty="0">
                <a:solidFill>
                  <a:schemeClr val="bg1"/>
                </a:solidFill>
              </a:rPr>
              <a:t>Citation/warnings</a:t>
            </a:r>
          </a:p>
          <a:p>
            <a:r>
              <a:rPr lang="en-US" sz="4000" dirty="0">
                <a:solidFill>
                  <a:schemeClr val="bg1"/>
                </a:solidFill>
              </a:rPr>
              <a:t>Other traffic records system data</a:t>
            </a:r>
          </a:p>
          <a:p>
            <a:pPr lvl="1"/>
            <a:r>
              <a:rPr lang="en-US" sz="3600" dirty="0">
                <a:solidFill>
                  <a:schemeClr val="bg1"/>
                </a:solidFill>
              </a:rPr>
              <a:t>Roadway, Driver, Vehicle, Injury Surveillance</a:t>
            </a:r>
          </a:p>
          <a:p>
            <a:r>
              <a:rPr lang="en-US" sz="6600" i="1" dirty="0">
                <a:solidFill>
                  <a:schemeClr val="bg1"/>
                </a:solidFill>
              </a:rPr>
              <a:t>Other sources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104BA12-7DDB-4AF4-9CCE-6109CA205A2D}"/>
              </a:ext>
            </a:extLst>
          </p:cNvPr>
          <p:cNvSpPr>
            <a:spLocks noGrp="1"/>
          </p:cNvSpPr>
          <p:nvPr>
            <p:ph type="title"/>
          </p:nvPr>
        </p:nvSpPr>
        <p:spPr>
          <a:xfrm>
            <a:off x="6094105" y="802955"/>
            <a:ext cx="4977976" cy="1454051"/>
          </a:xfrm>
        </p:spPr>
        <p:txBody>
          <a:bodyPr vert="horz" lIns="91440" tIns="45720" rIns="91440" bIns="45720" rtlCol="0" anchor="ctr">
            <a:normAutofit fontScale="90000"/>
          </a:bodyPr>
          <a:lstStyle/>
          <a:p>
            <a:r>
              <a:rPr lang="en-US" b="1" kern="1200" dirty="0">
                <a:solidFill>
                  <a:srgbClr val="000000"/>
                </a:solidFill>
                <a:effectLst>
                  <a:outerShdw blurRad="38100" dist="38100" dir="2700000" algn="tl">
                    <a:srgbClr val="000000">
                      <a:alpha val="43137"/>
                    </a:srgbClr>
                  </a:outerShdw>
                </a:effectLst>
                <a:latin typeface="+mj-lt"/>
                <a:ea typeface="+mj-ea"/>
                <a:cs typeface="+mj-cs"/>
              </a:rPr>
              <a:t>Questions </a:t>
            </a:r>
            <a:br>
              <a:rPr lang="en-US" b="1" kern="1200" dirty="0">
                <a:solidFill>
                  <a:srgbClr val="000000"/>
                </a:solidFill>
                <a:effectLst>
                  <a:outerShdw blurRad="38100" dist="38100" dir="2700000" algn="tl">
                    <a:srgbClr val="000000">
                      <a:alpha val="43137"/>
                    </a:srgbClr>
                  </a:outerShdw>
                </a:effectLst>
                <a:latin typeface="+mj-lt"/>
                <a:ea typeface="+mj-ea"/>
                <a:cs typeface="+mj-cs"/>
              </a:rPr>
            </a:br>
            <a:br>
              <a:rPr lang="en-US" b="1" kern="1200" dirty="0">
                <a:solidFill>
                  <a:srgbClr val="000000"/>
                </a:solidFill>
                <a:effectLst>
                  <a:outerShdw blurRad="38100" dist="38100" dir="2700000" algn="tl">
                    <a:srgbClr val="000000">
                      <a:alpha val="43137"/>
                    </a:srgbClr>
                  </a:outerShdw>
                </a:effectLst>
                <a:latin typeface="+mj-lt"/>
                <a:ea typeface="+mj-ea"/>
                <a:cs typeface="+mj-cs"/>
              </a:rPr>
            </a:br>
            <a:br>
              <a:rPr lang="en-US" b="1" kern="1200" dirty="0">
                <a:solidFill>
                  <a:srgbClr val="000000"/>
                </a:solidFill>
                <a:effectLst>
                  <a:outerShdw blurRad="38100" dist="38100" dir="2700000" algn="tl">
                    <a:srgbClr val="000000">
                      <a:alpha val="43137"/>
                    </a:srgbClr>
                  </a:outerShdw>
                </a:effectLst>
                <a:latin typeface="+mj-lt"/>
                <a:ea typeface="+mj-ea"/>
                <a:cs typeface="+mj-cs"/>
              </a:rPr>
            </a:br>
            <a:r>
              <a:rPr lang="en-US" b="1" kern="1200" dirty="0">
                <a:solidFill>
                  <a:srgbClr val="000000"/>
                </a:solidFill>
                <a:effectLst>
                  <a:outerShdw blurRad="38100" dist="38100" dir="2700000" algn="tl">
                    <a:srgbClr val="000000">
                      <a:alpha val="43137"/>
                    </a:srgbClr>
                  </a:outerShdw>
                </a:effectLst>
                <a:latin typeface="+mj-lt"/>
                <a:ea typeface="+mj-ea"/>
                <a:cs typeface="+mj-cs"/>
              </a:rPr>
              <a:t>Contact Info</a:t>
            </a:r>
          </a:p>
        </p:txBody>
      </p:sp>
      <p:sp>
        <p:nvSpPr>
          <p:cNvPr id="2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C4D4E2B-97E6-4D4C-A5A3-EF88D670C3D0}"/>
              </a:ext>
            </a:extLst>
          </p:cNvPr>
          <p:cNvPicPr>
            <a:picLocks noChangeAspect="1"/>
          </p:cNvPicPr>
          <p:nvPr/>
        </p:nvPicPr>
        <p:blipFill>
          <a:blip r:embed="rId4"/>
          <a:stretch>
            <a:fillRect/>
          </a:stretch>
        </p:blipFill>
        <p:spPr>
          <a:xfrm>
            <a:off x="429349" y="2660092"/>
            <a:ext cx="3661831" cy="1558014"/>
          </a:xfrm>
          <a:prstGeom prst="rect">
            <a:avLst/>
          </a:prstGeom>
        </p:spPr>
      </p:pic>
      <p:sp>
        <p:nvSpPr>
          <p:cNvPr id="9" name="Content Placeholder 8">
            <a:extLst>
              <a:ext uri="{FF2B5EF4-FFF2-40B4-BE49-F238E27FC236}">
                <a16:creationId xmlns:a16="http://schemas.microsoft.com/office/drawing/2014/main" id="{75CC8CA7-7177-4A85-8E75-BF1A157FA09C}"/>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pPr marL="0" lvl="0" indent="0">
              <a:buNone/>
            </a:pPr>
            <a:endParaRPr lang="en-US" sz="2000" b="1" dirty="0">
              <a:solidFill>
                <a:srgbClr val="000000"/>
              </a:solidFill>
            </a:endParaRPr>
          </a:p>
          <a:p>
            <a:pPr marL="0" lvl="0" indent="0">
              <a:buNone/>
            </a:pPr>
            <a:r>
              <a:rPr lang="en-US" sz="2000" b="1" dirty="0">
                <a:solidFill>
                  <a:srgbClr val="000000"/>
                </a:solidFill>
              </a:rPr>
              <a:t>Timothy Kerns, Director</a:t>
            </a:r>
          </a:p>
          <a:p>
            <a:pPr marL="0" lvl="0" indent="0">
              <a:buNone/>
            </a:pPr>
            <a:r>
              <a:rPr lang="en-US" sz="2000" dirty="0">
                <a:solidFill>
                  <a:srgbClr val="000000"/>
                </a:solidFill>
              </a:rPr>
              <a:t>MDOT  Maryland Highway Safety Office</a:t>
            </a:r>
          </a:p>
          <a:p>
            <a:pPr marL="0" lvl="0" indent="0">
              <a:buNone/>
            </a:pPr>
            <a:r>
              <a:rPr lang="en-US" sz="2000" dirty="0">
                <a:solidFill>
                  <a:srgbClr val="000000"/>
                </a:solidFill>
                <a:hlinkClick r:id="rId5">
                  <a:extLst>
                    <a:ext uri="{A12FA001-AC4F-418D-AE19-62706E023703}">
                      <ahyp:hlinkClr xmlns:ahyp="http://schemas.microsoft.com/office/drawing/2018/hyperlinkcolor" val="tx"/>
                    </a:ext>
                  </a:extLst>
                </a:hlinkClick>
              </a:rPr>
              <a:t>tkerns@mdot.maryland.gov</a:t>
            </a:r>
            <a:endParaRPr lang="en-US" sz="2000" dirty="0">
              <a:solidFill>
                <a:srgbClr val="000000"/>
              </a:solidFill>
            </a:endParaRPr>
          </a:p>
          <a:p>
            <a:pPr marL="0" lvl="0"/>
            <a:endParaRPr lang="en-US" sz="2000" dirty="0">
              <a:solidFill>
                <a:srgbClr val="000000"/>
              </a:solidFill>
            </a:endParaRPr>
          </a:p>
          <a:p>
            <a:pPr marL="0" lvl="0" indent="0">
              <a:buNone/>
            </a:pPr>
            <a:r>
              <a:rPr lang="en-US" sz="2000" b="1" dirty="0">
                <a:solidFill>
                  <a:srgbClr val="000000"/>
                </a:solidFill>
              </a:rPr>
              <a:t>  </a:t>
            </a:r>
            <a:endParaRPr lang="en-US" sz="2000" dirty="0">
              <a:solidFill>
                <a:srgbClr val="000000"/>
              </a:solidFill>
            </a:endParaRPr>
          </a:p>
          <a:p>
            <a:pPr marL="0" lvl="0"/>
            <a:endParaRPr lang="en-US" sz="2000" dirty="0">
              <a:solidFill>
                <a:srgbClr val="000000"/>
              </a:solidFill>
            </a:endParaRPr>
          </a:p>
          <a:p>
            <a:pPr marL="0" lvl="0"/>
            <a:endParaRPr lang="en-US" sz="2000" dirty="0">
              <a:solidFill>
                <a:srgbClr val="000000"/>
              </a:solidFill>
            </a:endParaRPr>
          </a:p>
          <a:p>
            <a:pPr marL="0"/>
            <a:endParaRPr lang="en-US" sz="2000" dirty="0">
              <a:solidFill>
                <a:srgbClr val="000000"/>
              </a:solidFill>
            </a:endParaRPr>
          </a:p>
        </p:txBody>
      </p:sp>
    </p:spTree>
    <p:extLst>
      <p:ext uri="{BB962C8B-B14F-4D97-AF65-F5344CB8AC3E}">
        <p14:creationId xmlns:p14="http://schemas.microsoft.com/office/powerpoint/2010/main" val="311812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317618-AA86-4867-A6ED-3DA3A4BA4FDB}"/>
              </a:ext>
            </a:extLst>
          </p:cNvPr>
          <p:cNvSpPr txBox="1"/>
          <p:nvPr/>
        </p:nvSpPr>
        <p:spPr>
          <a:xfrm>
            <a:off x="333632" y="1075039"/>
            <a:ext cx="5742911" cy="5474042"/>
          </a:xfrm>
          <a:prstGeom prst="rect">
            <a:avLst/>
          </a:prstGeom>
        </p:spPr>
        <p:txBody>
          <a:bodyPr vert="horz" lIns="91440" tIns="45720" rIns="91440" bIns="45720" rtlCol="0" anchor="t">
            <a:normAutofit/>
          </a:bodyPr>
          <a:lstStyle/>
          <a:p>
            <a:pPr marL="0" lvl="1" defTabSz="914400">
              <a:lnSpc>
                <a:spcPct val="90000"/>
              </a:lnSpc>
              <a:spcAft>
                <a:spcPts val="600"/>
              </a:spcAft>
            </a:pPr>
            <a:r>
              <a:rPr lang="en-US" sz="3600" b="1" dirty="0"/>
              <a:t>Goal</a:t>
            </a:r>
            <a:r>
              <a:rPr lang="en-US" sz="3600" dirty="0"/>
              <a:t>: </a:t>
            </a:r>
            <a:r>
              <a:rPr lang="en-US" sz="3200" dirty="0"/>
              <a:t>To ensure a safe, secure, and resilient transportation system for all users</a:t>
            </a:r>
          </a:p>
          <a:p>
            <a:pPr marL="0" lvl="1" defTabSz="914400">
              <a:lnSpc>
                <a:spcPct val="90000"/>
              </a:lnSpc>
              <a:spcAft>
                <a:spcPts val="600"/>
              </a:spcAft>
            </a:pPr>
            <a:endParaRPr lang="en-US" sz="2000" dirty="0"/>
          </a:p>
          <a:p>
            <a:pPr marL="0" lvl="1" defTabSz="914400">
              <a:lnSpc>
                <a:spcPct val="90000"/>
              </a:lnSpc>
              <a:spcAft>
                <a:spcPts val="600"/>
              </a:spcAft>
            </a:pPr>
            <a:r>
              <a:rPr lang="en-US" sz="3600" b="1" dirty="0"/>
              <a:t>Objective</a:t>
            </a:r>
            <a:r>
              <a:rPr lang="en-US" sz="3600" dirty="0"/>
              <a:t>: </a:t>
            </a:r>
            <a:r>
              <a:rPr lang="en-US" sz="3200" dirty="0"/>
              <a:t>Reduce the number of lives lost and injuries sustained on Maryland roads</a:t>
            </a:r>
          </a:p>
          <a:p>
            <a:pPr marL="0" lvl="1" defTabSz="914400">
              <a:lnSpc>
                <a:spcPct val="90000"/>
              </a:lnSpc>
              <a:spcAft>
                <a:spcPts val="600"/>
              </a:spcAft>
            </a:pPr>
            <a:endParaRPr lang="en-US" sz="2000" dirty="0"/>
          </a:p>
          <a:p>
            <a:pPr marL="0" lvl="1" defTabSz="914400">
              <a:lnSpc>
                <a:spcPct val="90000"/>
              </a:lnSpc>
              <a:spcAft>
                <a:spcPts val="600"/>
              </a:spcAft>
            </a:pPr>
            <a:r>
              <a:rPr lang="en-US" sz="3600" b="1" dirty="0"/>
              <a:t>Strategy</a:t>
            </a:r>
            <a:r>
              <a:rPr lang="en-US" sz="3600" dirty="0"/>
              <a:t>: </a:t>
            </a:r>
            <a:r>
              <a:rPr lang="en-US" sz="3200" dirty="0"/>
              <a:t>Build partnerships to strengthen state and local efforts to improve safety</a:t>
            </a:r>
          </a:p>
          <a:p>
            <a:pPr indent="-228600" defTabSz="914400">
              <a:lnSpc>
                <a:spcPct val="90000"/>
              </a:lnSpc>
              <a:spcAft>
                <a:spcPts val="600"/>
              </a:spcAft>
              <a:buFont typeface="Arial" panose="020B0604020202020204" pitchFamily="34" charset="0"/>
              <a:buChar char="•"/>
            </a:pPr>
            <a:endParaRPr lang="en-US" dirty="0"/>
          </a:p>
        </p:txBody>
      </p:sp>
      <p:sp>
        <p:nvSpPr>
          <p:cNvPr id="30" name="Freeform: Shape 2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Screen Shot 2017-09-12 at 8.47.19 AM.png" descr="Screen Shot 2017-09-12 at 8.47.19 AM.png">
            <a:hlinkClick r:id="rId3"/>
            <a:extLst>
              <a:ext uri="{FF2B5EF4-FFF2-40B4-BE49-F238E27FC236}">
                <a16:creationId xmlns:a16="http://schemas.microsoft.com/office/drawing/2014/main" id="{A6DDD457-593A-41CC-A11A-C68C6CD76D04}"/>
              </a:ext>
            </a:extLst>
          </p:cNvPr>
          <p:cNvPicPr>
            <a:picLocks noChangeAspect="1"/>
          </p:cNvPicPr>
          <p:nvPr/>
        </p:nvPicPr>
        <p:blipFill rotWithShape="1">
          <a:blip r:embed="rId4"/>
          <a:srcRect t="2838" r="-1" b="16886"/>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6759073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146EE8-C119-4826-84B6-9B6EEEA49342}"/>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800" kern="1200">
                <a:solidFill>
                  <a:srgbClr val="FFFFFF"/>
                </a:solidFill>
                <a:latin typeface="+mj-lt"/>
                <a:ea typeface="+mj-ea"/>
                <a:cs typeface="+mj-cs"/>
              </a:rPr>
              <a:t>FROM PLAN TO ACTION</a:t>
            </a:r>
          </a:p>
        </p:txBody>
      </p:sp>
      <p:cxnSp>
        <p:nvCxnSpPr>
          <p:cNvPr id="10" name="Straight Connector 9">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36A6040-978A-49FE-A9CB-4082C36C96B3}"/>
              </a:ext>
            </a:extLst>
          </p:cNvPr>
          <p:cNvPicPr>
            <a:picLocks noChangeAspect="1"/>
          </p:cNvPicPr>
          <p:nvPr/>
        </p:nvPicPr>
        <p:blipFill>
          <a:blip r:embed="rId2"/>
          <a:stretch>
            <a:fillRect/>
          </a:stretch>
        </p:blipFill>
        <p:spPr>
          <a:xfrm>
            <a:off x="5953309" y="492573"/>
            <a:ext cx="4954571" cy="5880796"/>
          </a:xfrm>
          <a:prstGeom prst="rect">
            <a:avLst/>
          </a:prstGeom>
        </p:spPr>
      </p:pic>
    </p:spTree>
    <p:extLst>
      <p:ext uri="{BB962C8B-B14F-4D97-AF65-F5344CB8AC3E}">
        <p14:creationId xmlns:p14="http://schemas.microsoft.com/office/powerpoint/2010/main" val="165842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chemeClr val="tx1">
                <a:lumMod val="85000"/>
                <a:lumOff val="15000"/>
              </a:schemeClr>
            </a:gs>
            <a:gs pos="100000">
              <a:schemeClr val="tx1">
                <a:lumMod val="75000"/>
                <a:lumOff val="2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555" name="Title 1"/>
          <p:cNvSpPr>
            <a:spLocks noGrp="1"/>
          </p:cNvSpPr>
          <p:nvPr>
            <p:ph type="title"/>
          </p:nvPr>
        </p:nvSpPr>
        <p:spPr>
          <a:xfrm>
            <a:off x="1456362" y="86497"/>
            <a:ext cx="9454654" cy="1143000"/>
          </a:xfrm>
        </p:spPr>
        <p:txBody>
          <a:bodyPr>
            <a:noAutofit/>
          </a:bodyPr>
          <a:lstStyle/>
          <a:p>
            <a:pPr algn="ctr">
              <a:spcBef>
                <a:spcPct val="50000"/>
              </a:spcBef>
              <a:defRPr/>
            </a:pPr>
            <a:r>
              <a:rPr lang="en-US" altLang="en-US" b="1" dirty="0">
                <a:solidFill>
                  <a:schemeClr val="bg1"/>
                </a:solidFill>
                <a:effectLst>
                  <a:outerShdw blurRad="38100" dist="38100" dir="2700000" algn="tl">
                    <a:srgbClr val="000000">
                      <a:alpha val="43137"/>
                    </a:srgbClr>
                  </a:outerShdw>
                </a:effectLst>
              </a:rPr>
              <a:t>MD MOTOR VEHICLE OCCUPANT FATALITY CONTRIBUTING FACTORS </a:t>
            </a:r>
          </a:p>
        </p:txBody>
      </p:sp>
      <p:grpSp>
        <p:nvGrpSpPr>
          <p:cNvPr id="5" name="Diagram 2">
            <a:extLst>
              <a:ext uri="{FF2B5EF4-FFF2-40B4-BE49-F238E27FC236}">
                <a16:creationId xmlns:a16="http://schemas.microsoft.com/office/drawing/2014/main" id="{F5017148-A5E2-48ED-8D40-88B0E55A43C0}"/>
              </a:ext>
            </a:extLst>
          </p:cNvPr>
          <p:cNvGrpSpPr>
            <a:grpSpLocks noChangeAspect="1"/>
          </p:cNvGrpSpPr>
          <p:nvPr/>
        </p:nvGrpSpPr>
        <p:grpSpPr bwMode="auto">
          <a:xfrm>
            <a:off x="2316557" y="1784030"/>
            <a:ext cx="7197517" cy="4285663"/>
            <a:chOff x="1010" y="793"/>
            <a:chExt cx="3874" cy="2307"/>
          </a:xfrm>
        </p:grpSpPr>
        <p:sp>
          <p:nvSpPr>
            <p:cNvPr id="6" name="_s1028">
              <a:extLst>
                <a:ext uri="{FF2B5EF4-FFF2-40B4-BE49-F238E27FC236}">
                  <a16:creationId xmlns:a16="http://schemas.microsoft.com/office/drawing/2014/main" id="{594BC9CE-E118-4AA1-800D-7B91EE047043}"/>
                </a:ext>
              </a:extLst>
            </p:cNvPr>
            <p:cNvSpPr>
              <a:spLocks noChangeArrowheads="1" noTextEdit="1"/>
            </p:cNvSpPr>
            <p:nvPr/>
          </p:nvSpPr>
          <p:spPr bwMode="auto">
            <a:xfrm>
              <a:off x="2340" y="1209"/>
              <a:ext cx="1080" cy="1080"/>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a:p>
          </p:txBody>
        </p:sp>
        <p:sp>
          <p:nvSpPr>
            <p:cNvPr id="7" name="_s1029">
              <a:extLst>
                <a:ext uri="{FF2B5EF4-FFF2-40B4-BE49-F238E27FC236}">
                  <a16:creationId xmlns:a16="http://schemas.microsoft.com/office/drawing/2014/main" id="{E7D96FE8-E80E-45A2-B4A4-F1414A4464B4}"/>
                </a:ext>
              </a:extLst>
            </p:cNvPr>
            <p:cNvSpPr>
              <a:spLocks noChangeArrowheads="1"/>
            </p:cNvSpPr>
            <p:nvPr/>
          </p:nvSpPr>
          <p:spPr bwMode="auto">
            <a:xfrm>
              <a:off x="2452" y="793"/>
              <a:ext cx="79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bg1"/>
                  </a:solidFill>
                </a:rPr>
                <a:t>Unbelted = 493</a:t>
              </a:r>
            </a:p>
            <a:p>
              <a:pPr algn="ctr" eaLnBrk="1" hangingPunct="1">
                <a:spcBef>
                  <a:spcPct val="0"/>
                </a:spcBef>
                <a:buFontTx/>
                <a:buNone/>
              </a:pPr>
              <a:r>
                <a:rPr lang="en-US" altLang="en-US" sz="2800" b="1" dirty="0">
                  <a:solidFill>
                    <a:schemeClr val="bg1"/>
                  </a:solidFill>
                </a:rPr>
                <a:t>(32% of all fatalities)</a:t>
              </a:r>
            </a:p>
          </p:txBody>
        </p:sp>
        <p:sp>
          <p:nvSpPr>
            <p:cNvPr id="8" name="_s1030">
              <a:extLst>
                <a:ext uri="{FF2B5EF4-FFF2-40B4-BE49-F238E27FC236}">
                  <a16:creationId xmlns:a16="http://schemas.microsoft.com/office/drawing/2014/main" id="{90936AB3-96BB-4CA5-9683-E2ACA1DCEB67}"/>
                </a:ext>
              </a:extLst>
            </p:cNvPr>
            <p:cNvSpPr>
              <a:spLocks noChangeArrowheads="1" noTextEdit="1"/>
            </p:cNvSpPr>
            <p:nvPr/>
          </p:nvSpPr>
          <p:spPr bwMode="auto">
            <a:xfrm>
              <a:off x="2695" y="1825"/>
              <a:ext cx="1080" cy="1080"/>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a:p>
          </p:txBody>
        </p:sp>
        <p:sp>
          <p:nvSpPr>
            <p:cNvPr id="9" name="_s1031">
              <a:extLst>
                <a:ext uri="{FF2B5EF4-FFF2-40B4-BE49-F238E27FC236}">
                  <a16:creationId xmlns:a16="http://schemas.microsoft.com/office/drawing/2014/main" id="{B5251A2C-4805-4529-9F93-6E144F9A715B}"/>
                </a:ext>
              </a:extLst>
            </p:cNvPr>
            <p:cNvSpPr>
              <a:spLocks noChangeArrowheads="1"/>
            </p:cNvSpPr>
            <p:nvPr/>
          </p:nvSpPr>
          <p:spPr bwMode="auto">
            <a:xfrm>
              <a:off x="4088" y="2830"/>
              <a:ext cx="79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bg1"/>
                  </a:solidFill>
                </a:rPr>
                <a:t>Impaired = 605</a:t>
              </a:r>
            </a:p>
            <a:p>
              <a:pPr algn="ctr" eaLnBrk="1" hangingPunct="1">
                <a:spcBef>
                  <a:spcPct val="0"/>
                </a:spcBef>
                <a:buFontTx/>
                <a:buNone/>
              </a:pPr>
              <a:r>
                <a:rPr lang="en-US" altLang="en-US" sz="2800" b="1" dirty="0">
                  <a:solidFill>
                    <a:schemeClr val="bg1"/>
                  </a:solidFill>
                </a:rPr>
                <a:t>(39% of all)</a:t>
              </a:r>
            </a:p>
          </p:txBody>
        </p:sp>
        <p:sp>
          <p:nvSpPr>
            <p:cNvPr id="10" name="_s1032">
              <a:extLst>
                <a:ext uri="{FF2B5EF4-FFF2-40B4-BE49-F238E27FC236}">
                  <a16:creationId xmlns:a16="http://schemas.microsoft.com/office/drawing/2014/main" id="{5D7AC8FB-729C-4D4C-83C1-D328A3683500}"/>
                </a:ext>
              </a:extLst>
            </p:cNvPr>
            <p:cNvSpPr>
              <a:spLocks noChangeArrowheads="1" noTextEdit="1"/>
            </p:cNvSpPr>
            <p:nvPr/>
          </p:nvSpPr>
          <p:spPr bwMode="auto">
            <a:xfrm>
              <a:off x="1984" y="1824"/>
              <a:ext cx="1080" cy="1080"/>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a:p>
          </p:txBody>
        </p:sp>
        <p:sp>
          <p:nvSpPr>
            <p:cNvPr id="11" name="_s1033">
              <a:extLst>
                <a:ext uri="{FF2B5EF4-FFF2-40B4-BE49-F238E27FC236}">
                  <a16:creationId xmlns:a16="http://schemas.microsoft.com/office/drawing/2014/main" id="{572B2477-B310-425D-8FAE-EBDF046F9117}"/>
                </a:ext>
              </a:extLst>
            </p:cNvPr>
            <p:cNvSpPr>
              <a:spLocks noChangeArrowheads="1"/>
            </p:cNvSpPr>
            <p:nvPr/>
          </p:nvSpPr>
          <p:spPr bwMode="auto">
            <a:xfrm>
              <a:off x="1010" y="2830"/>
              <a:ext cx="79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a:solidFill>
                    <a:schemeClr val="bg1"/>
                  </a:solidFill>
                </a:rPr>
                <a:t>Speed = 325</a:t>
              </a:r>
            </a:p>
            <a:p>
              <a:pPr algn="ctr" eaLnBrk="1" hangingPunct="1">
                <a:spcBef>
                  <a:spcPct val="0"/>
                </a:spcBef>
                <a:buFontTx/>
                <a:buNone/>
              </a:pPr>
              <a:r>
                <a:rPr lang="en-US" altLang="en-US" sz="2800" b="1" dirty="0">
                  <a:solidFill>
                    <a:schemeClr val="bg1"/>
                  </a:solidFill>
                </a:rPr>
                <a:t>(21% of all)</a:t>
              </a:r>
            </a:p>
          </p:txBody>
        </p:sp>
        <p:sp>
          <p:nvSpPr>
            <p:cNvPr id="12" name="Text Box 10">
              <a:extLst>
                <a:ext uri="{FF2B5EF4-FFF2-40B4-BE49-F238E27FC236}">
                  <a16:creationId xmlns:a16="http://schemas.microsoft.com/office/drawing/2014/main" id="{6F0726B9-BA94-40CD-A67E-3F762E2CBF80}"/>
                </a:ext>
              </a:extLst>
            </p:cNvPr>
            <p:cNvSpPr txBox="1">
              <a:spLocks noChangeArrowheads="1"/>
            </p:cNvSpPr>
            <p:nvPr/>
          </p:nvSpPr>
          <p:spPr bwMode="auto">
            <a:xfrm>
              <a:off x="2159" y="2349"/>
              <a:ext cx="52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136</a:t>
              </a:r>
            </a:p>
          </p:txBody>
        </p:sp>
        <p:sp>
          <p:nvSpPr>
            <p:cNvPr id="13" name="Text Box 11">
              <a:extLst>
                <a:ext uri="{FF2B5EF4-FFF2-40B4-BE49-F238E27FC236}">
                  <a16:creationId xmlns:a16="http://schemas.microsoft.com/office/drawing/2014/main" id="{C8709293-B92D-4C41-8388-35153E14094F}"/>
                </a:ext>
              </a:extLst>
            </p:cNvPr>
            <p:cNvSpPr txBox="1">
              <a:spLocks noChangeArrowheads="1"/>
            </p:cNvSpPr>
            <p:nvPr/>
          </p:nvSpPr>
          <p:spPr bwMode="auto">
            <a:xfrm>
              <a:off x="3190" y="2360"/>
              <a:ext cx="5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299</a:t>
              </a:r>
            </a:p>
          </p:txBody>
        </p:sp>
        <p:sp>
          <p:nvSpPr>
            <p:cNvPr id="14" name="Text Box 12">
              <a:extLst>
                <a:ext uri="{FF2B5EF4-FFF2-40B4-BE49-F238E27FC236}">
                  <a16:creationId xmlns:a16="http://schemas.microsoft.com/office/drawing/2014/main" id="{2707AC21-9828-46F6-8F45-7C43F6573F32}"/>
                </a:ext>
              </a:extLst>
            </p:cNvPr>
            <p:cNvSpPr txBox="1">
              <a:spLocks noChangeArrowheads="1"/>
            </p:cNvSpPr>
            <p:nvPr/>
          </p:nvSpPr>
          <p:spPr bwMode="auto">
            <a:xfrm>
              <a:off x="2748" y="2349"/>
              <a:ext cx="5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65</a:t>
              </a:r>
            </a:p>
          </p:txBody>
        </p:sp>
        <p:sp>
          <p:nvSpPr>
            <p:cNvPr id="15" name="Text Box 13">
              <a:extLst>
                <a:ext uri="{FF2B5EF4-FFF2-40B4-BE49-F238E27FC236}">
                  <a16:creationId xmlns:a16="http://schemas.microsoft.com/office/drawing/2014/main" id="{0A67DF6E-55D4-443D-B263-C5CB4EFC9C9E}"/>
                </a:ext>
              </a:extLst>
            </p:cNvPr>
            <p:cNvSpPr txBox="1">
              <a:spLocks noChangeArrowheads="1"/>
            </p:cNvSpPr>
            <p:nvPr/>
          </p:nvSpPr>
          <p:spPr bwMode="auto">
            <a:xfrm>
              <a:off x="2748" y="2042"/>
              <a:ext cx="5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63</a:t>
              </a:r>
            </a:p>
          </p:txBody>
        </p:sp>
      </p:grpSp>
      <p:sp>
        <p:nvSpPr>
          <p:cNvPr id="16" name="Text Box 17">
            <a:extLst>
              <a:ext uri="{FF2B5EF4-FFF2-40B4-BE49-F238E27FC236}">
                <a16:creationId xmlns:a16="http://schemas.microsoft.com/office/drawing/2014/main" id="{6014B933-7CDA-4183-900F-84F7252215EA}"/>
              </a:ext>
            </a:extLst>
          </p:cNvPr>
          <p:cNvSpPr txBox="1">
            <a:spLocks noChangeArrowheads="1"/>
          </p:cNvSpPr>
          <p:nvPr/>
        </p:nvSpPr>
        <p:spPr bwMode="auto">
          <a:xfrm>
            <a:off x="4995653" y="3832355"/>
            <a:ext cx="631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61</a:t>
            </a:r>
          </a:p>
        </p:txBody>
      </p:sp>
      <p:sp>
        <p:nvSpPr>
          <p:cNvPr id="17" name="Text Box 16">
            <a:extLst>
              <a:ext uri="{FF2B5EF4-FFF2-40B4-BE49-F238E27FC236}">
                <a16:creationId xmlns:a16="http://schemas.microsoft.com/office/drawing/2014/main" id="{9B503EDF-2383-4633-8E1D-96C1E446EDDF}"/>
              </a:ext>
            </a:extLst>
          </p:cNvPr>
          <p:cNvSpPr txBox="1">
            <a:spLocks noChangeArrowheads="1"/>
          </p:cNvSpPr>
          <p:nvPr/>
        </p:nvSpPr>
        <p:spPr bwMode="auto">
          <a:xfrm>
            <a:off x="5941865" y="3832355"/>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178</a:t>
            </a:r>
          </a:p>
        </p:txBody>
      </p:sp>
      <p:sp>
        <p:nvSpPr>
          <p:cNvPr id="18" name="Text Box 15">
            <a:extLst>
              <a:ext uri="{FF2B5EF4-FFF2-40B4-BE49-F238E27FC236}">
                <a16:creationId xmlns:a16="http://schemas.microsoft.com/office/drawing/2014/main" id="{E5F77AC1-EC87-42A7-83F3-6D551C2B6C39}"/>
              </a:ext>
            </a:extLst>
          </p:cNvPr>
          <p:cNvSpPr txBox="1">
            <a:spLocks noChangeArrowheads="1"/>
          </p:cNvSpPr>
          <p:nvPr/>
        </p:nvSpPr>
        <p:spPr bwMode="auto">
          <a:xfrm>
            <a:off x="5428545" y="3037633"/>
            <a:ext cx="725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chemeClr val="bg1"/>
                </a:solidFill>
              </a:rPr>
              <a:t>191</a:t>
            </a:r>
          </a:p>
        </p:txBody>
      </p:sp>
      <p:sp>
        <p:nvSpPr>
          <p:cNvPr id="19" name="Title 1">
            <a:extLst>
              <a:ext uri="{FF2B5EF4-FFF2-40B4-BE49-F238E27FC236}">
                <a16:creationId xmlns:a16="http://schemas.microsoft.com/office/drawing/2014/main" id="{9A9AC3F2-F0EA-4EE9-BCA6-DADB76F2A774}"/>
              </a:ext>
            </a:extLst>
          </p:cNvPr>
          <p:cNvSpPr txBox="1">
            <a:spLocks/>
          </p:cNvSpPr>
          <p:nvPr/>
        </p:nvSpPr>
        <p:spPr bwMode="auto">
          <a:xfrm>
            <a:off x="3349388" y="2581453"/>
            <a:ext cx="1046162" cy="1154502"/>
          </a:xfrm>
          <a:prstGeom prst="rect">
            <a:avLst/>
          </a:prstGeom>
          <a:solidFill>
            <a:srgbClr val="9999CC">
              <a:alpha val="38039"/>
            </a:srgbClr>
          </a:solidFill>
          <a:ln w="12700">
            <a:solidFill>
              <a:schemeClr val="tx1"/>
            </a:solidFill>
            <a:miter lim="800000"/>
            <a:headEnd/>
            <a:tailEnd/>
          </a:ln>
        </p:spPr>
        <p:txBody>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b="1" dirty="0">
                <a:solidFill>
                  <a:schemeClr val="bg1"/>
                </a:solidFill>
                <a:latin typeface="Tahoma" panose="020B0604030504040204" pitchFamily="34" charset="0"/>
                <a:cs typeface="Tahoma" panose="020B0604030504040204" pitchFamily="34" charset="0"/>
              </a:rPr>
              <a:t>Maryland’s</a:t>
            </a:r>
            <a:r>
              <a:rPr lang="en-US" altLang="en-US" sz="1400" b="1" dirty="0">
                <a:solidFill>
                  <a:schemeClr val="bg1"/>
                </a:solidFill>
                <a:latin typeface="Tahoma" panose="020B0604030504040204" pitchFamily="34" charset="0"/>
                <a:cs typeface="Tahoma" panose="020B0604030504040204" pitchFamily="34" charset="0"/>
              </a:rPr>
              <a:t> 2019 </a:t>
            </a:r>
            <a:r>
              <a:rPr lang="en-US" altLang="en-US" sz="1200" b="1" dirty="0">
                <a:solidFill>
                  <a:schemeClr val="bg1"/>
                </a:solidFill>
                <a:latin typeface="Tahoma" panose="020B0604030504040204" pitchFamily="34" charset="0"/>
                <a:cs typeface="Tahoma" panose="020B0604030504040204" pitchFamily="34" charset="0"/>
              </a:rPr>
              <a:t>Observed SB Rate:</a:t>
            </a:r>
          </a:p>
          <a:p>
            <a:pPr algn="ctr">
              <a:spcBef>
                <a:spcPct val="0"/>
              </a:spcBef>
              <a:buFontTx/>
              <a:buNone/>
            </a:pPr>
            <a:r>
              <a:rPr lang="en-US" altLang="en-US" sz="1800" b="1" dirty="0">
                <a:solidFill>
                  <a:schemeClr val="bg1"/>
                </a:solidFill>
                <a:latin typeface="Tahoma" panose="020B0604030504040204" pitchFamily="34" charset="0"/>
                <a:cs typeface="Tahoma" panose="020B0604030504040204" pitchFamily="34" charset="0"/>
              </a:rPr>
              <a:t>90.4% </a:t>
            </a:r>
          </a:p>
        </p:txBody>
      </p:sp>
      <p:pic>
        <p:nvPicPr>
          <p:cNvPr id="20" name="Picture 2">
            <a:extLst>
              <a:ext uri="{FF2B5EF4-FFF2-40B4-BE49-F238E27FC236}">
                <a16:creationId xmlns:a16="http://schemas.microsoft.com/office/drawing/2014/main" id="{27CBDF5B-4F66-425A-9646-BFA44D6881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82" y="1301433"/>
            <a:ext cx="2020888"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ttps://encrypted-tbn0.gstatic.com/images?q=tbn:ANd9GcQTKvf4dmcVTQg_ZBllH25UChhlfNTeoZkeAQ0W-ydbgeeJzs2EQF3-VfUC">
            <a:hlinkClick r:id="rId4"/>
            <a:extLst>
              <a:ext uri="{FF2B5EF4-FFF2-40B4-BE49-F238E27FC236}">
                <a16:creationId xmlns:a16="http://schemas.microsoft.com/office/drawing/2014/main" id="{0B1B52C3-1E66-4413-9429-12772F67B5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807" y="2676650"/>
            <a:ext cx="177323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http://www.ecosafe.solutions/wp-content/uploads/2014/02/SpeedingCar.jpg">
            <a:extLst>
              <a:ext uri="{FF2B5EF4-FFF2-40B4-BE49-F238E27FC236}">
                <a16:creationId xmlns:a16="http://schemas.microsoft.com/office/drawing/2014/main" id="{190CBC90-74BF-413A-9610-3195884439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482" t="4167" r="7407" b="16667"/>
          <a:stretch>
            <a:fillRect/>
          </a:stretch>
        </p:blipFill>
        <p:spPr bwMode="auto">
          <a:xfrm>
            <a:off x="753038" y="4020813"/>
            <a:ext cx="177323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4">
            <a:extLst>
              <a:ext uri="{FF2B5EF4-FFF2-40B4-BE49-F238E27FC236}">
                <a16:creationId xmlns:a16="http://schemas.microsoft.com/office/drawing/2014/main" id="{7992F10C-C127-4CA2-A78F-478878C6F19B}"/>
              </a:ext>
            </a:extLst>
          </p:cNvPr>
          <p:cNvSpPr txBox="1">
            <a:spLocks noChangeArrowheads="1"/>
          </p:cNvSpPr>
          <p:nvPr/>
        </p:nvSpPr>
        <p:spPr bwMode="auto">
          <a:xfrm>
            <a:off x="8414195" y="1327522"/>
            <a:ext cx="26670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u="sng" dirty="0">
                <a:solidFill>
                  <a:schemeClr val="bg1"/>
                </a:solidFill>
              </a:rPr>
              <a:t>1,563</a:t>
            </a:r>
            <a:r>
              <a:rPr lang="en-US" altLang="en-US" sz="2000" b="1" dirty="0">
                <a:solidFill>
                  <a:schemeClr val="bg1"/>
                </a:solidFill>
              </a:rPr>
              <a:t> motor vehicle occupant deaths </a:t>
            </a:r>
          </a:p>
          <a:p>
            <a:pPr algn="ctr" eaLnBrk="1" hangingPunct="1">
              <a:spcBef>
                <a:spcPct val="0"/>
              </a:spcBef>
              <a:buFontTx/>
              <a:buNone/>
              <a:defRPr/>
            </a:pPr>
            <a:r>
              <a:rPr lang="en-US" altLang="en-US" sz="2000" b="1" dirty="0">
                <a:solidFill>
                  <a:schemeClr val="bg1"/>
                </a:solidFill>
              </a:rPr>
              <a:t>for the period </a:t>
            </a:r>
          </a:p>
          <a:p>
            <a:pPr algn="ctr" eaLnBrk="1" hangingPunct="1">
              <a:spcBef>
                <a:spcPct val="0"/>
              </a:spcBef>
              <a:buFontTx/>
              <a:buNone/>
              <a:defRPr/>
            </a:pPr>
            <a:r>
              <a:rPr lang="en-US" altLang="en-US" sz="2000" b="1" u="sng" dirty="0">
                <a:solidFill>
                  <a:schemeClr val="bg1"/>
                </a:solidFill>
              </a:rPr>
              <a:t>2013-2017</a:t>
            </a:r>
            <a:r>
              <a:rPr lang="en-US" altLang="en-US" sz="2000" b="1" dirty="0">
                <a:solidFill>
                  <a:schemeClr val="bg1"/>
                </a:solidFill>
              </a:rPr>
              <a:t> </a:t>
            </a:r>
          </a:p>
          <a:p>
            <a:pPr algn="ctr" eaLnBrk="1" hangingPunct="1">
              <a:spcBef>
                <a:spcPct val="0"/>
              </a:spcBef>
              <a:buFontTx/>
              <a:buNone/>
              <a:defRPr/>
            </a:pPr>
            <a:r>
              <a:rPr lang="en-US" altLang="en-US" sz="2000" b="1" dirty="0">
                <a:solidFill>
                  <a:schemeClr val="bg1"/>
                </a:solidFill>
              </a:rPr>
              <a:t>(</a:t>
            </a:r>
            <a:r>
              <a:rPr lang="en-US" altLang="en-US" sz="1800" b="1" dirty="0">
                <a:solidFill>
                  <a:schemeClr val="bg1"/>
                </a:solidFill>
              </a:rPr>
              <a:t>non-pedestrian and non-motorcycle</a:t>
            </a:r>
            <a:r>
              <a:rPr lang="en-US" altLang="en-US" sz="2000" b="1" dirty="0">
                <a:solidFill>
                  <a:schemeClr val="bg1"/>
                </a:solidFill>
              </a:rPr>
              <a:t>). </a:t>
            </a:r>
            <a:endParaRPr lang="en-US" altLang="en-US" sz="800" b="1" dirty="0">
              <a:solidFill>
                <a:schemeClr val="bg1"/>
              </a:solidFill>
            </a:endParaRPr>
          </a:p>
          <a:p>
            <a:pPr algn="ctr" eaLnBrk="1" hangingPunct="1">
              <a:spcBef>
                <a:spcPct val="0"/>
              </a:spcBef>
              <a:buFontTx/>
              <a:buNone/>
              <a:defRPr/>
            </a:pPr>
            <a:endParaRPr lang="en-US" altLang="en-US" sz="800" b="1" dirty="0">
              <a:solidFill>
                <a:schemeClr val="bg1"/>
              </a:solidFill>
            </a:endParaRPr>
          </a:p>
          <a:p>
            <a:pPr algn="ctr" eaLnBrk="1" hangingPunct="1">
              <a:spcBef>
                <a:spcPct val="0"/>
              </a:spcBef>
              <a:buFontTx/>
              <a:buNone/>
              <a:defRPr/>
            </a:pPr>
            <a:r>
              <a:rPr lang="en-US" altLang="en-US" sz="2400" b="1" i="1" u="sng" dirty="0">
                <a:solidFill>
                  <a:schemeClr val="bg1"/>
                </a:solidFill>
                <a:effectLst>
                  <a:outerShdw blurRad="38100" dist="38100" dir="2700000" algn="tl">
                    <a:srgbClr val="000000">
                      <a:alpha val="43137"/>
                    </a:srgbClr>
                  </a:outerShdw>
                </a:effectLst>
              </a:rPr>
              <a:t>Sixty-four</a:t>
            </a:r>
            <a:r>
              <a:rPr lang="en-US" altLang="en-US" sz="2000" b="1" dirty="0">
                <a:solidFill>
                  <a:schemeClr val="bg1"/>
                </a:solidFill>
              </a:rPr>
              <a:t> percent (n=993) involved speeding, impairment, or </a:t>
            </a:r>
          </a:p>
          <a:p>
            <a:pPr algn="ctr" eaLnBrk="1" hangingPunct="1">
              <a:spcBef>
                <a:spcPct val="0"/>
              </a:spcBef>
              <a:buFontTx/>
              <a:buNone/>
              <a:defRPr/>
            </a:pPr>
            <a:r>
              <a:rPr lang="en-US" altLang="en-US" sz="2000" b="1" dirty="0">
                <a:solidFill>
                  <a:schemeClr val="bg1"/>
                </a:solidFill>
              </a:rPr>
              <a:t>lack of belt use.</a:t>
            </a:r>
          </a:p>
        </p:txBody>
      </p:sp>
      <p:sp>
        <p:nvSpPr>
          <p:cNvPr id="24" name="Text Box 19">
            <a:extLst>
              <a:ext uri="{FF2B5EF4-FFF2-40B4-BE49-F238E27FC236}">
                <a16:creationId xmlns:a16="http://schemas.microsoft.com/office/drawing/2014/main" id="{4747F765-1915-47C6-81DD-06DD4D79A6D4}"/>
              </a:ext>
            </a:extLst>
          </p:cNvPr>
          <p:cNvSpPr txBox="1">
            <a:spLocks noChangeArrowheads="1"/>
          </p:cNvSpPr>
          <p:nvPr/>
        </p:nvSpPr>
        <p:spPr bwMode="auto">
          <a:xfrm>
            <a:off x="4875065" y="5833767"/>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dirty="0">
                <a:solidFill>
                  <a:schemeClr val="bg1"/>
                </a:solidFill>
                <a:latin typeface="Verdana" panose="020B0604030504040204" pitchFamily="34" charset="0"/>
              </a:rPr>
              <a:t>5 Year Totals</a:t>
            </a:r>
          </a:p>
        </p:txBody>
      </p:sp>
    </p:spTree>
    <p:extLst>
      <p:ext uri="{BB962C8B-B14F-4D97-AF65-F5344CB8AC3E}">
        <p14:creationId xmlns:p14="http://schemas.microsoft.com/office/powerpoint/2010/main" val="13472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a:solidFill>
                  <a:srgbClr val="FFFFFF"/>
                </a:solidFill>
              </a:rPr>
              <a:t>Distracted Driving</a:t>
            </a:r>
          </a:p>
        </p:txBody>
      </p:sp>
      <p:sp>
        <p:nvSpPr>
          <p:cNvPr id="3" name="Content Placeholder 2"/>
          <p:cNvSpPr>
            <a:spLocks noGrp="1"/>
          </p:cNvSpPr>
          <p:nvPr>
            <p:ph idx="1"/>
          </p:nvPr>
        </p:nvSpPr>
        <p:spPr>
          <a:xfrm>
            <a:off x="6090574" y="801866"/>
            <a:ext cx="5306084" cy="5230634"/>
          </a:xfrm>
        </p:spPr>
        <p:txBody>
          <a:bodyPr anchor="ctr">
            <a:normAutofit/>
          </a:bodyPr>
          <a:lstStyle/>
          <a:p>
            <a:pPr>
              <a:buNone/>
            </a:pPr>
            <a:r>
              <a:rPr lang="en-US" sz="2400" dirty="0">
                <a:solidFill>
                  <a:srgbClr val="000000"/>
                </a:solidFill>
              </a:rPr>
              <a:t>   </a:t>
            </a:r>
            <a:r>
              <a:rPr lang="en-US" sz="3200" dirty="0">
                <a:solidFill>
                  <a:srgbClr val="000000"/>
                </a:solidFill>
              </a:rPr>
              <a:t>Driving while engaged in any activity that could divert a persons attention away from the primary task of driving</a:t>
            </a:r>
          </a:p>
          <a:p>
            <a:pPr>
              <a:buNone/>
            </a:pPr>
            <a:endParaRPr lang="en-US" sz="2400" dirty="0">
              <a:solidFill>
                <a:srgbClr val="000000"/>
              </a:solidFill>
            </a:endParaRPr>
          </a:p>
          <a:p>
            <a:pPr>
              <a:buNone/>
            </a:pPr>
            <a:endParaRPr lang="en-US" sz="2400" dirty="0">
              <a:solidFill>
                <a:srgbClr val="000000"/>
              </a:solidFill>
            </a:endParaRPr>
          </a:p>
          <a:p>
            <a:pPr>
              <a:buNone/>
            </a:pPr>
            <a:endParaRPr lang="en-US" sz="2400" dirty="0">
              <a:solidFill>
                <a:srgbClr val="000000"/>
              </a:solidFill>
            </a:endParaRPr>
          </a:p>
          <a:p>
            <a:pPr>
              <a:buNone/>
            </a:pPr>
            <a:r>
              <a:rPr lang="en-US" sz="2400" dirty="0">
                <a:solidFill>
                  <a:srgbClr val="000000"/>
                </a:solidFill>
              </a:rPr>
              <a:t>   Source: Distraction.gov/NHTSA</a:t>
            </a:r>
          </a:p>
        </p:txBody>
      </p:sp>
      <p:sp>
        <p:nvSpPr>
          <p:cNvPr id="4" name="Slide Number Placeholder 3"/>
          <p:cNvSpPr>
            <a:spLocks noGrp="1"/>
          </p:cNvSpPr>
          <p:nvPr>
            <p:ph type="sldNum" sz="quarter" idx="12"/>
          </p:nvPr>
        </p:nvSpPr>
        <p:spPr>
          <a:xfrm>
            <a:off x="10825930" y="6223702"/>
            <a:ext cx="570728" cy="314067"/>
          </a:xfrm>
        </p:spPr>
        <p:txBody>
          <a:bodyPr>
            <a:normAutofit/>
          </a:bodyPr>
          <a:lstStyle/>
          <a:p>
            <a:pPr>
              <a:spcAft>
                <a:spcPts val="600"/>
              </a:spcAft>
              <a:defRPr/>
            </a:pPr>
            <a:fld id="{7CDAAD21-3688-48D8-9E83-8875FA495CA9}" type="slidenum">
              <a:rPr lang="en-US" sz="1000">
                <a:solidFill>
                  <a:srgbClr val="898989"/>
                </a:solidFill>
              </a:rPr>
              <a:pPr>
                <a:spcAft>
                  <a:spcPts val="600"/>
                </a:spcAft>
                <a:defRPr/>
              </a:pPr>
              <a:t>5</a:t>
            </a:fld>
            <a:endParaRPr lang="en-US" sz="1000">
              <a:solidFill>
                <a:srgbClr val="898989"/>
              </a:solidFill>
            </a:endParaRPr>
          </a:p>
        </p:txBody>
      </p:sp>
    </p:spTree>
    <p:extLst>
      <p:ext uri="{BB962C8B-B14F-4D97-AF65-F5344CB8AC3E}">
        <p14:creationId xmlns:p14="http://schemas.microsoft.com/office/powerpoint/2010/main" val="302639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81FF353-BAC1-4816-854D-77F20058BAED}"/>
              </a:ext>
            </a:extLst>
          </p:cNvPr>
          <p:cNvPicPr>
            <a:picLocks noChangeAspect="1"/>
          </p:cNvPicPr>
          <p:nvPr/>
        </p:nvPicPr>
        <p:blipFill rotWithShape="1">
          <a:blip r:embed="rId3"/>
          <a:srcRect l="64781" t="10408" r="15281" b="55578"/>
          <a:stretch/>
        </p:blipFill>
        <p:spPr>
          <a:xfrm>
            <a:off x="1521123" y="1233973"/>
            <a:ext cx="9149753" cy="4390053"/>
          </a:xfrm>
          <a:prstGeom prst="rect">
            <a:avLst/>
          </a:prstGeom>
        </p:spPr>
      </p:pic>
    </p:spTree>
    <p:extLst>
      <p:ext uri="{BB962C8B-B14F-4D97-AF65-F5344CB8AC3E}">
        <p14:creationId xmlns:p14="http://schemas.microsoft.com/office/powerpoint/2010/main" val="391341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5" name="Content Placeholder 4" descr="13.jpg"/>
          <p:cNvPicPr>
            <a:picLocks noGrp="1" noChangeAspect="1"/>
          </p:cNvPicPr>
          <p:nvPr>
            <p:ph idx="1"/>
          </p:nvPr>
        </p:nvPicPr>
        <p:blipFill>
          <a:blip r:embed="rId3" cstate="print"/>
          <a:stretch>
            <a:fillRect/>
          </a:stretch>
        </p:blipFill>
        <p:spPr>
          <a:xfrm>
            <a:off x="1981200" y="304800"/>
            <a:ext cx="1950720" cy="1463040"/>
          </a:xfrm>
        </p:spPr>
      </p:pic>
      <p:sp>
        <p:nvSpPr>
          <p:cNvPr id="4" name="Slide Number Placeholder 3"/>
          <p:cNvSpPr>
            <a:spLocks noGrp="1"/>
          </p:cNvSpPr>
          <p:nvPr>
            <p:ph type="sldNum" sz="quarter" idx="12"/>
          </p:nvPr>
        </p:nvSpPr>
        <p:spPr/>
        <p:txBody>
          <a:bodyPr/>
          <a:lstStyle/>
          <a:p>
            <a:pPr>
              <a:defRPr/>
            </a:pPr>
            <a:fld id="{7CDAAD21-3688-48D8-9E83-8875FA495CA9}" type="slidenum">
              <a:rPr lang="en-US" smtClean="0"/>
              <a:pPr>
                <a:defRPr/>
              </a:pPr>
              <a:t>7</a:t>
            </a:fld>
            <a:endParaRPr lang="en-US"/>
          </a:p>
        </p:txBody>
      </p:sp>
      <p:pic>
        <p:nvPicPr>
          <p:cNvPr id="6" name="Picture 5" descr="1.jpg"/>
          <p:cNvPicPr>
            <a:picLocks noChangeAspect="1"/>
          </p:cNvPicPr>
          <p:nvPr/>
        </p:nvPicPr>
        <p:blipFill>
          <a:blip r:embed="rId4" cstate="print"/>
          <a:stretch>
            <a:fillRect/>
          </a:stretch>
        </p:blipFill>
        <p:spPr>
          <a:xfrm>
            <a:off x="4876800" y="4800601"/>
            <a:ext cx="1807982" cy="1520181"/>
          </a:xfrm>
          <a:prstGeom prst="rect">
            <a:avLst/>
          </a:prstGeom>
        </p:spPr>
      </p:pic>
      <p:pic>
        <p:nvPicPr>
          <p:cNvPr id="7" name="Picture 6" descr="2.jpg"/>
          <p:cNvPicPr>
            <a:picLocks noChangeAspect="1"/>
          </p:cNvPicPr>
          <p:nvPr/>
        </p:nvPicPr>
        <p:blipFill>
          <a:blip r:embed="rId5" cstate="print"/>
          <a:stretch>
            <a:fillRect/>
          </a:stretch>
        </p:blipFill>
        <p:spPr>
          <a:xfrm>
            <a:off x="3886200" y="685800"/>
            <a:ext cx="3521598" cy="2743200"/>
          </a:xfrm>
          <a:prstGeom prst="rect">
            <a:avLst/>
          </a:prstGeom>
        </p:spPr>
      </p:pic>
      <p:pic>
        <p:nvPicPr>
          <p:cNvPr id="9" name="Picture 8" descr="4.jpg"/>
          <p:cNvPicPr>
            <a:picLocks noChangeAspect="1"/>
          </p:cNvPicPr>
          <p:nvPr/>
        </p:nvPicPr>
        <p:blipFill>
          <a:blip r:embed="rId6" cstate="print"/>
          <a:stretch>
            <a:fillRect/>
          </a:stretch>
        </p:blipFill>
        <p:spPr>
          <a:xfrm>
            <a:off x="7010400" y="304800"/>
            <a:ext cx="2438400" cy="1332102"/>
          </a:xfrm>
          <a:prstGeom prst="rect">
            <a:avLst/>
          </a:prstGeom>
        </p:spPr>
      </p:pic>
      <p:pic>
        <p:nvPicPr>
          <p:cNvPr id="10" name="Picture 9" descr="5.jpg"/>
          <p:cNvPicPr>
            <a:picLocks noChangeAspect="1"/>
          </p:cNvPicPr>
          <p:nvPr/>
        </p:nvPicPr>
        <p:blipFill>
          <a:blip r:embed="rId7" cstate="print"/>
          <a:stretch>
            <a:fillRect/>
          </a:stretch>
        </p:blipFill>
        <p:spPr>
          <a:xfrm>
            <a:off x="2133600" y="2438400"/>
            <a:ext cx="1828800" cy="1447800"/>
          </a:xfrm>
          <a:prstGeom prst="rect">
            <a:avLst/>
          </a:prstGeom>
        </p:spPr>
      </p:pic>
      <p:pic>
        <p:nvPicPr>
          <p:cNvPr id="12" name="Picture 11" descr="7.jpg"/>
          <p:cNvPicPr>
            <a:picLocks noChangeAspect="1"/>
          </p:cNvPicPr>
          <p:nvPr/>
        </p:nvPicPr>
        <p:blipFill>
          <a:blip r:embed="rId8" cstate="print"/>
          <a:stretch>
            <a:fillRect/>
          </a:stretch>
        </p:blipFill>
        <p:spPr>
          <a:xfrm>
            <a:off x="6781800" y="5124450"/>
            <a:ext cx="2311400" cy="1733550"/>
          </a:xfrm>
          <a:prstGeom prst="rect">
            <a:avLst/>
          </a:prstGeom>
        </p:spPr>
      </p:pic>
      <p:pic>
        <p:nvPicPr>
          <p:cNvPr id="13" name="Picture 12" descr="8.jpg"/>
          <p:cNvPicPr>
            <a:picLocks noChangeAspect="1"/>
          </p:cNvPicPr>
          <p:nvPr/>
        </p:nvPicPr>
        <p:blipFill>
          <a:blip r:embed="rId9" cstate="print"/>
          <a:stretch>
            <a:fillRect/>
          </a:stretch>
        </p:blipFill>
        <p:spPr>
          <a:xfrm>
            <a:off x="6019800" y="3429000"/>
            <a:ext cx="2227896" cy="1670922"/>
          </a:xfrm>
          <a:prstGeom prst="rect">
            <a:avLst/>
          </a:prstGeom>
        </p:spPr>
      </p:pic>
      <p:pic>
        <p:nvPicPr>
          <p:cNvPr id="15" name="Picture 14" descr="11.jpg"/>
          <p:cNvPicPr>
            <a:picLocks noChangeAspect="1"/>
          </p:cNvPicPr>
          <p:nvPr/>
        </p:nvPicPr>
        <p:blipFill>
          <a:blip r:embed="rId10" cstate="print"/>
          <a:stretch>
            <a:fillRect/>
          </a:stretch>
        </p:blipFill>
        <p:spPr>
          <a:xfrm>
            <a:off x="3505200" y="3352800"/>
            <a:ext cx="2227896" cy="1670922"/>
          </a:xfrm>
          <a:prstGeom prst="rect">
            <a:avLst/>
          </a:prstGeom>
        </p:spPr>
      </p:pic>
      <p:pic>
        <p:nvPicPr>
          <p:cNvPr id="16" name="Picture 15" descr="12.jpg"/>
          <p:cNvPicPr>
            <a:picLocks noChangeAspect="1"/>
          </p:cNvPicPr>
          <p:nvPr/>
        </p:nvPicPr>
        <p:blipFill>
          <a:blip r:embed="rId11" cstate="print"/>
          <a:stretch>
            <a:fillRect/>
          </a:stretch>
        </p:blipFill>
        <p:spPr>
          <a:xfrm>
            <a:off x="8440104" y="3886200"/>
            <a:ext cx="1923096" cy="1670922"/>
          </a:xfrm>
          <a:prstGeom prst="rect">
            <a:avLst/>
          </a:prstGeom>
        </p:spPr>
      </p:pic>
      <p:pic>
        <p:nvPicPr>
          <p:cNvPr id="11" name="Picture 10" descr="6.jpg"/>
          <p:cNvPicPr>
            <a:picLocks noChangeAspect="1"/>
          </p:cNvPicPr>
          <p:nvPr/>
        </p:nvPicPr>
        <p:blipFill>
          <a:blip r:embed="rId12" cstate="print"/>
          <a:stretch>
            <a:fillRect/>
          </a:stretch>
        </p:blipFill>
        <p:spPr>
          <a:xfrm>
            <a:off x="7467600" y="1676400"/>
            <a:ext cx="2895600" cy="2286000"/>
          </a:xfrm>
          <a:prstGeom prst="rect">
            <a:avLst/>
          </a:prstGeom>
        </p:spPr>
      </p:pic>
      <p:pic>
        <p:nvPicPr>
          <p:cNvPr id="14" name="Picture 13" descr="9.jpg"/>
          <p:cNvPicPr>
            <a:picLocks noChangeAspect="1"/>
          </p:cNvPicPr>
          <p:nvPr/>
        </p:nvPicPr>
        <p:blipFill>
          <a:blip r:embed="rId13" cstate="print"/>
          <a:stretch>
            <a:fillRect/>
          </a:stretch>
        </p:blipFill>
        <p:spPr>
          <a:xfrm>
            <a:off x="1828800" y="4495801"/>
            <a:ext cx="2362200" cy="1875865"/>
          </a:xfrm>
          <a:prstGeom prst="rect">
            <a:avLst/>
          </a:prstGeom>
        </p:spPr>
      </p:pic>
    </p:spTree>
    <p:extLst>
      <p:ext uri="{BB962C8B-B14F-4D97-AF65-F5344CB8AC3E}">
        <p14:creationId xmlns:p14="http://schemas.microsoft.com/office/powerpoint/2010/main" val="178414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999DB8C-753D-469B-968A-829326731D4C}"/>
              </a:ext>
            </a:extLst>
          </p:cNvPr>
          <p:cNvPicPr>
            <a:picLocks noChangeAspect="1"/>
          </p:cNvPicPr>
          <p:nvPr/>
        </p:nvPicPr>
        <p:blipFill>
          <a:blip r:embed="rId3"/>
          <a:stretch>
            <a:fillRect/>
          </a:stretch>
        </p:blipFill>
        <p:spPr>
          <a:xfrm>
            <a:off x="1367246" y="3429000"/>
            <a:ext cx="5837464" cy="3268980"/>
          </a:xfrm>
          <a:prstGeom prst="rect">
            <a:avLst/>
          </a:prstGeom>
        </p:spPr>
      </p:pic>
      <p:pic>
        <p:nvPicPr>
          <p:cNvPr id="3" name="Picture 2">
            <a:extLst>
              <a:ext uri="{FF2B5EF4-FFF2-40B4-BE49-F238E27FC236}">
                <a16:creationId xmlns:a16="http://schemas.microsoft.com/office/drawing/2014/main" id="{AE801B29-03B1-4AFB-B989-6571F90827F6}"/>
              </a:ext>
            </a:extLst>
          </p:cNvPr>
          <p:cNvPicPr>
            <a:picLocks noChangeAspect="1"/>
          </p:cNvPicPr>
          <p:nvPr/>
        </p:nvPicPr>
        <p:blipFill>
          <a:blip r:embed="rId4"/>
          <a:stretch>
            <a:fillRect/>
          </a:stretch>
        </p:blipFill>
        <p:spPr>
          <a:xfrm>
            <a:off x="7286624" y="295275"/>
            <a:ext cx="4387215" cy="3133725"/>
          </a:xfrm>
          <a:prstGeom prst="rect">
            <a:avLst/>
          </a:prstGeom>
        </p:spPr>
      </p:pic>
      <p:pic>
        <p:nvPicPr>
          <p:cNvPr id="5" name="Picture 4">
            <a:extLst>
              <a:ext uri="{FF2B5EF4-FFF2-40B4-BE49-F238E27FC236}">
                <a16:creationId xmlns:a16="http://schemas.microsoft.com/office/drawing/2014/main" id="{42A54047-E20E-45DB-9FA0-D4448631E93D}"/>
              </a:ext>
            </a:extLst>
          </p:cNvPr>
          <p:cNvPicPr>
            <a:picLocks noChangeAspect="1"/>
          </p:cNvPicPr>
          <p:nvPr/>
        </p:nvPicPr>
        <p:blipFill>
          <a:blip r:embed="rId5"/>
          <a:stretch>
            <a:fillRect/>
          </a:stretch>
        </p:blipFill>
        <p:spPr>
          <a:xfrm>
            <a:off x="518161" y="160020"/>
            <a:ext cx="4793524" cy="2839999"/>
          </a:xfrm>
          <a:prstGeom prst="rect">
            <a:avLst/>
          </a:prstGeom>
        </p:spPr>
      </p:pic>
    </p:spTree>
    <p:extLst>
      <p:ext uri="{BB962C8B-B14F-4D97-AF65-F5344CB8AC3E}">
        <p14:creationId xmlns:p14="http://schemas.microsoft.com/office/powerpoint/2010/main" val="39428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AD21-3688-48D8-9E83-8875FA495CA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A378276F-EC39-4B77-89F9-123632BF43DD}"/>
              </a:ext>
            </a:extLst>
          </p:cNvPr>
          <p:cNvGraphicFramePr>
            <a:graphicFrameLocks noGrp="1"/>
          </p:cNvGraphicFramePr>
          <p:nvPr>
            <p:extLst>
              <p:ext uri="{D42A27DB-BD31-4B8C-83A1-F6EECF244321}">
                <p14:modId xmlns:p14="http://schemas.microsoft.com/office/powerpoint/2010/main" val="684941613"/>
              </p:ext>
            </p:extLst>
          </p:nvPr>
        </p:nvGraphicFramePr>
        <p:xfrm>
          <a:off x="917056" y="4063337"/>
          <a:ext cx="10357887" cy="2293015"/>
        </p:xfrm>
        <a:graphic>
          <a:graphicData uri="http://schemas.openxmlformats.org/drawingml/2006/table">
            <a:tbl>
              <a:tblPr>
                <a:tableStyleId>{5C22544A-7EE6-4342-B048-85BDC9FD1C3A}</a:tableStyleId>
              </a:tblPr>
              <a:tblGrid>
                <a:gridCol w="1815885">
                  <a:extLst>
                    <a:ext uri="{9D8B030D-6E8A-4147-A177-3AD203B41FA5}">
                      <a16:colId xmlns:a16="http://schemas.microsoft.com/office/drawing/2014/main" val="1270801020"/>
                    </a:ext>
                  </a:extLst>
                </a:gridCol>
                <a:gridCol w="694309">
                  <a:extLst>
                    <a:ext uri="{9D8B030D-6E8A-4147-A177-3AD203B41FA5}">
                      <a16:colId xmlns:a16="http://schemas.microsoft.com/office/drawing/2014/main" val="2860101159"/>
                    </a:ext>
                  </a:extLst>
                </a:gridCol>
                <a:gridCol w="694309">
                  <a:extLst>
                    <a:ext uri="{9D8B030D-6E8A-4147-A177-3AD203B41FA5}">
                      <a16:colId xmlns:a16="http://schemas.microsoft.com/office/drawing/2014/main" val="2880951682"/>
                    </a:ext>
                  </a:extLst>
                </a:gridCol>
                <a:gridCol w="694309">
                  <a:extLst>
                    <a:ext uri="{9D8B030D-6E8A-4147-A177-3AD203B41FA5}">
                      <a16:colId xmlns:a16="http://schemas.microsoft.com/office/drawing/2014/main" val="1843385176"/>
                    </a:ext>
                  </a:extLst>
                </a:gridCol>
                <a:gridCol w="707661">
                  <a:extLst>
                    <a:ext uri="{9D8B030D-6E8A-4147-A177-3AD203B41FA5}">
                      <a16:colId xmlns:a16="http://schemas.microsoft.com/office/drawing/2014/main" val="878777538"/>
                    </a:ext>
                  </a:extLst>
                </a:gridCol>
                <a:gridCol w="710999">
                  <a:extLst>
                    <a:ext uri="{9D8B030D-6E8A-4147-A177-3AD203B41FA5}">
                      <a16:colId xmlns:a16="http://schemas.microsoft.com/office/drawing/2014/main" val="2325643144"/>
                    </a:ext>
                  </a:extLst>
                </a:gridCol>
                <a:gridCol w="707661">
                  <a:extLst>
                    <a:ext uri="{9D8B030D-6E8A-4147-A177-3AD203B41FA5}">
                      <a16:colId xmlns:a16="http://schemas.microsoft.com/office/drawing/2014/main" val="1480706830"/>
                    </a:ext>
                  </a:extLst>
                </a:gridCol>
                <a:gridCol w="707661">
                  <a:extLst>
                    <a:ext uri="{9D8B030D-6E8A-4147-A177-3AD203B41FA5}">
                      <a16:colId xmlns:a16="http://schemas.microsoft.com/office/drawing/2014/main" val="2263923678"/>
                    </a:ext>
                  </a:extLst>
                </a:gridCol>
                <a:gridCol w="707661">
                  <a:extLst>
                    <a:ext uri="{9D8B030D-6E8A-4147-A177-3AD203B41FA5}">
                      <a16:colId xmlns:a16="http://schemas.microsoft.com/office/drawing/2014/main" val="3204540655"/>
                    </a:ext>
                  </a:extLst>
                </a:gridCol>
                <a:gridCol w="707661">
                  <a:extLst>
                    <a:ext uri="{9D8B030D-6E8A-4147-A177-3AD203B41FA5}">
                      <a16:colId xmlns:a16="http://schemas.microsoft.com/office/drawing/2014/main" val="3345335549"/>
                    </a:ext>
                  </a:extLst>
                </a:gridCol>
                <a:gridCol w="707661">
                  <a:extLst>
                    <a:ext uri="{9D8B030D-6E8A-4147-A177-3AD203B41FA5}">
                      <a16:colId xmlns:a16="http://schemas.microsoft.com/office/drawing/2014/main" val="833805020"/>
                    </a:ext>
                  </a:extLst>
                </a:gridCol>
                <a:gridCol w="751055">
                  <a:extLst>
                    <a:ext uri="{9D8B030D-6E8A-4147-A177-3AD203B41FA5}">
                      <a16:colId xmlns:a16="http://schemas.microsoft.com/office/drawing/2014/main" val="3835225017"/>
                    </a:ext>
                  </a:extLst>
                </a:gridCol>
                <a:gridCol w="751055">
                  <a:extLst>
                    <a:ext uri="{9D8B030D-6E8A-4147-A177-3AD203B41FA5}">
                      <a16:colId xmlns:a16="http://schemas.microsoft.com/office/drawing/2014/main" val="1100393721"/>
                    </a:ext>
                  </a:extLst>
                </a:gridCol>
              </a:tblGrid>
              <a:tr h="254779">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9525" marR="9525" marT="9525" marB="0" anchor="b"/>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 Year</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2309321404"/>
                  </a:ext>
                </a:extLst>
              </a:tr>
              <a:tr h="243198">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2009</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2010</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2011</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2012</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2013</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2014</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2015</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2016</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2017</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2018</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AVG.</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a:t>
                      </a:r>
                      <a:endParaRPr lang="en-US" sz="1100" b="1"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1316556962"/>
                  </a:ext>
                </a:extLst>
              </a:tr>
              <a:tr h="220037">
                <a:tc>
                  <a:txBody>
                    <a:bodyPr/>
                    <a:lstStyle/>
                    <a:p>
                      <a:pPr algn="ctr" fontAlgn="ctr"/>
                      <a:r>
                        <a:rPr lang="en-US" sz="1000" u="none" strike="noStrike">
                          <a:effectLst/>
                        </a:rPr>
                        <a:t>Fatal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238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230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215</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dirty="0">
                          <a:effectLst/>
                        </a:rPr>
                        <a:t>216</a:t>
                      </a:r>
                      <a:endParaRPr lang="en-US" sz="1100" b="0" i="0" u="none" strike="noStrike" dirty="0">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166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131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108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159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0.3</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2272379450"/>
                  </a:ext>
                </a:extLst>
              </a:tr>
              <a:tr h="220037">
                <a:tc>
                  <a:txBody>
                    <a:bodyPr/>
                    <a:lstStyle/>
                    <a:p>
                      <a:pPr algn="ctr" fontAlgn="ctr"/>
                      <a:r>
                        <a:rPr lang="en-US" sz="1000" u="none" strike="noStrike">
                          <a:effectLst/>
                        </a:rPr>
                        <a:t>Injury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20,145</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19,238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19,536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19,329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18,381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17,594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16,425</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18,762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18,659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18,102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17908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33.2</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990443882"/>
                  </a:ext>
                </a:extLst>
              </a:tr>
              <a:tr h="220037">
                <a:tc>
                  <a:txBody>
                    <a:bodyPr/>
                    <a:lstStyle/>
                    <a:p>
                      <a:pPr algn="ctr" fontAlgn="ctr"/>
                      <a:r>
                        <a:rPr lang="en-US" sz="1000" u="none" strike="noStrike">
                          <a:effectLst/>
                        </a:rPr>
                        <a:t>Property Damage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34,804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32,831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33,124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33,080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35,127</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33,513</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32,137</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37,431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37,491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38,821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35879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66.5</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458005995"/>
                  </a:ext>
                </a:extLst>
              </a:tr>
              <a:tr h="220037">
                <a:tc>
                  <a:txBody>
                    <a:bodyPr/>
                    <a:lstStyle/>
                    <a:p>
                      <a:pPr algn="ctr" fontAlgn="ctr"/>
                      <a:r>
                        <a:rPr lang="en-US" sz="1000" u="none" strike="noStrike">
                          <a:effectLst/>
                        </a:rPr>
                        <a:t>Total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55,187</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dirty="0">
                          <a:effectLst/>
                        </a:rPr>
                        <a:t>52,299</a:t>
                      </a:r>
                      <a:endParaRPr lang="en-US" sz="1100" b="0" i="0" u="none" strike="noStrike" dirty="0">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52,875</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52,625</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53,674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51,238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48,670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56,364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56,358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57,099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53946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100.0</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858623718"/>
                  </a:ext>
                </a:extLst>
              </a:tr>
              <a:tr h="220037">
                <a:tc>
                  <a:txBody>
                    <a:bodyPr/>
                    <a:lstStyle/>
                    <a:p>
                      <a:pPr algn="ctr" fontAlgn="ctr"/>
                      <a:r>
                        <a:rPr lang="en-US" sz="1000" u="none" strike="noStrike">
                          <a:effectLst/>
                        </a:rPr>
                        <a:t> </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1536813527"/>
                  </a:ext>
                </a:extLst>
              </a:tr>
              <a:tr h="220037">
                <a:tc>
                  <a:txBody>
                    <a:bodyPr/>
                    <a:lstStyle/>
                    <a:p>
                      <a:pPr algn="ctr" fontAlgn="ctr"/>
                      <a:r>
                        <a:rPr lang="en-US" sz="1000" u="none" strike="noStrike">
                          <a:effectLst/>
                        </a:rPr>
                        <a:t>Total of All Fatalities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252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249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231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246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138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120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220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169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45444945"/>
                  </a:ext>
                </a:extLst>
              </a:tr>
              <a:tr h="231618">
                <a:tc>
                  <a:txBody>
                    <a:bodyPr/>
                    <a:lstStyle/>
                    <a:p>
                      <a:pPr algn="ctr" fontAlgn="ctr"/>
                      <a:r>
                        <a:rPr lang="en-US" sz="1000" u="none" strike="noStrike">
                          <a:effectLst/>
                        </a:rPr>
                        <a:t>Total Number Injured</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30,190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28,875</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29,150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28,732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27,479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26,162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24,399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27,783</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27,961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26,939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26,649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586533016"/>
                  </a:ext>
                </a:extLst>
              </a:tr>
              <a:tr h="243198">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dirty="0">
                          <a:effectLst/>
                        </a:rPr>
                        <a:t> </a:t>
                      </a:r>
                      <a:endParaRPr lang="en-US" sz="1100" b="0" i="0" u="none" strike="noStrike" dirty="0">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375740838"/>
                  </a:ext>
                </a:extLst>
              </a:tr>
            </a:tbl>
          </a:graphicData>
        </a:graphic>
      </p:graphicFrame>
      <p:graphicFrame>
        <p:nvGraphicFramePr>
          <p:cNvPr id="5" name="Table 4">
            <a:extLst>
              <a:ext uri="{FF2B5EF4-FFF2-40B4-BE49-F238E27FC236}">
                <a16:creationId xmlns:a16="http://schemas.microsoft.com/office/drawing/2014/main" id="{53C3AFF3-9E6A-4E83-84CB-99DC3E3975C7}"/>
              </a:ext>
            </a:extLst>
          </p:cNvPr>
          <p:cNvGraphicFramePr>
            <a:graphicFrameLocks noGrp="1"/>
          </p:cNvGraphicFramePr>
          <p:nvPr>
            <p:extLst>
              <p:ext uri="{D42A27DB-BD31-4B8C-83A1-F6EECF244321}">
                <p14:modId xmlns:p14="http://schemas.microsoft.com/office/powerpoint/2010/main" val="2785770163"/>
              </p:ext>
            </p:extLst>
          </p:nvPr>
        </p:nvGraphicFramePr>
        <p:xfrm>
          <a:off x="2390581" y="1543050"/>
          <a:ext cx="6515101" cy="1885950"/>
        </p:xfrm>
        <a:graphic>
          <a:graphicData uri="http://schemas.openxmlformats.org/drawingml/2006/table">
            <a:tbl>
              <a:tblPr>
                <a:tableStyleId>{5C22544A-7EE6-4342-B048-85BDC9FD1C3A}</a:tableStyleId>
              </a:tblPr>
              <a:tblGrid>
                <a:gridCol w="1725518">
                  <a:extLst>
                    <a:ext uri="{9D8B030D-6E8A-4147-A177-3AD203B41FA5}">
                      <a16:colId xmlns:a16="http://schemas.microsoft.com/office/drawing/2014/main" val="294055213"/>
                    </a:ext>
                  </a:extLst>
                </a:gridCol>
                <a:gridCol w="672445">
                  <a:extLst>
                    <a:ext uri="{9D8B030D-6E8A-4147-A177-3AD203B41FA5}">
                      <a16:colId xmlns:a16="http://schemas.microsoft.com/office/drawing/2014/main" val="4099700703"/>
                    </a:ext>
                  </a:extLst>
                </a:gridCol>
                <a:gridCol w="672445">
                  <a:extLst>
                    <a:ext uri="{9D8B030D-6E8A-4147-A177-3AD203B41FA5}">
                      <a16:colId xmlns:a16="http://schemas.microsoft.com/office/drawing/2014/main" val="3960983071"/>
                    </a:ext>
                  </a:extLst>
                </a:gridCol>
                <a:gridCol w="672445">
                  <a:extLst>
                    <a:ext uri="{9D8B030D-6E8A-4147-A177-3AD203B41FA5}">
                      <a16:colId xmlns:a16="http://schemas.microsoft.com/office/drawing/2014/main" val="1864877425"/>
                    </a:ext>
                  </a:extLst>
                </a:gridCol>
                <a:gridCol w="672445">
                  <a:extLst>
                    <a:ext uri="{9D8B030D-6E8A-4147-A177-3AD203B41FA5}">
                      <a16:colId xmlns:a16="http://schemas.microsoft.com/office/drawing/2014/main" val="2762299707"/>
                    </a:ext>
                  </a:extLst>
                </a:gridCol>
                <a:gridCol w="672445">
                  <a:extLst>
                    <a:ext uri="{9D8B030D-6E8A-4147-A177-3AD203B41FA5}">
                      <a16:colId xmlns:a16="http://schemas.microsoft.com/office/drawing/2014/main" val="1845109623"/>
                    </a:ext>
                  </a:extLst>
                </a:gridCol>
                <a:gridCol w="713679">
                  <a:extLst>
                    <a:ext uri="{9D8B030D-6E8A-4147-A177-3AD203B41FA5}">
                      <a16:colId xmlns:a16="http://schemas.microsoft.com/office/drawing/2014/main" val="2830661864"/>
                    </a:ext>
                  </a:extLst>
                </a:gridCol>
                <a:gridCol w="713679">
                  <a:extLst>
                    <a:ext uri="{9D8B030D-6E8A-4147-A177-3AD203B41FA5}">
                      <a16:colId xmlns:a16="http://schemas.microsoft.com/office/drawing/2014/main" val="4043258084"/>
                    </a:ext>
                  </a:extLst>
                </a:gridCol>
              </a:tblGrid>
              <a:tr h="209550">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9525" marR="9525" marT="9525" marB="0" anchor="b"/>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 Year</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71848329"/>
                  </a:ext>
                </a:extLst>
              </a:tr>
              <a:tr h="200025">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2014</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2015</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2016</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2017</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2018</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AVG.</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a:t>
                      </a:r>
                      <a:endParaRPr lang="en-US" sz="1100" b="1"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76654142"/>
                  </a:ext>
                </a:extLst>
              </a:tr>
              <a:tr h="180975">
                <a:tc>
                  <a:txBody>
                    <a:bodyPr/>
                    <a:lstStyle/>
                    <a:p>
                      <a:pPr algn="ctr" fontAlgn="ctr"/>
                      <a:r>
                        <a:rPr lang="en-US" sz="1000" u="none" strike="noStrike">
                          <a:effectLst/>
                        </a:rPr>
                        <a:t>Fatal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131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108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208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159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0.3</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270249374"/>
                  </a:ext>
                </a:extLst>
              </a:tr>
              <a:tr h="180975">
                <a:tc>
                  <a:txBody>
                    <a:bodyPr/>
                    <a:lstStyle/>
                    <a:p>
                      <a:pPr algn="ctr" fontAlgn="ctr"/>
                      <a:r>
                        <a:rPr lang="en-US" sz="1000" u="none" strike="noStrike">
                          <a:effectLst/>
                        </a:rPr>
                        <a:t>Injury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17,594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dirty="0">
                          <a:effectLst/>
                        </a:rPr>
                        <a:t>16,425</a:t>
                      </a:r>
                      <a:endParaRPr lang="en-US" sz="1100" b="0" i="0" u="none" strike="noStrike" dirty="0">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18,762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18,659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18,102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17908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33.2</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900705230"/>
                  </a:ext>
                </a:extLst>
              </a:tr>
              <a:tr h="180975">
                <a:tc>
                  <a:txBody>
                    <a:bodyPr/>
                    <a:lstStyle/>
                    <a:p>
                      <a:pPr algn="ctr" fontAlgn="ctr"/>
                      <a:r>
                        <a:rPr lang="en-US" sz="1000" u="none" strike="noStrike">
                          <a:effectLst/>
                        </a:rPr>
                        <a:t>Property Damage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33,513</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32,137</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37,431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37,491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38,821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35879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66.5</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440800898"/>
                  </a:ext>
                </a:extLst>
              </a:tr>
              <a:tr h="180975">
                <a:tc>
                  <a:txBody>
                    <a:bodyPr/>
                    <a:lstStyle/>
                    <a:p>
                      <a:pPr algn="ctr" fontAlgn="ctr"/>
                      <a:r>
                        <a:rPr lang="en-US" sz="1000" u="none" strike="noStrike">
                          <a:effectLst/>
                        </a:rPr>
                        <a:t>Total Crashes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51,238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48,670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56,364</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56,358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57,099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53946</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100.0</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405976195"/>
                  </a:ext>
                </a:extLst>
              </a:tr>
              <a:tr h="180975">
                <a:tc>
                  <a:txBody>
                    <a:bodyPr/>
                    <a:lstStyle/>
                    <a:p>
                      <a:pPr algn="ctr" fontAlgn="ctr"/>
                      <a:r>
                        <a:rPr lang="en-US" sz="1000" u="none" strike="noStrike">
                          <a:effectLst/>
                        </a:rPr>
                        <a:t> </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4146895417"/>
                  </a:ext>
                </a:extLst>
              </a:tr>
              <a:tr h="180975">
                <a:tc>
                  <a:txBody>
                    <a:bodyPr/>
                    <a:lstStyle/>
                    <a:p>
                      <a:pPr algn="ctr" fontAlgn="ctr"/>
                      <a:r>
                        <a:rPr lang="en-US" sz="1000" u="none" strike="noStrike">
                          <a:effectLst/>
                        </a:rPr>
                        <a:t>Total of All Fatalities</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138</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120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220</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189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169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719008015"/>
                  </a:ext>
                </a:extLst>
              </a:tr>
              <a:tr h="190500">
                <a:tc>
                  <a:txBody>
                    <a:bodyPr/>
                    <a:lstStyle/>
                    <a:p>
                      <a:pPr algn="ctr" fontAlgn="ctr"/>
                      <a:r>
                        <a:rPr lang="en-US" sz="1000" u="none" strike="noStrike">
                          <a:effectLst/>
                        </a:rPr>
                        <a:t>Total Number Injured</a:t>
                      </a:r>
                      <a:endParaRPr lang="en-US" sz="10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26,162</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24,399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27,783</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27,961</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26,939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26,649</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3127636062"/>
                  </a:ext>
                </a:extLst>
              </a:tr>
              <a:tr h="200025">
                <a:tc>
                  <a:txBody>
                    <a:bodyPr/>
                    <a:lstStyle/>
                    <a:p>
                      <a:pPr algn="ctr" fontAlgn="ctr"/>
                      <a:r>
                        <a:rPr lang="en-US" sz="1100" u="none" strike="noStrike">
                          <a:effectLst/>
                        </a:rPr>
                        <a:t> </a:t>
                      </a:r>
                      <a:endParaRPr lang="en-US" sz="1100" b="1"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a:effectLst/>
                        </a:rPr>
                        <a:t> </a:t>
                      </a:r>
                      <a:endParaRPr lang="en-US" sz="1100" b="0" i="0" u="none" strike="noStrike">
                        <a:effectLst/>
                        <a:latin typeface="Century Schoolbook" panose="02040604050505020304" pitchFamily="18" charset="0"/>
                      </a:endParaRPr>
                    </a:p>
                  </a:txBody>
                  <a:tcPr marL="9525" marR="9525" marT="9525" marB="0" anchor="ctr"/>
                </a:tc>
                <a:tc>
                  <a:txBody>
                    <a:bodyPr/>
                    <a:lstStyle/>
                    <a:p>
                      <a:pPr algn="ctr" fontAlgn="ctr"/>
                      <a:r>
                        <a:rPr lang="en-US" sz="1100" u="none" strike="noStrike" dirty="0">
                          <a:effectLst/>
                        </a:rPr>
                        <a:t> </a:t>
                      </a:r>
                      <a:endParaRPr lang="en-US" sz="1100" b="0" i="0" u="none" strike="noStrike" dirty="0">
                        <a:effectLst/>
                        <a:latin typeface="Century Schoolbook" panose="02040604050505020304" pitchFamily="18" charset="0"/>
                      </a:endParaRPr>
                    </a:p>
                  </a:txBody>
                  <a:tcPr marL="9525" marR="9525" marT="9525" marB="0" anchor="ctr"/>
                </a:tc>
                <a:extLst>
                  <a:ext uri="{0D108BD9-81ED-4DB2-BD59-A6C34878D82A}">
                    <a16:rowId xmlns:a16="http://schemas.microsoft.com/office/drawing/2014/main" val="406967116"/>
                  </a:ext>
                </a:extLst>
              </a:tr>
            </a:tbl>
          </a:graphicData>
        </a:graphic>
      </p:graphicFrame>
      <p:sp>
        <p:nvSpPr>
          <p:cNvPr id="6" name="TextBox 5">
            <a:extLst>
              <a:ext uri="{FF2B5EF4-FFF2-40B4-BE49-F238E27FC236}">
                <a16:creationId xmlns:a16="http://schemas.microsoft.com/office/drawing/2014/main" id="{FC903D36-BCE4-4B29-AD8C-374A9FD07235}"/>
              </a:ext>
            </a:extLst>
          </p:cNvPr>
          <p:cNvSpPr txBox="1"/>
          <p:nvPr/>
        </p:nvSpPr>
        <p:spPr>
          <a:xfrm>
            <a:off x="2390581" y="354563"/>
            <a:ext cx="7090531" cy="707886"/>
          </a:xfrm>
          <a:prstGeom prst="rect">
            <a:avLst/>
          </a:prstGeom>
          <a:noFill/>
        </p:spPr>
        <p:txBody>
          <a:bodyPr wrap="none" rtlCol="0">
            <a:spAutoFit/>
          </a:bodyPr>
          <a:lstStyle/>
          <a:p>
            <a:r>
              <a:rPr lang="en-US" sz="4000" dirty="0">
                <a:solidFill>
                  <a:schemeClr val="bg1"/>
                </a:solidFill>
              </a:rPr>
              <a:t>Maryland Distracted Driving Data</a:t>
            </a:r>
          </a:p>
        </p:txBody>
      </p:sp>
      <p:sp>
        <p:nvSpPr>
          <p:cNvPr id="7" name="Oval 6">
            <a:extLst>
              <a:ext uri="{FF2B5EF4-FFF2-40B4-BE49-F238E27FC236}">
                <a16:creationId xmlns:a16="http://schemas.microsoft.com/office/drawing/2014/main" id="{8694810A-A74C-40E8-BABF-0A13388397CB}"/>
              </a:ext>
            </a:extLst>
          </p:cNvPr>
          <p:cNvSpPr/>
          <p:nvPr/>
        </p:nvSpPr>
        <p:spPr>
          <a:xfrm>
            <a:off x="3247052" y="2387797"/>
            <a:ext cx="5934269" cy="41579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9B29AE6-4386-4A18-967C-8EA162389B6D}"/>
              </a:ext>
            </a:extLst>
          </p:cNvPr>
          <p:cNvSpPr/>
          <p:nvPr/>
        </p:nvSpPr>
        <p:spPr>
          <a:xfrm>
            <a:off x="2390581" y="5107052"/>
            <a:ext cx="7546521" cy="509977"/>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5221420-96A7-4C54-A69F-60036163D1DB}"/>
              </a:ext>
            </a:extLst>
          </p:cNvPr>
          <p:cNvSpPr txBox="1"/>
          <p:nvPr/>
        </p:nvSpPr>
        <p:spPr>
          <a:xfrm>
            <a:off x="9982200" y="1787632"/>
            <a:ext cx="1505540" cy="1200329"/>
          </a:xfrm>
          <a:prstGeom prst="rect">
            <a:avLst/>
          </a:prstGeom>
          <a:noFill/>
        </p:spPr>
        <p:txBody>
          <a:bodyPr wrap="none" rtlCol="0">
            <a:spAutoFit/>
          </a:bodyPr>
          <a:lstStyle/>
          <a:p>
            <a:r>
              <a:rPr lang="en-US" dirty="0">
                <a:solidFill>
                  <a:schemeClr val="bg1"/>
                </a:solidFill>
              </a:rPr>
              <a:t>Nationally</a:t>
            </a:r>
          </a:p>
          <a:p>
            <a:r>
              <a:rPr lang="en-US" dirty="0">
                <a:solidFill>
                  <a:schemeClr val="bg1"/>
                </a:solidFill>
              </a:rPr>
              <a:t>9 fatalities </a:t>
            </a:r>
          </a:p>
          <a:p>
            <a:r>
              <a:rPr lang="en-US" dirty="0">
                <a:solidFill>
                  <a:schemeClr val="bg1"/>
                </a:solidFill>
              </a:rPr>
              <a:t>1,000 injuries </a:t>
            </a:r>
          </a:p>
          <a:p>
            <a:r>
              <a:rPr lang="en-US" dirty="0">
                <a:solidFill>
                  <a:schemeClr val="bg1"/>
                </a:solidFill>
              </a:rPr>
              <a:t>Per day </a:t>
            </a:r>
          </a:p>
        </p:txBody>
      </p:sp>
    </p:spTree>
    <p:extLst>
      <p:ext uri="{BB962C8B-B14F-4D97-AF65-F5344CB8AC3E}">
        <p14:creationId xmlns:p14="http://schemas.microsoft.com/office/powerpoint/2010/main" val="327740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2511</Words>
  <Application>Microsoft Office PowerPoint</Application>
  <PresentationFormat>Widescreen</PresentationFormat>
  <Paragraphs>575</Paragraphs>
  <Slides>18</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Century Schoolbook</vt:lpstr>
      <vt:lpstr>Tahoma</vt:lpstr>
      <vt:lpstr>Verdana</vt:lpstr>
      <vt:lpstr>Office Theme</vt:lpstr>
      <vt:lpstr>1_Office Theme</vt:lpstr>
      <vt:lpstr>Moving Maryland  </vt:lpstr>
      <vt:lpstr>PowerPoint Presentation</vt:lpstr>
      <vt:lpstr>PowerPoint Presentation</vt:lpstr>
      <vt:lpstr>MD MOTOR VEHICLE OCCUPANT FATALITY CONTRIBUTING FACTORS </vt:lpstr>
      <vt:lpstr>Distracted Driving</vt:lpstr>
      <vt:lpstr>PowerPoint Presentation</vt:lpstr>
      <vt:lpstr>PowerPoint Presentation</vt:lpstr>
      <vt:lpstr>PowerPoint Presentation</vt:lpstr>
      <vt:lpstr>PowerPoint Presentation</vt:lpstr>
      <vt:lpstr>What is MMUCC?</vt:lpstr>
      <vt:lpstr>Sources of distracted driving data</vt:lpstr>
      <vt:lpstr>Data Limitations</vt:lpstr>
      <vt:lpstr>MMUCC 4th Edition</vt:lpstr>
      <vt:lpstr>MMUCC 4th Edition</vt:lpstr>
      <vt:lpstr>MMUCC 5th Edition</vt:lpstr>
      <vt:lpstr>Other coding </vt:lpstr>
      <vt:lpstr>Sources of distracted driving data</vt:lpstr>
      <vt:lpstr>Questions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Maryland</dc:title>
  <dc:creator>Anyesha Mookherjee</dc:creator>
  <cp:lastModifiedBy>Tim Kerns</cp:lastModifiedBy>
  <cp:revision>14</cp:revision>
  <dcterms:created xsi:type="dcterms:W3CDTF">2019-09-13T18:39:37Z</dcterms:created>
  <dcterms:modified xsi:type="dcterms:W3CDTF">2019-09-20T14:53:26Z</dcterms:modified>
</cp:coreProperties>
</file>