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7"/>
  </p:notesMasterIdLst>
  <p:handoutMasterIdLst>
    <p:handoutMasterId r:id="rId28"/>
  </p:handoutMasterIdLst>
  <p:sldIdLst>
    <p:sldId id="313" r:id="rId2"/>
    <p:sldId id="314" r:id="rId3"/>
    <p:sldId id="315" r:id="rId4"/>
    <p:sldId id="299" r:id="rId5"/>
    <p:sldId id="289" r:id="rId6"/>
    <p:sldId id="296" r:id="rId7"/>
    <p:sldId id="300" r:id="rId8"/>
    <p:sldId id="317" r:id="rId9"/>
    <p:sldId id="316" r:id="rId10"/>
    <p:sldId id="264" r:id="rId11"/>
    <p:sldId id="270" r:id="rId12"/>
    <p:sldId id="272" r:id="rId13"/>
    <p:sldId id="294" r:id="rId14"/>
    <p:sldId id="308" r:id="rId15"/>
    <p:sldId id="310" r:id="rId16"/>
    <p:sldId id="312" r:id="rId17"/>
    <p:sldId id="301" r:id="rId18"/>
    <p:sldId id="302" r:id="rId19"/>
    <p:sldId id="305" r:id="rId20"/>
    <p:sldId id="306" r:id="rId21"/>
    <p:sldId id="307" r:id="rId22"/>
    <p:sldId id="303" r:id="rId23"/>
    <p:sldId id="297" r:id="rId24"/>
    <p:sldId id="304" r:id="rId25"/>
    <p:sldId id="298"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C218"/>
    <a:srgbClr val="006600"/>
    <a:srgbClr val="FA3000"/>
    <a:srgbClr val="ED3300"/>
    <a:srgbClr val="339933"/>
    <a:srgbClr val="FF6600"/>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84" autoAdjust="0"/>
    <p:restoredTop sz="94660"/>
  </p:normalViewPr>
  <p:slideViewPr>
    <p:cSldViewPr>
      <p:cViewPr varScale="1">
        <p:scale>
          <a:sx n="95" d="100"/>
          <a:sy n="95" d="100"/>
        </p:scale>
        <p:origin x="-90" y="-18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4BCD974-96A3-4CE3-A321-A9B23AE2D8F2}" type="datetimeFigureOut">
              <a:rPr lang="en-US" smtClean="0"/>
              <a:pPr/>
              <a:t>9/18/2019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04DA858-75F4-46B8-88F5-6B3C45581F4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295E6DE-C0DA-4C94-9133-C1D756B67B0C}" type="datetimeFigureOut">
              <a:rPr lang="en-US" smtClean="0"/>
              <a:pPr/>
              <a:t>9/18/2019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F1EA014-7A8A-48FA-A8F6-1A7C0B3F1FF6}" type="slidenum">
              <a:rPr lang="en-US" smtClean="0"/>
              <a:pPr/>
              <a:t>‹#›</a:t>
            </a:fld>
            <a:endParaRPr lang="en-US"/>
          </a:p>
        </p:txBody>
      </p:sp>
    </p:spTree>
    <p:extLst>
      <p:ext uri="{BB962C8B-B14F-4D97-AF65-F5344CB8AC3E}">
        <p14:creationId xmlns:p14="http://schemas.microsoft.com/office/powerpoint/2010/main" xmlns="" val="2421327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Stencils</a:t>
            </a:r>
            <a:endParaRPr lang="en-US" dirty="0"/>
          </a:p>
        </p:txBody>
      </p:sp>
      <p:sp>
        <p:nvSpPr>
          <p:cNvPr id="4" name="Slide Number Placeholder 3"/>
          <p:cNvSpPr>
            <a:spLocks noGrp="1"/>
          </p:cNvSpPr>
          <p:nvPr>
            <p:ph type="sldNum" sz="quarter" idx="10"/>
          </p:nvPr>
        </p:nvSpPr>
        <p:spPr/>
        <p:txBody>
          <a:bodyPr/>
          <a:lstStyle/>
          <a:p>
            <a:fld id="{5F1EA014-7A8A-48FA-A8F6-1A7C0B3F1FF6}"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1EA014-7A8A-48FA-A8F6-1A7C0B3F1FF6}"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honoring this commitment, the chapter adopted the theme </a:t>
            </a:r>
            <a:r>
              <a:rPr lang="en-US" sz="1200" b="1" kern="1200" dirty="0" smtClean="0">
                <a:solidFill>
                  <a:schemeClr val="tx1"/>
                </a:solidFill>
                <a:latin typeface="+mn-lt"/>
                <a:ea typeface="+mn-ea"/>
                <a:cs typeface="+mn-cs"/>
              </a:rPr>
              <a:t>KC’s Miracle</a:t>
            </a:r>
            <a:r>
              <a:rPr lang="en-US" sz="1200" kern="1200" dirty="0" smtClean="0">
                <a:solidFill>
                  <a:schemeClr val="tx1"/>
                </a:solidFill>
                <a:latin typeface="+mn-lt"/>
                <a:ea typeface="+mn-ea"/>
                <a:cs typeface="+mn-cs"/>
              </a:rPr>
              <a:t> to use with all programs during the 2013-2014 school year that promote safe teen driving and encourage teens throughout the region to be safer and more responsible drivers.</a:t>
            </a:r>
          </a:p>
          <a:p>
            <a:endParaRPr lang="en-US" dirty="0"/>
          </a:p>
        </p:txBody>
      </p:sp>
      <p:sp>
        <p:nvSpPr>
          <p:cNvPr id="4" name="Slide Number Placeholder 3"/>
          <p:cNvSpPr>
            <a:spLocks noGrp="1"/>
          </p:cNvSpPr>
          <p:nvPr>
            <p:ph type="sldNum" sz="quarter" idx="10"/>
          </p:nvPr>
        </p:nvSpPr>
        <p:spPr/>
        <p:txBody>
          <a:bodyPr/>
          <a:lstStyle/>
          <a:p>
            <a:fld id="{5F1EA014-7A8A-48FA-A8F6-1A7C0B3F1FF6}" type="slidenum">
              <a:rPr lang="en-US" smtClean="0"/>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FOCUS for ABB Challenge, a campaign to promote safe driving in memory of her daughter. She wants teens to understand that even when you are doing all the right things, danger can still appear on the road and teens need to be focused on their driving. Partnering with  the YOVASO club on the SAVE  Your Tailgate Campaign this fall, she handed out wrist bands reminding teen drivers to “focus” on safe driving in her daughter's memory. </a:t>
            </a:r>
            <a:endParaRPr lang="en-US" dirty="0"/>
          </a:p>
        </p:txBody>
      </p:sp>
      <p:sp>
        <p:nvSpPr>
          <p:cNvPr id="4" name="Slide Number Placeholder 3"/>
          <p:cNvSpPr>
            <a:spLocks noGrp="1"/>
          </p:cNvSpPr>
          <p:nvPr>
            <p:ph type="sldNum" sz="quarter" idx="10"/>
          </p:nvPr>
        </p:nvSpPr>
        <p:spPr/>
        <p:txBody>
          <a:bodyPr/>
          <a:lstStyle/>
          <a:p>
            <a:fld id="{5F1EA014-7A8A-48FA-A8F6-1A7C0B3F1FF6}"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610E22-E9A0-44F6-92C1-5DE051498FFB}" type="datetimeFigureOut">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AF729-E808-4A86-8D77-9BB00773E9A6}"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610E22-E9A0-44F6-92C1-5DE051498FFB}" type="datetimeFigureOut">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AF729-E808-4A86-8D77-9BB00773E9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10E22-E9A0-44F6-92C1-5DE051498FFB}" type="datetimeFigureOut">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AF729-E808-4A86-8D77-9BB00773E9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610E22-E9A0-44F6-92C1-5DE051498FFB}" type="datetimeFigureOut">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AF729-E808-4A86-8D77-9BB00773E9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10E22-E9A0-44F6-92C1-5DE051498FFB}" type="datetimeFigureOut">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AF729-E808-4A86-8D77-9BB00773E9A6}"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610E22-E9A0-44F6-92C1-5DE051498FFB}" type="datetimeFigureOut">
              <a:rPr lang="en-US" smtClean="0"/>
              <a:pPr/>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AF729-E808-4A86-8D77-9BB00773E9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610E22-E9A0-44F6-92C1-5DE051498FFB}" type="datetimeFigureOut">
              <a:rPr lang="en-US" smtClean="0"/>
              <a:pPr/>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8AF729-E808-4A86-8D77-9BB00773E9A6}"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610E22-E9A0-44F6-92C1-5DE051498FFB}" type="datetimeFigureOut">
              <a:rPr lang="en-US" smtClean="0"/>
              <a:pPr/>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8AF729-E808-4A86-8D77-9BB00773E9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10E22-E9A0-44F6-92C1-5DE051498FFB}" type="datetimeFigureOut">
              <a:rPr lang="en-US" smtClean="0"/>
              <a:pPr/>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8AF729-E808-4A86-8D77-9BB00773E9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10E22-E9A0-44F6-92C1-5DE051498FFB}" type="datetimeFigureOut">
              <a:rPr lang="en-US" smtClean="0"/>
              <a:pPr/>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AF729-E808-4A86-8D77-9BB00773E9A6}"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10E22-E9A0-44F6-92C1-5DE051498FFB}" type="datetimeFigureOut">
              <a:rPr lang="en-US" smtClean="0"/>
              <a:pPr/>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AF729-E808-4A86-8D77-9BB00773E9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8610E22-E9A0-44F6-92C1-5DE051498FFB}" type="datetimeFigureOut">
              <a:rPr lang="en-US" smtClean="0"/>
              <a:pPr/>
              <a:t>9/18/2019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88AF729-E808-4A86-8D77-9BB00773E9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7641.JPG"/>
          <p:cNvPicPr>
            <a:picLocks noChangeAspect="1"/>
          </p:cNvPicPr>
          <p:nvPr/>
        </p:nvPicPr>
        <p:blipFill>
          <a:blip r:embed="rId2" cstate="print"/>
          <a:srcRect l="24946" t="32294" r="32155" b="36545"/>
          <a:stretch>
            <a:fillRect/>
          </a:stretch>
        </p:blipFill>
        <p:spPr>
          <a:xfrm>
            <a:off x="1066800" y="609600"/>
            <a:ext cx="6944958" cy="3354099"/>
          </a:xfrm>
          <a:prstGeom prst="rect">
            <a:avLst/>
          </a:prstGeom>
          <a:ln>
            <a:noFill/>
          </a:ln>
          <a:effectLst>
            <a:softEdge rad="11250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5715000"/>
            <a:ext cx="1583500" cy="838200"/>
          </a:xfrm>
          <a:prstGeom prst="rect">
            <a:avLst/>
          </a:prstGeom>
        </p:spPr>
      </p:pic>
      <p:sp>
        <p:nvSpPr>
          <p:cNvPr id="4" name="Subtitle 2"/>
          <p:cNvSpPr txBox="1">
            <a:spLocks/>
          </p:cNvSpPr>
          <p:nvPr/>
        </p:nvSpPr>
        <p:spPr>
          <a:xfrm>
            <a:off x="533400" y="4114800"/>
            <a:ext cx="8077200" cy="2133600"/>
          </a:xfrm>
          <a:prstGeom prst="rect">
            <a:avLst/>
          </a:prstGeom>
        </p:spPr>
        <p:txBody>
          <a:bodyPr vert="horz" lIns="91429" tIns="45714" rIns="91429" bIns="45714" rtlCol="0">
            <a:normAutofit/>
          </a:bodyPr>
          <a:lstStyle/>
          <a:p>
            <a:pPr algn="ctr">
              <a:spcBef>
                <a:spcPct val="20000"/>
              </a:spcBef>
              <a:buClr>
                <a:schemeClr val="accent1"/>
              </a:buClr>
              <a:buSzPct val="85000"/>
              <a:defRPr/>
            </a:pPr>
            <a:r>
              <a:rPr lang="en-US" sz="2600" dirty="0" smtClean="0">
                <a:solidFill>
                  <a:schemeClr val="tx1">
                    <a:lumMod val="75000"/>
                    <a:lumOff val="25000"/>
                  </a:schemeClr>
                </a:solidFill>
              </a:rPr>
              <a:t>Virginia’s Peer-to-Peer Leadership Program for </a:t>
            </a:r>
          </a:p>
          <a:p>
            <a:pPr algn="ctr">
              <a:buClr>
                <a:schemeClr val="accent1"/>
              </a:buClr>
              <a:buSzPct val="85000"/>
              <a:defRPr/>
            </a:pPr>
            <a:r>
              <a:rPr lang="en-US" sz="2600" dirty="0" smtClean="0">
                <a:solidFill>
                  <a:schemeClr val="tx1">
                    <a:lumMod val="75000"/>
                    <a:lumOff val="25000"/>
                  </a:schemeClr>
                </a:solidFill>
              </a:rPr>
              <a:t>Young Driver and Passenger Safety</a:t>
            </a:r>
            <a:endParaRPr lang="en-US" sz="2400" dirty="0" smtClean="0">
              <a:solidFill>
                <a:schemeClr val="tx1">
                  <a:lumMod val="75000"/>
                  <a:lumOff val="25000"/>
                </a:schemeClr>
              </a:solidFill>
            </a:endParaRPr>
          </a:p>
          <a:p>
            <a:pPr algn="ctr">
              <a:spcBef>
                <a:spcPct val="20000"/>
              </a:spcBef>
              <a:buClr>
                <a:schemeClr val="accent1"/>
              </a:buClr>
              <a:buSzPct val="85000"/>
              <a:defRPr/>
            </a:pPr>
            <a:r>
              <a:rPr lang="en-US" sz="1600" b="1" dirty="0" smtClean="0">
                <a:solidFill>
                  <a:srgbClr val="75C218"/>
                </a:solidFill>
              </a:rPr>
              <a:t>Mary King, YOVASO Program Manager</a:t>
            </a:r>
          </a:p>
          <a:p>
            <a:pPr algn="ctr">
              <a:spcBef>
                <a:spcPct val="20000"/>
              </a:spcBef>
              <a:buClr>
                <a:schemeClr val="accent1"/>
              </a:buClr>
              <a:buSzPct val="85000"/>
              <a:defRPr/>
            </a:pPr>
            <a:r>
              <a:rPr lang="en-US" sz="1600" dirty="0" smtClean="0">
                <a:solidFill>
                  <a:schemeClr val="tx1">
                    <a:lumMod val="75000"/>
                    <a:lumOff val="25000"/>
                  </a:schemeClr>
                </a:solidFill>
              </a:rPr>
              <a:t>Mary.king@vsp.virginia.gov  / (540) 375-9581 / yovaso.org</a:t>
            </a:r>
          </a:p>
          <a:p>
            <a:pPr algn="ctr">
              <a:spcBef>
                <a:spcPts val="600"/>
              </a:spcBef>
              <a:buClr>
                <a:schemeClr val="accent1"/>
              </a:buClr>
              <a:buSzPct val="85000"/>
              <a:defRPr/>
            </a:pPr>
            <a:r>
              <a:rPr lang="en-US" sz="1400" b="1" dirty="0" smtClean="0">
                <a:solidFill>
                  <a:schemeClr val="bg1">
                    <a:lumMod val="50000"/>
                  </a:schemeClr>
                </a:solidFill>
              </a:rPr>
              <a:t>A Program of the Virginia State Police</a:t>
            </a:r>
          </a:p>
          <a:p>
            <a:pPr>
              <a:spcBef>
                <a:spcPct val="20000"/>
              </a:spcBef>
              <a:spcAft>
                <a:spcPts val="600"/>
              </a:spcAft>
              <a:buClr>
                <a:schemeClr val="accent1"/>
              </a:buClr>
              <a:buSzPct val="85000"/>
              <a:defRPr/>
            </a:pPr>
            <a:endParaRPr lang="en-US" dirty="0" smtClean="0">
              <a:solidFill>
                <a:schemeClr val="tx1">
                  <a:lumMod val="75000"/>
                  <a:lumOff val="25000"/>
                </a:schemeClr>
              </a:solidFill>
            </a:endParaRPr>
          </a:p>
          <a:p>
            <a:pPr>
              <a:spcBef>
                <a:spcPct val="20000"/>
              </a:spcBef>
              <a:buClr>
                <a:schemeClr val="accent1"/>
              </a:buClr>
              <a:buSzPct val="85000"/>
              <a:defRPr/>
            </a:pPr>
            <a:endParaRPr lang="en-US" sz="2400" b="1" dirty="0">
              <a:solidFill>
                <a:schemeClr val="accent1"/>
              </a:solidFill>
            </a:endParaRPr>
          </a:p>
        </p:txBody>
      </p:sp>
      <p:pic>
        <p:nvPicPr>
          <p:cNvPr id="5" name="Picture 4" descr="VSP patch high resolution.tif"/>
          <p:cNvPicPr>
            <a:picLocks noChangeAspect="1"/>
          </p:cNvPicPr>
          <p:nvPr/>
        </p:nvPicPr>
        <p:blipFill>
          <a:blip r:embed="rId4" cstate="print"/>
          <a:stretch>
            <a:fillRect/>
          </a:stretch>
        </p:blipFill>
        <p:spPr>
          <a:xfrm>
            <a:off x="7467600" y="5445650"/>
            <a:ext cx="771287" cy="11837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990600"/>
          </a:xfrm>
        </p:spPr>
        <p:txBody>
          <a:bodyPr>
            <a:normAutofit fontScale="90000"/>
          </a:bodyPr>
          <a:lstStyle/>
          <a:p>
            <a:r>
              <a:rPr lang="en-US" sz="3600" b="1" dirty="0"/>
              <a:t>YOVASO Services to </a:t>
            </a:r>
            <a:r>
              <a:rPr lang="en-US" sz="3600" b="1" dirty="0" smtClean="0"/>
              <a:t>Schools / Youth Groups</a:t>
            </a:r>
            <a:r>
              <a:rPr lang="en-US" dirty="0"/>
              <a:t/>
            </a:r>
            <a:br>
              <a:rPr lang="en-US" dirty="0"/>
            </a:br>
            <a:endParaRPr lang="en-US" dirty="0"/>
          </a:p>
        </p:txBody>
      </p:sp>
      <p:sp>
        <p:nvSpPr>
          <p:cNvPr id="3" name="Content Placeholder 2"/>
          <p:cNvSpPr>
            <a:spLocks noGrp="1"/>
          </p:cNvSpPr>
          <p:nvPr>
            <p:ph idx="1"/>
          </p:nvPr>
        </p:nvSpPr>
        <p:spPr>
          <a:xfrm>
            <a:off x="457200" y="1295400"/>
            <a:ext cx="8229600" cy="5181600"/>
          </a:xfrm>
        </p:spPr>
        <p:txBody>
          <a:bodyPr>
            <a:normAutofit fontScale="92500" lnSpcReduction="10000"/>
          </a:bodyPr>
          <a:lstStyle/>
          <a:p>
            <a:pPr marL="0" indent="0" algn="ctr">
              <a:buNone/>
            </a:pPr>
            <a:r>
              <a:rPr lang="en-US" sz="3400" i="1" dirty="0">
                <a:solidFill>
                  <a:schemeClr val="bg1">
                    <a:lumMod val="50000"/>
                  </a:schemeClr>
                </a:solidFill>
                <a:latin typeface="Calibri" panose="020F0502020204030204" pitchFamily="34" charset="0"/>
                <a:cs typeface="Calibri" panose="020F0502020204030204" pitchFamily="34" charset="0"/>
              </a:rPr>
              <a:t>Membership in YOVASO is </a:t>
            </a:r>
            <a:r>
              <a:rPr lang="en-US" sz="3400" i="1" dirty="0" smtClean="0">
                <a:solidFill>
                  <a:srgbClr val="75C218"/>
                </a:solidFill>
                <a:latin typeface="Calibri" panose="020F0502020204030204" pitchFamily="34" charset="0"/>
                <a:cs typeface="Calibri" panose="020F0502020204030204" pitchFamily="34" charset="0"/>
              </a:rPr>
              <a:t>FREE</a:t>
            </a:r>
            <a:r>
              <a:rPr lang="en-US" sz="3400" i="1" dirty="0" smtClean="0">
                <a:solidFill>
                  <a:schemeClr val="bg1">
                    <a:lumMod val="50000"/>
                  </a:schemeClr>
                </a:solidFill>
                <a:latin typeface="Calibri" panose="020F0502020204030204" pitchFamily="34" charset="0"/>
                <a:cs typeface="Calibri" panose="020F0502020204030204" pitchFamily="34" charset="0"/>
              </a:rPr>
              <a:t> </a:t>
            </a:r>
            <a:r>
              <a:rPr lang="en-US" sz="3400" i="1" dirty="0">
                <a:solidFill>
                  <a:schemeClr val="bg1">
                    <a:lumMod val="50000"/>
                  </a:schemeClr>
                </a:solidFill>
                <a:latin typeface="Calibri" panose="020F0502020204030204" pitchFamily="34" charset="0"/>
                <a:cs typeface="Calibri" panose="020F0502020204030204" pitchFamily="34" charset="0"/>
              </a:rPr>
              <a:t>and provides your </a:t>
            </a:r>
            <a:r>
              <a:rPr lang="en-US" sz="3400" i="1" dirty="0" smtClean="0">
                <a:solidFill>
                  <a:schemeClr val="bg1">
                    <a:lumMod val="50000"/>
                  </a:schemeClr>
                </a:solidFill>
                <a:latin typeface="Calibri" panose="020F0502020204030204" pitchFamily="34" charset="0"/>
                <a:cs typeface="Calibri" panose="020F0502020204030204" pitchFamily="34" charset="0"/>
              </a:rPr>
              <a:t>school / youth group </a:t>
            </a:r>
            <a:r>
              <a:rPr lang="en-US" sz="3400" i="1" dirty="0">
                <a:solidFill>
                  <a:schemeClr val="bg1">
                    <a:lumMod val="50000"/>
                  </a:schemeClr>
                </a:solidFill>
                <a:latin typeface="Calibri" panose="020F0502020204030204" pitchFamily="34" charset="0"/>
                <a:cs typeface="Calibri" panose="020F0502020204030204" pitchFamily="34" charset="0"/>
              </a:rPr>
              <a:t>the following </a:t>
            </a:r>
            <a:r>
              <a:rPr lang="en-US" sz="3400" i="1" dirty="0" smtClean="0">
                <a:solidFill>
                  <a:schemeClr val="bg1">
                    <a:lumMod val="50000"/>
                  </a:schemeClr>
                </a:solidFill>
                <a:latin typeface="Calibri" panose="020F0502020204030204" pitchFamily="34" charset="0"/>
                <a:cs typeface="Calibri" panose="020F0502020204030204" pitchFamily="34" charset="0"/>
              </a:rPr>
              <a:t>free benefits:</a:t>
            </a:r>
          </a:p>
          <a:p>
            <a:pPr marL="0" indent="0" algn="ctr">
              <a:buNone/>
            </a:pPr>
            <a:endParaRPr lang="en-US" sz="2900" dirty="0">
              <a:latin typeface="Calibri" panose="020F0502020204030204" pitchFamily="34" charset="0"/>
              <a:cs typeface="Calibri" panose="020F0502020204030204" pitchFamily="34" charset="0"/>
            </a:endParaRPr>
          </a:p>
          <a:p>
            <a:pPr lvl="0">
              <a:spcAft>
                <a:spcPts val="600"/>
              </a:spcAft>
              <a:buFont typeface="Wingdings" pitchFamily="2" charset="2"/>
              <a:buChar char="Ø"/>
            </a:pPr>
            <a:r>
              <a:rPr lang="en-US" sz="3400" dirty="0" smtClean="0">
                <a:latin typeface="Calibri" panose="020F0502020204030204" pitchFamily="34" charset="0"/>
                <a:cs typeface="Calibri" panose="020F0502020204030204" pitchFamily="34" charset="0"/>
              </a:rPr>
              <a:t>  Club Set Up and Membership Development</a:t>
            </a:r>
          </a:p>
          <a:p>
            <a:pPr lvl="0">
              <a:spcAft>
                <a:spcPts val="600"/>
              </a:spcAft>
              <a:buFont typeface="Wingdings" pitchFamily="2" charset="2"/>
              <a:buChar char="Ø"/>
            </a:pPr>
            <a:r>
              <a:rPr lang="en-US" sz="3400" dirty="0" smtClean="0">
                <a:latin typeface="Calibri" panose="020F0502020204030204" pitchFamily="34" charset="0"/>
                <a:cs typeface="Calibri" panose="020F0502020204030204" pitchFamily="34" charset="0"/>
              </a:rPr>
              <a:t>  Leadership Training for club members &amp; advisor</a:t>
            </a:r>
          </a:p>
          <a:p>
            <a:pPr lvl="0">
              <a:spcAft>
                <a:spcPts val="600"/>
              </a:spcAft>
              <a:buFont typeface="Wingdings" pitchFamily="2" charset="2"/>
              <a:buChar char="Ø"/>
            </a:pPr>
            <a:r>
              <a:rPr lang="en-US" sz="3400" dirty="0" smtClean="0">
                <a:latin typeface="Calibri" panose="020F0502020204030204" pitchFamily="34" charset="0"/>
                <a:cs typeface="Calibri" panose="020F0502020204030204" pitchFamily="34" charset="0"/>
              </a:rPr>
              <a:t>  Educational Campaigns </a:t>
            </a:r>
            <a:r>
              <a:rPr lang="en-US" sz="3400" dirty="0">
                <a:latin typeface="Calibri" panose="020F0502020204030204" pitchFamily="34" charset="0"/>
                <a:cs typeface="Calibri" panose="020F0502020204030204" pitchFamily="34" charset="0"/>
              </a:rPr>
              <a:t>and Programs </a:t>
            </a:r>
            <a:endParaRPr lang="en-US" sz="3400" dirty="0" smtClean="0">
              <a:latin typeface="Calibri" panose="020F0502020204030204" pitchFamily="34" charset="0"/>
              <a:cs typeface="Calibri" panose="020F0502020204030204" pitchFamily="34" charset="0"/>
            </a:endParaRPr>
          </a:p>
          <a:p>
            <a:pPr lvl="0">
              <a:spcAft>
                <a:spcPts val="600"/>
              </a:spcAft>
              <a:buFont typeface="Wingdings" pitchFamily="2" charset="2"/>
              <a:buChar char="Ø"/>
            </a:pPr>
            <a:r>
              <a:rPr lang="en-US" sz="3400" dirty="0" smtClean="0">
                <a:latin typeface="Calibri" panose="020F0502020204030204" pitchFamily="34" charset="0"/>
                <a:cs typeface="Calibri" panose="020F0502020204030204" pitchFamily="34" charset="0"/>
              </a:rPr>
              <a:t>  Leadership Retreats for advanced development</a:t>
            </a:r>
          </a:p>
          <a:p>
            <a:pPr lvl="0">
              <a:spcAft>
                <a:spcPts val="600"/>
              </a:spcAft>
              <a:buFont typeface="Wingdings" pitchFamily="2" charset="2"/>
              <a:buChar char="Ø"/>
            </a:pPr>
            <a:r>
              <a:rPr lang="en-US" sz="3400" dirty="0" smtClean="0">
                <a:latin typeface="Calibri" panose="020F0502020204030204" pitchFamily="34" charset="0"/>
                <a:cs typeface="Calibri" panose="020F0502020204030204" pitchFamily="34" charset="0"/>
              </a:rPr>
              <a:t>  Resources to support programs</a:t>
            </a:r>
          </a:p>
          <a:p>
            <a:pPr lvl="0">
              <a:spcAft>
                <a:spcPts val="600"/>
              </a:spcAft>
              <a:buFont typeface="Wingdings" pitchFamily="2" charset="2"/>
              <a:buChar char="Ø"/>
            </a:pPr>
            <a:r>
              <a:rPr lang="en-US" sz="3400" dirty="0" smtClean="0">
                <a:latin typeface="Calibri" panose="020F0502020204030204" pitchFamily="34" charset="0"/>
                <a:cs typeface="Calibri" panose="020F0502020204030204" pitchFamily="34" charset="0"/>
              </a:rPr>
              <a:t>  Support Services to ensure success</a:t>
            </a:r>
            <a:endParaRPr lang="en-US" dirty="0" smtClean="0">
              <a:latin typeface="Calibri" panose="020F0502020204030204" pitchFamily="34" charset="0"/>
              <a:cs typeface="Calibri" panose="020F0502020204030204" pitchFamily="34" charset="0"/>
            </a:endParaRPr>
          </a:p>
          <a:p>
            <a:pPr lvl="0">
              <a:spcAft>
                <a:spcPts val="600"/>
              </a:spcAft>
              <a:buFont typeface="Wingdings" pitchFamily="2" charset="2"/>
              <a:buChar char="Ø"/>
            </a:pPr>
            <a:endParaRPr lang="en-US" dirty="0">
              <a:solidFill>
                <a:srgbClr val="75C21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134965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fontScale="90000"/>
          </a:bodyPr>
          <a:lstStyle/>
          <a:p>
            <a:r>
              <a:rPr lang="en-US" sz="3600" b="1" dirty="0">
                <a:latin typeface="Calibri" panose="020F0502020204030204" pitchFamily="34" charset="0"/>
                <a:cs typeface="Calibri" panose="020F0502020204030204" pitchFamily="34" charset="0"/>
              </a:rPr>
              <a:t>YOVASO Safety Campaigns:</a:t>
            </a: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r>
              <a:rPr lang="en-US" sz="2700" dirty="0" smtClean="0">
                <a:solidFill>
                  <a:srgbClr val="75C218"/>
                </a:solidFill>
                <a:latin typeface="Calibri" panose="020F0502020204030204" pitchFamily="34" charset="0"/>
                <a:cs typeface="Calibri" panose="020F0502020204030204" pitchFamily="34" charset="0"/>
              </a:rPr>
              <a:t>(All campaigns include free materials)</a:t>
            </a:r>
            <a:r>
              <a:rPr lang="en-US" sz="2700" dirty="0">
                <a:solidFill>
                  <a:srgbClr val="75C218"/>
                </a:solidFill>
              </a:rPr>
              <a:t/>
            </a:r>
            <a:br>
              <a:rPr lang="en-US" sz="2700" dirty="0">
                <a:solidFill>
                  <a:srgbClr val="75C218"/>
                </a:solidFill>
              </a:rPr>
            </a:br>
            <a:endParaRPr lang="en-US" sz="2700" dirty="0">
              <a:solidFill>
                <a:srgbClr val="75C218"/>
              </a:solidFill>
            </a:endParaRPr>
          </a:p>
        </p:txBody>
      </p:sp>
      <p:sp>
        <p:nvSpPr>
          <p:cNvPr id="3" name="Content Placeholder 2"/>
          <p:cNvSpPr>
            <a:spLocks noGrp="1"/>
          </p:cNvSpPr>
          <p:nvPr>
            <p:ph idx="1"/>
          </p:nvPr>
        </p:nvSpPr>
        <p:spPr>
          <a:xfrm>
            <a:off x="457200" y="1752600"/>
            <a:ext cx="8229600" cy="4724400"/>
          </a:xfrm>
        </p:spPr>
        <p:txBody>
          <a:bodyPr>
            <a:normAutofit/>
          </a:bodyPr>
          <a:lstStyle/>
          <a:p>
            <a:pPr>
              <a:spcAft>
                <a:spcPts val="300"/>
              </a:spcAft>
              <a:buFont typeface="Wingdings" pitchFamily="2" charset="2"/>
              <a:buChar char="ü"/>
            </a:pPr>
            <a:r>
              <a:rPr lang="en-US" dirty="0" smtClean="0"/>
              <a:t> </a:t>
            </a:r>
            <a:r>
              <a:rPr lang="en-US" b="1" dirty="0" smtClean="0">
                <a:latin typeface="Calibri" pitchFamily="34" charset="0"/>
              </a:rPr>
              <a:t>Save </a:t>
            </a:r>
            <a:r>
              <a:rPr lang="en-US" b="1" dirty="0">
                <a:latin typeface="Calibri" pitchFamily="34" charset="0"/>
              </a:rPr>
              <a:t>Your </a:t>
            </a:r>
            <a:r>
              <a:rPr lang="en-US" b="1" dirty="0" smtClean="0">
                <a:latin typeface="Calibri" pitchFamily="34" charset="0"/>
              </a:rPr>
              <a:t>Tailgate: </a:t>
            </a:r>
            <a:r>
              <a:rPr lang="en-US" b="1" dirty="0">
                <a:latin typeface="Calibri" pitchFamily="34" charset="0"/>
              </a:rPr>
              <a:t>Buckle </a:t>
            </a:r>
            <a:r>
              <a:rPr lang="en-US" b="1" dirty="0" smtClean="0">
                <a:latin typeface="Calibri" pitchFamily="34" charset="0"/>
              </a:rPr>
              <a:t>Up, Slow Down </a:t>
            </a:r>
            <a:r>
              <a:rPr lang="en-US" b="1" dirty="0">
                <a:latin typeface="Calibri" pitchFamily="34" charset="0"/>
              </a:rPr>
              <a:t>(</a:t>
            </a:r>
            <a:r>
              <a:rPr lang="en-US" b="1" dirty="0" smtClean="0">
                <a:latin typeface="Calibri" pitchFamily="34" charset="0"/>
              </a:rPr>
              <a:t>SYT)</a:t>
            </a:r>
          </a:p>
          <a:p>
            <a:pPr lvl="1">
              <a:spcAft>
                <a:spcPts val="600"/>
              </a:spcAft>
            </a:pPr>
            <a:r>
              <a:rPr lang="en-US" sz="1800" dirty="0" smtClean="0">
                <a:latin typeface="Calibri" pitchFamily="34" charset="0"/>
              </a:rPr>
              <a:t>Competition - Open to High &amp; Middle Schools &amp; Youth Groups</a:t>
            </a:r>
          </a:p>
          <a:p>
            <a:pPr lvl="1">
              <a:spcAft>
                <a:spcPts val="600"/>
              </a:spcAft>
            </a:pPr>
            <a:r>
              <a:rPr lang="en-US" sz="1800" dirty="0" smtClean="0">
                <a:latin typeface="Calibri" pitchFamily="34" charset="0"/>
              </a:rPr>
              <a:t>Kicks off  mid-September and ends mid-October </a:t>
            </a:r>
          </a:p>
          <a:p>
            <a:pPr lvl="1">
              <a:spcAft>
                <a:spcPts val="600"/>
              </a:spcAft>
            </a:pPr>
            <a:r>
              <a:rPr lang="en-US" sz="1800" dirty="0" smtClean="0">
                <a:latin typeface="Calibri" pitchFamily="34" charset="0"/>
              </a:rPr>
              <a:t>Goal is to increase seat belt use among youth and teens</a:t>
            </a:r>
          </a:p>
          <a:p>
            <a:pPr lvl="1">
              <a:spcAft>
                <a:spcPts val="1000"/>
              </a:spcAft>
              <a:buFont typeface="Wingdings" pitchFamily="2" charset="2"/>
              <a:buChar char="Ø"/>
            </a:pPr>
            <a:r>
              <a:rPr lang="en-US" sz="1600" dirty="0" smtClean="0">
                <a:solidFill>
                  <a:srgbClr val="75C218"/>
                </a:solidFill>
              </a:rPr>
              <a:t>Measurement:</a:t>
            </a:r>
            <a:r>
              <a:rPr lang="en-US" sz="1600" dirty="0" smtClean="0"/>
              <a:t> Pre and post seat belt checks to determine increase in belt use</a:t>
            </a:r>
          </a:p>
          <a:p>
            <a:pPr>
              <a:spcBef>
                <a:spcPts val="1200"/>
              </a:spcBef>
              <a:spcAft>
                <a:spcPts val="300"/>
              </a:spcAft>
              <a:buFont typeface="Wingdings" pitchFamily="2" charset="2"/>
              <a:buChar char="ü"/>
            </a:pPr>
            <a:r>
              <a:rPr lang="en-US" dirty="0" smtClean="0"/>
              <a:t> </a:t>
            </a:r>
            <a:r>
              <a:rPr lang="en-US" b="1" dirty="0" smtClean="0">
                <a:latin typeface="Calibri" pitchFamily="34" charset="0"/>
              </a:rPr>
              <a:t>Halloween </a:t>
            </a:r>
            <a:r>
              <a:rPr lang="en-US" b="1" dirty="0">
                <a:latin typeface="Calibri" pitchFamily="34" charset="0"/>
              </a:rPr>
              <a:t>Safe Driving </a:t>
            </a:r>
            <a:r>
              <a:rPr lang="en-US" b="1" dirty="0" smtClean="0">
                <a:latin typeface="Calibri" pitchFamily="34" charset="0"/>
              </a:rPr>
              <a:t>Campaign  </a:t>
            </a:r>
          </a:p>
          <a:p>
            <a:pPr lvl="1">
              <a:spcAft>
                <a:spcPts val="800"/>
              </a:spcAft>
            </a:pPr>
            <a:r>
              <a:rPr lang="en-US" sz="1800" dirty="0" smtClean="0">
                <a:latin typeface="Calibri" pitchFamily="34" charset="0"/>
              </a:rPr>
              <a:t>Open to High/Middle Schools/Youth Groups</a:t>
            </a:r>
          </a:p>
          <a:p>
            <a:pPr lvl="1">
              <a:spcAft>
                <a:spcPts val="800"/>
              </a:spcAft>
            </a:pPr>
            <a:r>
              <a:rPr lang="en-US" sz="1800" dirty="0" smtClean="0">
                <a:latin typeface="Calibri" pitchFamily="34" charset="0"/>
              </a:rPr>
              <a:t>Kicks off prior to Halloween</a:t>
            </a:r>
          </a:p>
          <a:p>
            <a:pPr lvl="1">
              <a:spcAft>
                <a:spcPts val="800"/>
              </a:spcAft>
            </a:pPr>
            <a:r>
              <a:rPr lang="en-US" sz="1800" dirty="0" smtClean="0">
                <a:latin typeface="Calibri" pitchFamily="34" charset="0"/>
              </a:rPr>
              <a:t>Goal is to encourage teens and youth to buckle up, drive safely &amp; celebrate responsibly without drugs and/or alcohol during Halloween. </a:t>
            </a:r>
          </a:p>
          <a:p>
            <a:pPr lvl="1">
              <a:spcAft>
                <a:spcPts val="800"/>
              </a:spcAft>
              <a:buFont typeface="Wingdings" pitchFamily="2" charset="2"/>
              <a:buChar char="Ø"/>
            </a:pPr>
            <a:r>
              <a:rPr lang="en-US" sz="1600" dirty="0" smtClean="0">
                <a:solidFill>
                  <a:srgbClr val="75C218"/>
                </a:solidFill>
              </a:rPr>
              <a:t>Measurement:</a:t>
            </a:r>
            <a:r>
              <a:rPr lang="en-US" sz="1600" dirty="0" smtClean="0"/>
              <a:t> Statistics / student participation and engagement</a:t>
            </a:r>
          </a:p>
          <a:p>
            <a:pPr lvl="1">
              <a:spcAft>
                <a:spcPts val="800"/>
              </a:spcAft>
            </a:pPr>
            <a:endParaRPr lang="en-US" dirty="0"/>
          </a:p>
        </p:txBody>
      </p:sp>
      <p:pic>
        <p:nvPicPr>
          <p:cNvPr id="52227" name="Picture 3" descr="Z:\NewData\Campaigns\Save Your TAIL-Gate\2016 Save Your TAIL-Gate Campaign\Make A Mark Files\Casey's Edits\SYTLogo_Tagline_Final..png"/>
          <p:cNvPicPr>
            <a:picLocks noChangeAspect="1" noChangeArrowheads="1"/>
          </p:cNvPicPr>
          <p:nvPr/>
        </p:nvPicPr>
        <p:blipFill>
          <a:blip r:embed="rId2" cstate="print"/>
          <a:srcRect/>
          <a:stretch>
            <a:fillRect/>
          </a:stretch>
        </p:blipFill>
        <p:spPr bwMode="auto">
          <a:xfrm>
            <a:off x="6858000" y="990600"/>
            <a:ext cx="1801813" cy="2081213"/>
          </a:xfrm>
          <a:prstGeom prst="rect">
            <a:avLst/>
          </a:prstGeom>
          <a:noFill/>
        </p:spPr>
      </p:pic>
      <p:pic>
        <p:nvPicPr>
          <p:cNvPr id="6" name="Picture 5" descr="Halloween 2017 Car.png"/>
          <p:cNvPicPr>
            <a:picLocks noChangeAspect="1"/>
          </p:cNvPicPr>
          <p:nvPr/>
        </p:nvPicPr>
        <p:blipFill>
          <a:blip r:embed="rId3" cstate="print"/>
          <a:stretch>
            <a:fillRect/>
          </a:stretch>
        </p:blipFill>
        <p:spPr>
          <a:xfrm>
            <a:off x="6019800" y="3810000"/>
            <a:ext cx="2362199" cy="1417016"/>
          </a:xfrm>
          <a:prstGeom prst="rect">
            <a:avLst/>
          </a:prstGeom>
        </p:spPr>
      </p:pic>
    </p:spTree>
    <p:extLst>
      <p:ext uri="{BB962C8B-B14F-4D97-AF65-F5344CB8AC3E}">
        <p14:creationId xmlns:p14="http://schemas.microsoft.com/office/powerpoint/2010/main" xmlns="" val="2551886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624192"/>
            <a:ext cx="8077200" cy="3236784"/>
          </a:xfrm>
          <a:prstGeom prst="rect">
            <a:avLst/>
          </a:prstGeom>
        </p:spPr>
        <p:txBody>
          <a:bodyPr wrap="square">
            <a:spAutoFit/>
          </a:bodyPr>
          <a:lstStyle/>
          <a:p>
            <a:pPr lvl="0">
              <a:spcBef>
                <a:spcPts val="1200"/>
              </a:spcBef>
              <a:spcAft>
                <a:spcPts val="200"/>
              </a:spcAft>
              <a:buFont typeface="Wingdings" pitchFamily="2" charset="2"/>
              <a:buChar char="ü"/>
            </a:pPr>
            <a:r>
              <a:rPr lang="en-US" dirty="0">
                <a:solidFill>
                  <a:prstClr val="black"/>
                </a:solidFill>
              </a:rPr>
              <a:t> </a:t>
            </a:r>
            <a:r>
              <a:rPr lang="en-US" sz="2400" b="1" dirty="0">
                <a:solidFill>
                  <a:prstClr val="black"/>
                </a:solidFill>
                <a:latin typeface="Calibri" pitchFamily="34" charset="0"/>
              </a:rPr>
              <a:t>Spring Campaign </a:t>
            </a:r>
            <a:r>
              <a:rPr lang="en-US" dirty="0" smtClean="0">
                <a:solidFill>
                  <a:srgbClr val="F07F09"/>
                </a:solidFill>
                <a:latin typeface="Calibri" pitchFamily="34" charset="0"/>
              </a:rPr>
              <a:t> </a:t>
            </a:r>
          </a:p>
          <a:p>
            <a:pPr marL="800100" lvl="1" indent="-342900">
              <a:spcAft>
                <a:spcPts val="800"/>
              </a:spcAft>
              <a:buFont typeface="Arial" pitchFamily="34" charset="0"/>
              <a:buChar char="•"/>
            </a:pPr>
            <a:r>
              <a:rPr lang="en-US" sz="2000" dirty="0" smtClean="0">
                <a:solidFill>
                  <a:prstClr val="black"/>
                </a:solidFill>
                <a:latin typeface="Calibri" pitchFamily="34" charset="0"/>
              </a:rPr>
              <a:t>Competition - Open to High/Middle Schools and                                        youth groups</a:t>
            </a:r>
          </a:p>
          <a:p>
            <a:pPr marL="800100" lvl="1" indent="-342900">
              <a:spcAft>
                <a:spcPts val="800"/>
              </a:spcAft>
              <a:buFont typeface="Arial" pitchFamily="34" charset="0"/>
              <a:buChar char="•"/>
            </a:pPr>
            <a:r>
              <a:rPr lang="en-US" sz="2000" dirty="0" smtClean="0">
                <a:solidFill>
                  <a:prstClr val="black"/>
                </a:solidFill>
                <a:latin typeface="Calibri" pitchFamily="34" charset="0"/>
              </a:rPr>
              <a:t>Kicks off March 20. Ends May 5.</a:t>
            </a:r>
          </a:p>
          <a:p>
            <a:pPr marL="800100" lvl="1" indent="-342900">
              <a:spcAft>
                <a:spcPts val="800"/>
              </a:spcAft>
              <a:buFont typeface="Arial" pitchFamily="34" charset="0"/>
              <a:buChar char="•"/>
            </a:pPr>
            <a:r>
              <a:rPr lang="en-US" sz="2000" dirty="0" smtClean="0">
                <a:solidFill>
                  <a:prstClr val="black"/>
                </a:solidFill>
                <a:latin typeface="Calibri" pitchFamily="34" charset="0"/>
              </a:rPr>
              <a:t>Focus on high-risk warm weather driving and safe celebrations during prom and graduation</a:t>
            </a:r>
          </a:p>
          <a:p>
            <a:pPr marL="800100" lvl="1" indent="-342900">
              <a:spcAft>
                <a:spcPts val="800"/>
              </a:spcAft>
              <a:buFont typeface="Wingdings" pitchFamily="2" charset="2"/>
              <a:buChar char="Ø"/>
            </a:pPr>
            <a:r>
              <a:rPr lang="en-US" sz="1600" dirty="0" smtClean="0">
                <a:solidFill>
                  <a:srgbClr val="75C218"/>
                </a:solidFill>
                <a:latin typeface="Calibri" pitchFamily="34" charset="0"/>
              </a:rPr>
              <a:t>Measurement:</a:t>
            </a:r>
            <a:r>
              <a:rPr lang="en-US" sz="1600" dirty="0" smtClean="0">
                <a:solidFill>
                  <a:prstClr val="black"/>
                </a:solidFill>
                <a:latin typeface="Calibri" pitchFamily="34" charset="0"/>
              </a:rPr>
              <a:t>  Pre/Post Distraction Checks and student attendance in the educational programs and events</a:t>
            </a:r>
          </a:p>
          <a:p>
            <a:pPr marL="800100" lvl="1" indent="-342900">
              <a:spcAft>
                <a:spcPts val="800"/>
              </a:spcAft>
              <a:buFont typeface="Arial" pitchFamily="34" charset="0"/>
              <a:buChar char="•"/>
            </a:pPr>
            <a:endParaRPr lang="en-US" sz="2000" dirty="0" smtClean="0">
              <a:solidFill>
                <a:prstClr val="black"/>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77000" y="3886200"/>
            <a:ext cx="2133599" cy="757083"/>
          </a:xfrm>
          <a:prstGeom prst="rect">
            <a:avLst/>
          </a:prstGeom>
        </p:spPr>
      </p:pic>
      <p:sp>
        <p:nvSpPr>
          <p:cNvPr id="4" name="TextBox 3"/>
          <p:cNvSpPr txBox="1"/>
          <p:nvPr/>
        </p:nvSpPr>
        <p:spPr>
          <a:xfrm>
            <a:off x="457200" y="1045220"/>
            <a:ext cx="8001000" cy="2231380"/>
          </a:xfrm>
          <a:prstGeom prst="rect">
            <a:avLst/>
          </a:prstGeom>
          <a:noFill/>
        </p:spPr>
        <p:txBody>
          <a:bodyPr wrap="square" rtlCol="0">
            <a:spAutoFit/>
          </a:bodyPr>
          <a:lstStyle/>
          <a:p>
            <a:pPr>
              <a:spcBef>
                <a:spcPts val="1200"/>
              </a:spcBef>
              <a:spcAft>
                <a:spcPts val="300"/>
              </a:spcAft>
              <a:buFont typeface="Wingdings" pitchFamily="2" charset="2"/>
              <a:buChar char="ü"/>
            </a:pPr>
            <a:r>
              <a:rPr lang="en-US" sz="2400" b="1" dirty="0" smtClean="0">
                <a:latin typeface="Calibri" pitchFamily="34" charset="0"/>
              </a:rPr>
              <a:t>Holiday Safe Driving Campaign</a:t>
            </a:r>
          </a:p>
          <a:p>
            <a:pPr marL="742950" lvl="1" indent="-285750">
              <a:spcAft>
                <a:spcPts val="300"/>
              </a:spcAft>
              <a:buFont typeface="Arial" pitchFamily="34" charset="0"/>
              <a:buChar char="•"/>
            </a:pPr>
            <a:r>
              <a:rPr lang="en-US" sz="2000" dirty="0" smtClean="0">
                <a:latin typeface="Calibri" pitchFamily="34" charset="0"/>
              </a:rPr>
              <a:t>Open to High Schools / Youth Groups</a:t>
            </a:r>
          </a:p>
          <a:p>
            <a:pPr marL="742950" lvl="1" indent="-285750">
              <a:spcAft>
                <a:spcPts val="300"/>
              </a:spcAft>
              <a:buFont typeface="Arial" pitchFamily="34" charset="0"/>
              <a:buChar char="•"/>
            </a:pPr>
            <a:r>
              <a:rPr lang="en-US" sz="2000" dirty="0" smtClean="0">
                <a:latin typeface="Calibri" pitchFamily="34" charset="0"/>
              </a:rPr>
              <a:t>Runs between Thanksgiving and New Years</a:t>
            </a:r>
          </a:p>
          <a:p>
            <a:pPr marL="742950" lvl="1" indent="-285750">
              <a:spcAft>
                <a:spcPts val="300"/>
              </a:spcAft>
              <a:buFont typeface="Arial" pitchFamily="34" charset="0"/>
              <a:buChar char="•"/>
            </a:pPr>
            <a:r>
              <a:rPr lang="en-US" sz="2000" dirty="0" smtClean="0">
                <a:latin typeface="Calibri" pitchFamily="34" charset="0"/>
              </a:rPr>
              <a:t>Focus on celebrating safely without alcohol and/or drugs</a:t>
            </a:r>
          </a:p>
          <a:p>
            <a:pPr marL="742950" lvl="1" indent="-285750">
              <a:spcBef>
                <a:spcPts val="600"/>
              </a:spcBef>
              <a:spcAft>
                <a:spcPts val="800"/>
              </a:spcAft>
              <a:buFont typeface="Wingdings" pitchFamily="2" charset="2"/>
              <a:buChar char="Ø"/>
            </a:pPr>
            <a:r>
              <a:rPr lang="en-US" sz="2000" dirty="0" smtClean="0">
                <a:solidFill>
                  <a:srgbClr val="75C218"/>
                </a:solidFill>
              </a:rPr>
              <a:t>Measurement:  </a:t>
            </a:r>
            <a:r>
              <a:rPr lang="en-US" sz="2000" dirty="0" smtClean="0"/>
              <a:t>Online pledges, student involvement and engagement</a:t>
            </a:r>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849346">
            <a:off x="6253206" y="609602"/>
            <a:ext cx="2714013" cy="1782708"/>
          </a:xfrm>
          <a:prstGeom prst="rect">
            <a:avLst/>
          </a:prstGeom>
        </p:spPr>
      </p:pic>
    </p:spTree>
    <p:extLst>
      <p:ext uri="{BB962C8B-B14F-4D97-AF65-F5344CB8AC3E}">
        <p14:creationId xmlns:p14="http://schemas.microsoft.com/office/powerpoint/2010/main" xmlns="" val="3172065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b="1" dirty="0" smtClean="0"/>
              <a:t>Other Resources</a:t>
            </a:r>
            <a:endParaRPr lang="en-US" b="1" dirty="0"/>
          </a:p>
        </p:txBody>
      </p:sp>
      <p:sp>
        <p:nvSpPr>
          <p:cNvPr id="5" name="Content Placeholder 2"/>
          <p:cNvSpPr>
            <a:spLocks noGrp="1"/>
          </p:cNvSpPr>
          <p:nvPr>
            <p:ph idx="1"/>
          </p:nvPr>
        </p:nvSpPr>
        <p:spPr/>
        <p:txBody>
          <a:bodyPr>
            <a:normAutofit fontScale="32500" lnSpcReduction="20000"/>
          </a:bodyPr>
          <a:lstStyle/>
          <a:p>
            <a:pPr marL="0">
              <a:buNone/>
            </a:pPr>
            <a:r>
              <a:rPr lang="en-US" sz="6000" b="1" dirty="0" smtClean="0">
                <a:solidFill>
                  <a:srgbClr val="75C218"/>
                </a:solidFill>
              </a:rPr>
              <a:t>YOVASO offers many exciting benefits in support of your youth traffic safety programs: </a:t>
            </a:r>
            <a:endParaRPr lang="en-US" sz="6000" dirty="0" smtClean="0">
              <a:solidFill>
                <a:srgbClr val="75C218"/>
              </a:solidFill>
            </a:endParaRPr>
          </a:p>
          <a:p>
            <a:pPr>
              <a:buNone/>
            </a:pPr>
            <a:endParaRPr lang="en-US" sz="5600" dirty="0" smtClean="0"/>
          </a:p>
          <a:p>
            <a:pPr>
              <a:spcAft>
                <a:spcPts val="1000"/>
              </a:spcAft>
            </a:pPr>
            <a:r>
              <a:rPr lang="en-US" sz="6400" dirty="0" smtClean="0"/>
              <a:t>Vince &amp; Larry Costumes</a:t>
            </a:r>
            <a:r>
              <a:rPr lang="en-US" sz="5600" dirty="0" smtClean="0"/>
              <a:t> - for Occupant Protection programs</a:t>
            </a:r>
          </a:p>
          <a:p>
            <a:pPr>
              <a:spcAft>
                <a:spcPts val="1000"/>
              </a:spcAft>
            </a:pPr>
            <a:r>
              <a:rPr lang="en-US" sz="6400" dirty="0" smtClean="0"/>
              <a:t>Ghost Out Shirts and Grim Reaper Costume</a:t>
            </a:r>
            <a:r>
              <a:rPr lang="en-US" sz="5600" dirty="0" smtClean="0"/>
              <a:t> - for Ghost Out Days                                             </a:t>
            </a:r>
          </a:p>
          <a:p>
            <a:pPr>
              <a:spcAft>
                <a:spcPts val="1000"/>
              </a:spcAft>
            </a:pPr>
            <a:r>
              <a:rPr lang="en-US" sz="6400" dirty="0" smtClean="0"/>
              <a:t>DUI Goggles &amp; Concussion Goggles </a:t>
            </a:r>
          </a:p>
          <a:p>
            <a:pPr>
              <a:spcAft>
                <a:spcPts val="1000"/>
              </a:spcAft>
            </a:pPr>
            <a:r>
              <a:rPr lang="en-US" sz="6400" dirty="0" smtClean="0"/>
              <a:t>Txt Later. Buckle Up Now. Field Stencils</a:t>
            </a:r>
          </a:p>
          <a:p>
            <a:pPr>
              <a:spcAft>
                <a:spcPts val="1000"/>
              </a:spcAft>
            </a:pPr>
            <a:r>
              <a:rPr lang="en-US" sz="6400" dirty="0" smtClean="0"/>
              <a:t>Banners, Fun Incentive Items, Posters ….</a:t>
            </a:r>
          </a:p>
          <a:p>
            <a:pPr>
              <a:spcAft>
                <a:spcPts val="1000"/>
              </a:spcAft>
            </a:pPr>
            <a:r>
              <a:rPr lang="en-US" sz="6400" dirty="0" smtClean="0"/>
              <a:t>Field Stencils</a:t>
            </a:r>
          </a:p>
          <a:p>
            <a:pPr>
              <a:spcAft>
                <a:spcPts val="600"/>
              </a:spcAft>
            </a:pPr>
            <a:r>
              <a:rPr lang="en-US" sz="6400" dirty="0" smtClean="0"/>
              <a:t>Support </a:t>
            </a:r>
          </a:p>
          <a:p>
            <a:pPr>
              <a:spcAft>
                <a:spcPts val="600"/>
              </a:spcAft>
              <a:buNone/>
            </a:pPr>
            <a:endParaRPr lang="en-US" sz="5200" b="1" dirty="0" smtClean="0">
              <a:solidFill>
                <a:srgbClr val="75C218"/>
              </a:solidFill>
            </a:endParaRPr>
          </a:p>
          <a:p>
            <a:pPr>
              <a:spcAft>
                <a:spcPts val="600"/>
              </a:spcAft>
              <a:buNone/>
            </a:pPr>
            <a:r>
              <a:rPr lang="en-US" sz="6200" b="1" dirty="0" smtClean="0">
                <a:solidFill>
                  <a:srgbClr val="75C218"/>
                </a:solidFill>
              </a:rPr>
              <a:t>Our job is to help school’s be successful! </a:t>
            </a:r>
            <a:endParaRPr lang="en-US" sz="6200" dirty="0" smtClean="0">
              <a:solidFill>
                <a:srgbClr val="75C218"/>
              </a:solidFill>
            </a:endParaRPr>
          </a:p>
          <a:p>
            <a:endParaRPr lang="en-US" sz="4300" dirty="0"/>
          </a:p>
        </p:txBody>
      </p:sp>
      <p:pic>
        <p:nvPicPr>
          <p:cNvPr id="4098" name="Picture 2" descr="Z:\NewData\YOVASO Pictures\Display Board Pix\PICTURES for Display board\5x7 enlargements\0398337-R1-011-4.jpg"/>
          <p:cNvPicPr>
            <a:picLocks noChangeAspect="1" noChangeArrowheads="1"/>
          </p:cNvPicPr>
          <p:nvPr/>
        </p:nvPicPr>
        <p:blipFill>
          <a:blip r:embed="rId3" cstate="print"/>
          <a:srcRect l="20938" t="8333" r="11925" b="8333"/>
          <a:stretch>
            <a:fillRect/>
          </a:stretch>
        </p:blipFill>
        <p:spPr bwMode="auto">
          <a:xfrm>
            <a:off x="5791200" y="4114800"/>
            <a:ext cx="2819400" cy="2362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t>
            </a:r>
            <a:r>
              <a:rPr lang="en-US" dirty="0" err="1" smtClean="0"/>
              <a:t>ScanEd</a:t>
            </a:r>
            <a:r>
              <a:rPr lang="en-US" dirty="0" smtClean="0"/>
              <a:t> Program</a:t>
            </a:r>
            <a:endParaRPr lang="en-US" dirty="0"/>
          </a:p>
        </p:txBody>
      </p:sp>
      <p:sp>
        <p:nvSpPr>
          <p:cNvPr id="4" name="Content Placeholder 2"/>
          <p:cNvSpPr>
            <a:spLocks noGrp="1"/>
          </p:cNvSpPr>
          <p:nvPr>
            <p:ph idx="1"/>
          </p:nvPr>
        </p:nvSpPr>
        <p:spPr/>
        <p:txBody>
          <a:bodyPr>
            <a:normAutofit/>
          </a:bodyPr>
          <a:lstStyle/>
          <a:p>
            <a:pPr marL="0" indent="0">
              <a:buNone/>
            </a:pPr>
            <a:r>
              <a:rPr lang="en-US" sz="2000" b="1" i="1" dirty="0" smtClean="0">
                <a:solidFill>
                  <a:srgbClr val="75C218"/>
                </a:solidFill>
              </a:rPr>
              <a:t>An interactive teen safe driving and passenger safety program presented by YOVASO and the Virginia State Police</a:t>
            </a:r>
            <a:endParaRPr lang="en-US" sz="2000" dirty="0" smtClean="0">
              <a:solidFill>
                <a:srgbClr val="75C218"/>
              </a:solidFill>
            </a:endParaRPr>
          </a:p>
          <a:p>
            <a:pPr>
              <a:spcBef>
                <a:spcPts val="1200"/>
              </a:spcBef>
              <a:buNone/>
            </a:pPr>
            <a:r>
              <a:rPr lang="en-US" dirty="0" smtClean="0"/>
              <a:t>Students rotate between the following two sessions:</a:t>
            </a:r>
          </a:p>
          <a:p>
            <a:r>
              <a:rPr lang="en-US" b="1" dirty="0" smtClean="0"/>
              <a:t>Session A : “Physics of a Crash”                         </a:t>
            </a:r>
            <a:r>
              <a:rPr lang="en-US" sz="2000" dirty="0" smtClean="0"/>
              <a:t>Troopers lead a 30 minute classroom presentation and discussion on the physics of a crash and the science and biology of what happens to the vehicle and occupants during a crash.</a:t>
            </a:r>
          </a:p>
          <a:p>
            <a:pPr>
              <a:spcBef>
                <a:spcPts val="1800"/>
              </a:spcBef>
            </a:pPr>
            <a:r>
              <a:rPr lang="en-US" b="1" dirty="0" smtClean="0"/>
              <a:t>Session B :  </a:t>
            </a:r>
            <a:r>
              <a:rPr lang="en-US" b="1" dirty="0" err="1" smtClean="0"/>
              <a:t>ScanEd</a:t>
            </a:r>
            <a:r>
              <a:rPr lang="en-US" b="1" dirty="0" smtClean="0"/>
              <a:t>.</a:t>
            </a:r>
            <a:r>
              <a:rPr lang="en-US" dirty="0" smtClean="0"/>
              <a:t>                                                            </a:t>
            </a:r>
            <a:r>
              <a:rPr lang="en-US" sz="2000" dirty="0" smtClean="0"/>
              <a:t>A wrecked vehicle is set up on site and                                      students use </a:t>
            </a:r>
            <a:r>
              <a:rPr lang="en-US" sz="2000" dirty="0" err="1" smtClean="0"/>
              <a:t>iPads</a:t>
            </a:r>
            <a:r>
              <a:rPr lang="en-US" sz="2000" dirty="0" smtClean="0"/>
              <a:t> to scan bar codes                                                   on the vehicle to learn about the risks                                              they face as drivers and passengers.</a:t>
            </a:r>
            <a:endParaRPr lang="en-US" sz="2000" dirty="0"/>
          </a:p>
        </p:txBody>
      </p:sp>
      <p:pic>
        <p:nvPicPr>
          <p:cNvPr id="14" name="Picture 13" descr="IMG_2240.jpg"/>
          <p:cNvPicPr>
            <a:picLocks noChangeAspect="1"/>
          </p:cNvPicPr>
          <p:nvPr/>
        </p:nvPicPr>
        <p:blipFill>
          <a:blip r:embed="rId2" cstate="print"/>
          <a:srcRect t="25000" r="10625" b="12500"/>
          <a:stretch>
            <a:fillRect/>
          </a:stretch>
        </p:blipFill>
        <p:spPr>
          <a:xfrm>
            <a:off x="5334000" y="4343400"/>
            <a:ext cx="3341624" cy="1752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 of </a:t>
            </a:r>
            <a:r>
              <a:rPr lang="en-US" dirty="0" err="1" smtClean="0"/>
              <a:t>ScanEd</a:t>
            </a:r>
            <a:r>
              <a:rPr lang="en-US" dirty="0" smtClean="0"/>
              <a:t> in Action</a:t>
            </a:r>
            <a:endParaRPr lang="en-US" dirty="0"/>
          </a:p>
        </p:txBody>
      </p:sp>
      <p:pic>
        <p:nvPicPr>
          <p:cNvPr id="3" name="Picture 2" descr="http://blueridgecrashteam.weebly.com/uploads/1/8/6/5/18651356/2773105_orig.jpg"/>
          <p:cNvPicPr/>
          <p:nvPr/>
        </p:nvPicPr>
        <p:blipFill>
          <a:blip r:embed="rId2" cstate="print"/>
          <a:srcRect/>
          <a:stretch>
            <a:fillRect/>
          </a:stretch>
        </p:blipFill>
        <p:spPr bwMode="auto">
          <a:xfrm>
            <a:off x="533400" y="1600200"/>
            <a:ext cx="3557905" cy="2659380"/>
          </a:xfrm>
          <a:prstGeom prst="rect">
            <a:avLst/>
          </a:prstGeom>
          <a:noFill/>
          <a:ln w="9525">
            <a:noFill/>
            <a:miter lim="800000"/>
            <a:headEnd/>
            <a:tailEnd/>
          </a:ln>
        </p:spPr>
      </p:pic>
      <p:pic>
        <p:nvPicPr>
          <p:cNvPr id="4" name="Picture 3" descr="Z:\NewData\YOVASO Pictures\2016-2017\SYT\A.G. Wright MS\iPad5.jpg"/>
          <p:cNvPicPr/>
          <p:nvPr/>
        </p:nvPicPr>
        <p:blipFill>
          <a:blip r:embed="rId3" cstate="print"/>
          <a:srcRect l="14423" t="8894" b="9135"/>
          <a:stretch>
            <a:fillRect/>
          </a:stretch>
        </p:blipFill>
        <p:spPr bwMode="auto">
          <a:xfrm>
            <a:off x="4648200" y="1600200"/>
            <a:ext cx="3657600" cy="2362200"/>
          </a:xfrm>
          <a:prstGeom prst="rect">
            <a:avLst/>
          </a:prstGeom>
          <a:noFill/>
          <a:ln w="9525">
            <a:noFill/>
            <a:miter lim="800000"/>
            <a:headEnd/>
            <a:tailEnd/>
          </a:ln>
        </p:spPr>
      </p:pic>
      <p:pic>
        <p:nvPicPr>
          <p:cNvPr id="5" name="Picture 4" descr="Picture"/>
          <p:cNvPicPr/>
          <p:nvPr/>
        </p:nvPicPr>
        <p:blipFill>
          <a:blip r:embed="rId4" cstate="print"/>
          <a:srcRect t="30266" b="31901"/>
          <a:stretch>
            <a:fillRect/>
          </a:stretch>
        </p:blipFill>
        <p:spPr bwMode="auto">
          <a:xfrm>
            <a:off x="533400" y="4572000"/>
            <a:ext cx="3581400" cy="1752600"/>
          </a:xfrm>
          <a:prstGeom prst="rect">
            <a:avLst/>
          </a:prstGeom>
          <a:noFill/>
          <a:ln w="9525">
            <a:noFill/>
            <a:miter lim="800000"/>
            <a:headEnd/>
            <a:tailEnd/>
          </a:ln>
        </p:spPr>
      </p:pic>
      <p:pic>
        <p:nvPicPr>
          <p:cNvPr id="6" name="Picture 5" descr="15325296_1189252414443546_5921733593728135936_o.jpg"/>
          <p:cNvPicPr/>
          <p:nvPr/>
        </p:nvPicPr>
        <p:blipFill>
          <a:blip r:embed="rId5" cstate="print"/>
          <a:stretch>
            <a:fillRect/>
          </a:stretch>
        </p:blipFill>
        <p:spPr>
          <a:xfrm>
            <a:off x="5105400" y="4267200"/>
            <a:ext cx="2895600" cy="20497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Autofit/>
          </a:bodyPr>
          <a:lstStyle/>
          <a:p>
            <a:r>
              <a:rPr lang="en-US" sz="3600" dirty="0" smtClean="0"/>
              <a:t>Distracted / Impaired Driving Simulators</a:t>
            </a:r>
            <a:endParaRPr lang="en-US" sz="3600" dirty="0"/>
          </a:p>
        </p:txBody>
      </p:sp>
      <p:sp>
        <p:nvSpPr>
          <p:cNvPr id="3" name="Content Placeholder 2"/>
          <p:cNvSpPr>
            <a:spLocks noGrp="1"/>
          </p:cNvSpPr>
          <p:nvPr>
            <p:ph idx="1"/>
          </p:nvPr>
        </p:nvSpPr>
        <p:spPr>
          <a:xfrm>
            <a:off x="381000" y="1295400"/>
            <a:ext cx="8382000" cy="4876800"/>
          </a:xfrm>
        </p:spPr>
        <p:txBody>
          <a:bodyPr/>
          <a:lstStyle/>
          <a:p>
            <a:pPr marL="0" indent="0">
              <a:spcAft>
                <a:spcPts val="1200"/>
              </a:spcAft>
              <a:buNone/>
            </a:pPr>
            <a:r>
              <a:rPr lang="en-US" sz="2000" b="1" dirty="0" smtClean="0">
                <a:solidFill>
                  <a:srgbClr val="92D050"/>
                </a:solidFill>
              </a:rPr>
              <a:t>These low speed vehicles (LSVs) enable students to experience in real life the dangers of distracted and impaired driving</a:t>
            </a:r>
          </a:p>
          <a:p>
            <a:pPr marL="0" indent="-274320">
              <a:spcBef>
                <a:spcPts val="600"/>
              </a:spcBef>
              <a:buNone/>
            </a:pPr>
            <a:r>
              <a:rPr lang="en-US" sz="1600" dirty="0" smtClean="0"/>
              <a:t>Students get behind the wheel of the LSV with a trooper and maneuver through a cones course while dealing with everyday distractions such as cell phones, loud music, passenger distractions, etc.</a:t>
            </a:r>
          </a:p>
          <a:p>
            <a:pPr marL="274320" indent="-274320">
              <a:spcBef>
                <a:spcPts val="600"/>
              </a:spcBef>
              <a:buNone/>
            </a:pPr>
            <a:r>
              <a:rPr lang="en-US" sz="1600" dirty="0" smtClean="0"/>
              <a:t>	                                                  For the impaired driving course, students wear        			       fatal vision goggles while driving the LSV to experience             			       first-hand the dangers of drinking and driving.</a:t>
            </a:r>
          </a:p>
        </p:txBody>
      </p:sp>
      <p:pic>
        <p:nvPicPr>
          <p:cNvPr id="75779" name="Picture 3" descr="E:\2017 RETREAT PICS and Videos\Retreat Pics  and Videos  1\DSC_0590.JPG"/>
          <p:cNvPicPr>
            <a:picLocks noChangeAspect="1" noChangeArrowheads="1"/>
          </p:cNvPicPr>
          <p:nvPr/>
        </p:nvPicPr>
        <p:blipFill>
          <a:blip r:embed="rId3" cstate="print">
            <a:lum bright="10000"/>
          </a:blip>
          <a:srcRect t="28947"/>
          <a:stretch>
            <a:fillRect/>
          </a:stretch>
        </p:blipFill>
        <p:spPr bwMode="auto">
          <a:xfrm>
            <a:off x="3653435" y="3962400"/>
            <a:ext cx="5013563" cy="2362200"/>
          </a:xfrm>
          <a:prstGeom prst="rect">
            <a:avLst/>
          </a:prstGeom>
          <a:noFill/>
        </p:spPr>
      </p:pic>
      <p:pic>
        <p:nvPicPr>
          <p:cNvPr id="75780" name="Picture 4"/>
          <p:cNvPicPr>
            <a:picLocks noChangeAspect="1" noChangeArrowheads="1"/>
          </p:cNvPicPr>
          <p:nvPr/>
        </p:nvPicPr>
        <p:blipFill>
          <a:blip r:embed="rId4" cstate="print">
            <a:lum bright="20000"/>
          </a:blip>
          <a:srcRect l="38781" t="10667" r="9141"/>
          <a:stretch>
            <a:fillRect/>
          </a:stretch>
        </p:blipFill>
        <p:spPr bwMode="auto">
          <a:xfrm>
            <a:off x="609600" y="3124200"/>
            <a:ext cx="2858814" cy="32512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Peer Leadership Training</a:t>
            </a:r>
            <a:endParaRPr lang="en-US" dirty="0"/>
          </a:p>
        </p:txBody>
      </p:sp>
      <p:sp>
        <p:nvSpPr>
          <p:cNvPr id="3" name="Content Placeholder 2"/>
          <p:cNvSpPr>
            <a:spLocks noGrp="1"/>
          </p:cNvSpPr>
          <p:nvPr>
            <p:ph idx="1"/>
          </p:nvPr>
        </p:nvSpPr>
        <p:spPr>
          <a:xfrm>
            <a:off x="533400" y="1600200"/>
            <a:ext cx="8229600" cy="4876800"/>
          </a:xfrm>
        </p:spPr>
        <p:txBody>
          <a:bodyPr>
            <a:normAutofit/>
          </a:bodyPr>
          <a:lstStyle/>
          <a:p>
            <a:pPr>
              <a:spcBef>
                <a:spcPts val="1200"/>
              </a:spcBef>
            </a:pPr>
            <a:r>
              <a:rPr lang="en-US" sz="2200" dirty="0" smtClean="0"/>
              <a:t>Provided for all clubs – </a:t>
            </a:r>
            <a:r>
              <a:rPr lang="en-US" sz="1600" dirty="0" smtClean="0"/>
              <a:t>students and advisors</a:t>
            </a:r>
            <a:endParaRPr lang="en-US" sz="2200" dirty="0" smtClean="0"/>
          </a:p>
          <a:p>
            <a:pPr>
              <a:spcBef>
                <a:spcPts val="1200"/>
              </a:spcBef>
            </a:pPr>
            <a:r>
              <a:rPr lang="en-US" sz="2200" dirty="0" smtClean="0"/>
              <a:t> Content Includes: </a:t>
            </a:r>
          </a:p>
          <a:p>
            <a:pPr lvl="1">
              <a:spcBef>
                <a:spcPts val="1200"/>
              </a:spcBef>
            </a:pPr>
            <a:r>
              <a:rPr lang="en-US" sz="2200" dirty="0" smtClean="0">
                <a:solidFill>
                  <a:srgbClr val="75C218"/>
                </a:solidFill>
              </a:rPr>
              <a:t>Teen crash statistics and laws</a:t>
            </a:r>
          </a:p>
          <a:p>
            <a:pPr lvl="1">
              <a:spcBef>
                <a:spcPts val="1200"/>
              </a:spcBef>
            </a:pPr>
            <a:r>
              <a:rPr lang="en-US" sz="2200" dirty="0" smtClean="0">
                <a:solidFill>
                  <a:srgbClr val="75C218"/>
                </a:solidFill>
              </a:rPr>
              <a:t>Club development </a:t>
            </a:r>
          </a:p>
          <a:p>
            <a:pPr lvl="1">
              <a:spcBef>
                <a:spcPts val="1200"/>
              </a:spcBef>
            </a:pPr>
            <a:r>
              <a:rPr lang="en-US" sz="2200" dirty="0" smtClean="0">
                <a:solidFill>
                  <a:srgbClr val="75C218"/>
                </a:solidFill>
              </a:rPr>
              <a:t>Membership recruitment</a:t>
            </a:r>
          </a:p>
          <a:p>
            <a:pPr lvl="1">
              <a:spcBef>
                <a:spcPts val="1200"/>
              </a:spcBef>
            </a:pPr>
            <a:r>
              <a:rPr lang="en-US" sz="2200" dirty="0" smtClean="0">
                <a:solidFill>
                  <a:srgbClr val="75C218"/>
                </a:solidFill>
              </a:rPr>
              <a:t>Action Planning </a:t>
            </a:r>
          </a:p>
          <a:p>
            <a:pPr lvl="1">
              <a:spcBef>
                <a:spcPts val="1200"/>
              </a:spcBef>
            </a:pPr>
            <a:r>
              <a:rPr lang="en-US" sz="2200" dirty="0" smtClean="0">
                <a:solidFill>
                  <a:srgbClr val="75C218"/>
                </a:solidFill>
              </a:rPr>
              <a:t>Resources and funding sources</a:t>
            </a:r>
          </a:p>
          <a:p>
            <a:pPr>
              <a:spcBef>
                <a:spcPts val="1200"/>
              </a:spcBef>
            </a:pPr>
            <a:endParaRPr lang="en-US" sz="2200" dirty="0" smtClean="0"/>
          </a:p>
          <a:p>
            <a:pPr>
              <a:spcBef>
                <a:spcPts val="1200"/>
              </a:spcBef>
            </a:pPr>
            <a:r>
              <a:rPr lang="en-US" sz="2200" dirty="0" smtClean="0"/>
              <a:t>Flexible – </a:t>
            </a:r>
            <a:r>
              <a:rPr lang="en-US" dirty="0" smtClean="0"/>
              <a:t>to accommodate school / youth group schedules</a:t>
            </a:r>
          </a:p>
          <a:p>
            <a:endParaRPr lang="en-US" dirty="0"/>
          </a:p>
        </p:txBody>
      </p:sp>
      <p:pic>
        <p:nvPicPr>
          <p:cNvPr id="5" name="Picture 4" descr="\\HQ\RedirectedFolders\sarahwatson\Desktop\300095_2186011769841_1295201547_n.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791200" y="1447800"/>
            <a:ext cx="2971800" cy="4038600"/>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b="1" dirty="0" smtClean="0">
                <a:latin typeface="Calibri" pitchFamily="34" charset="0"/>
              </a:rPr>
              <a:t>Leadership Retreats / Awards</a:t>
            </a:r>
            <a:endParaRPr lang="en-US" dirty="0"/>
          </a:p>
        </p:txBody>
      </p:sp>
      <p:sp>
        <p:nvSpPr>
          <p:cNvPr id="3" name="Content Placeholder 2"/>
          <p:cNvSpPr>
            <a:spLocks noGrp="1"/>
          </p:cNvSpPr>
          <p:nvPr>
            <p:ph idx="1"/>
          </p:nvPr>
        </p:nvSpPr>
        <p:spPr>
          <a:xfrm>
            <a:off x="381000" y="1600200"/>
            <a:ext cx="8229600" cy="4876800"/>
          </a:xfrm>
        </p:spPr>
        <p:txBody>
          <a:bodyPr/>
          <a:lstStyle/>
          <a:p>
            <a:pPr marL="274320" indent="-274320">
              <a:buFont typeface="Wingdings" pitchFamily="2" charset="2"/>
              <a:buChar char="ü"/>
            </a:pPr>
            <a:r>
              <a:rPr lang="en-US" dirty="0" smtClean="0">
                <a:solidFill>
                  <a:srgbClr val="75C218"/>
                </a:solidFill>
              </a:rPr>
              <a:t>Summer Leadership Retreat</a:t>
            </a:r>
          </a:p>
          <a:p>
            <a:pPr marL="457200" lvl="2"/>
            <a:r>
              <a:rPr lang="en-US" dirty="0" smtClean="0"/>
              <a:t>4 day / 3 night / held at JMU</a:t>
            </a:r>
          </a:p>
          <a:p>
            <a:pPr marL="457200" lvl="2"/>
            <a:r>
              <a:rPr lang="en-US" dirty="0" smtClean="0"/>
              <a:t>Open to teams of 6 from member high schools</a:t>
            </a:r>
          </a:p>
          <a:p>
            <a:pPr marL="457200" lvl="2"/>
            <a:r>
              <a:rPr lang="en-US" dirty="0" smtClean="0"/>
              <a:t>Advanced Training for Student Leaders &amp; Club Advisors</a:t>
            </a:r>
          </a:p>
          <a:p>
            <a:pPr marL="457200" lvl="2"/>
            <a:r>
              <a:rPr lang="en-US" dirty="0" smtClean="0"/>
              <a:t>150 - 200 attendees</a:t>
            </a:r>
          </a:p>
          <a:p>
            <a:pPr>
              <a:spcBef>
                <a:spcPts val="2400"/>
              </a:spcBef>
              <a:buFont typeface="Wingdings" pitchFamily="2" charset="2"/>
              <a:buChar char="ü"/>
            </a:pPr>
            <a:r>
              <a:rPr lang="en-US" dirty="0" smtClean="0">
                <a:solidFill>
                  <a:srgbClr val="75C218"/>
                </a:solidFill>
              </a:rPr>
              <a:t>Annual Awards Banquet </a:t>
            </a:r>
            <a:r>
              <a:rPr lang="en-US" sz="1800" dirty="0" smtClean="0">
                <a:solidFill>
                  <a:srgbClr val="75C218"/>
                </a:solidFill>
              </a:rPr>
              <a:t>(held during Summer Retreat)</a:t>
            </a:r>
          </a:p>
          <a:p>
            <a:pPr lvl="2">
              <a:buNone/>
            </a:pPr>
            <a:r>
              <a:rPr lang="en-US" dirty="0" smtClean="0"/>
              <a:t>Recognizes schools, students, advisors, </a:t>
            </a:r>
          </a:p>
          <a:p>
            <a:pPr lvl="2">
              <a:buNone/>
            </a:pPr>
            <a:r>
              <a:rPr lang="en-US" dirty="0" smtClean="0"/>
              <a:t>school resource officers, and law</a:t>
            </a:r>
          </a:p>
          <a:p>
            <a:pPr lvl="2">
              <a:buNone/>
            </a:pPr>
            <a:r>
              <a:rPr lang="en-US" dirty="0" smtClean="0"/>
              <a:t>enforcement for exemplary efforts to </a:t>
            </a:r>
          </a:p>
          <a:p>
            <a:pPr lvl="2">
              <a:buNone/>
            </a:pPr>
            <a:r>
              <a:rPr lang="en-US" dirty="0" smtClean="0"/>
              <a:t>promote safe teen driving and </a:t>
            </a:r>
          </a:p>
          <a:p>
            <a:pPr lvl="2">
              <a:buNone/>
            </a:pPr>
            <a:r>
              <a:rPr lang="en-US" dirty="0" smtClean="0"/>
              <a:t>passenger safety.</a:t>
            </a:r>
            <a:endParaRPr lang="en-US" dirty="0"/>
          </a:p>
        </p:txBody>
      </p:sp>
      <p:pic>
        <p:nvPicPr>
          <p:cNvPr id="7" name="Picture 6" descr="YOVASO-logo-2019-4c.jpg"/>
          <p:cNvPicPr>
            <a:picLocks noChangeAspect="1"/>
          </p:cNvPicPr>
          <p:nvPr/>
        </p:nvPicPr>
        <p:blipFill>
          <a:blip r:embed="rId2" cstate="print"/>
          <a:stretch>
            <a:fillRect/>
          </a:stretch>
        </p:blipFill>
        <p:spPr>
          <a:xfrm>
            <a:off x="6629400" y="533400"/>
            <a:ext cx="2320100" cy="2895600"/>
          </a:xfrm>
          <a:prstGeom prst="rect">
            <a:avLst/>
          </a:prstGeom>
        </p:spPr>
      </p:pic>
      <p:pic>
        <p:nvPicPr>
          <p:cNvPr id="14" name="Picture 13" descr="Halifax Co. HS (2).JPG"/>
          <p:cNvPicPr>
            <a:picLocks noChangeAspect="1"/>
          </p:cNvPicPr>
          <p:nvPr/>
        </p:nvPicPr>
        <p:blipFill>
          <a:blip r:embed="rId3" cstate="print">
            <a:lum contrast="10000"/>
          </a:blip>
          <a:srcRect l="6782" t="13235" r="7890"/>
          <a:stretch>
            <a:fillRect/>
          </a:stretch>
        </p:blipFill>
        <p:spPr>
          <a:xfrm>
            <a:off x="5562600" y="4091722"/>
            <a:ext cx="3198463" cy="215667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fontScale="90000"/>
          </a:bodyPr>
          <a:lstStyle/>
          <a:p>
            <a:r>
              <a:rPr lang="en-US" dirty="0" smtClean="0"/>
              <a:t>Turning Tragedy Into Advocacy: </a:t>
            </a:r>
            <a:r>
              <a:rPr lang="en-US" sz="2700" i="1" dirty="0" smtClean="0">
                <a:solidFill>
                  <a:schemeClr val="bg1">
                    <a:lumMod val="65000"/>
                  </a:schemeClr>
                </a:solidFill>
              </a:rPr>
              <a:t>A Commitment to Saving Other Young Lives</a:t>
            </a:r>
            <a:endParaRPr lang="en-US" sz="2700" i="1" dirty="0">
              <a:solidFill>
                <a:schemeClr val="bg1">
                  <a:lumMod val="65000"/>
                </a:schemeClr>
              </a:solidFill>
            </a:endParaRPr>
          </a:p>
        </p:txBody>
      </p:sp>
      <p:sp>
        <p:nvSpPr>
          <p:cNvPr id="3" name="Content Placeholder 2"/>
          <p:cNvSpPr>
            <a:spLocks noGrp="1"/>
          </p:cNvSpPr>
          <p:nvPr>
            <p:ph idx="1"/>
          </p:nvPr>
        </p:nvSpPr>
        <p:spPr>
          <a:xfrm>
            <a:off x="457200" y="1828800"/>
            <a:ext cx="8305800" cy="4876800"/>
          </a:xfrm>
        </p:spPr>
        <p:txBody>
          <a:bodyPr>
            <a:normAutofit fontScale="92500" lnSpcReduction="20000"/>
          </a:bodyPr>
          <a:lstStyle/>
          <a:p>
            <a:pPr>
              <a:buNone/>
            </a:pPr>
            <a:r>
              <a:rPr lang="en-US" b="1" dirty="0" smtClean="0">
                <a:solidFill>
                  <a:srgbClr val="75C218"/>
                </a:solidFill>
                <a:latin typeface="Calibri" pitchFamily="34" charset="0"/>
              </a:rPr>
              <a:t>How Do We Do This in a Positive Way?</a:t>
            </a:r>
          </a:p>
          <a:p>
            <a:r>
              <a:rPr lang="en-US" sz="2000" dirty="0" smtClean="0">
                <a:latin typeface="Calibri" pitchFamily="34" charset="0"/>
              </a:rPr>
              <a:t>Honor the memory of your classmate(s) and friends</a:t>
            </a:r>
          </a:p>
          <a:p>
            <a:r>
              <a:rPr lang="en-US" sz="2000" dirty="0" smtClean="0">
                <a:latin typeface="Calibri" pitchFamily="34" charset="0"/>
              </a:rPr>
              <a:t>Focus on positive, educational, and behavior-changing action</a:t>
            </a:r>
          </a:p>
          <a:p>
            <a:r>
              <a:rPr lang="en-US" sz="2000" dirty="0" smtClean="0">
                <a:latin typeface="Calibri" pitchFamily="34" charset="0"/>
              </a:rPr>
              <a:t>Involve the family and friends if they want to reach out. Personal stories have huge impact</a:t>
            </a:r>
            <a:r>
              <a:rPr lang="en-US" sz="2000" b="1" dirty="0" smtClean="0">
                <a:latin typeface="Calibri" pitchFamily="34" charset="0"/>
              </a:rPr>
              <a:t>.</a:t>
            </a:r>
          </a:p>
          <a:p>
            <a:pPr>
              <a:spcBef>
                <a:spcPts val="1800"/>
              </a:spcBef>
              <a:spcAft>
                <a:spcPts val="600"/>
              </a:spcAft>
              <a:buNone/>
            </a:pPr>
            <a:r>
              <a:rPr lang="en-US" sz="2000" b="1" dirty="0" smtClean="0">
                <a:solidFill>
                  <a:srgbClr val="75C218"/>
                </a:solidFill>
                <a:latin typeface="Calibri" pitchFamily="34" charset="0"/>
              </a:rPr>
              <a:t>Successful Ideas from Other Schools:</a:t>
            </a:r>
          </a:p>
          <a:p>
            <a:pPr>
              <a:spcBef>
                <a:spcPts val="600"/>
              </a:spcBef>
            </a:pPr>
            <a:r>
              <a:rPr lang="en-US" sz="2200" dirty="0" smtClean="0">
                <a:latin typeface="Calibri" pitchFamily="34" charset="0"/>
              </a:rPr>
              <a:t>Banner signing in memory of the student with personal pledge:                        </a:t>
            </a:r>
            <a:r>
              <a:rPr lang="en-US" sz="1800" dirty="0" smtClean="0">
                <a:solidFill>
                  <a:schemeClr val="accent2">
                    <a:lumMod val="50000"/>
                  </a:schemeClr>
                </a:solidFill>
                <a:latin typeface="Calibri" pitchFamily="34" charset="0"/>
              </a:rPr>
              <a:t>“</a:t>
            </a:r>
            <a:r>
              <a:rPr lang="en-US" sz="1800" i="1" dirty="0" smtClean="0">
                <a:solidFill>
                  <a:schemeClr val="accent2">
                    <a:lumMod val="50000"/>
                  </a:schemeClr>
                </a:solidFill>
                <a:latin typeface="Calibri" pitchFamily="34" charset="0"/>
              </a:rPr>
              <a:t>I promise to always buckle up and drive responsibly in memory of…”</a:t>
            </a:r>
          </a:p>
          <a:p>
            <a:pPr>
              <a:spcBef>
                <a:spcPts val="1200"/>
              </a:spcBef>
            </a:pPr>
            <a:r>
              <a:rPr lang="en-US" sz="2000" dirty="0" smtClean="0">
                <a:latin typeface="Calibri" pitchFamily="34" charset="0"/>
              </a:rPr>
              <a:t>Symbolic Remembrance – tree, sign, parking space, etc.</a:t>
            </a:r>
          </a:p>
          <a:p>
            <a:pPr>
              <a:spcBef>
                <a:spcPts val="1200"/>
              </a:spcBef>
            </a:pPr>
            <a:r>
              <a:rPr lang="en-US" sz="2000" dirty="0" smtClean="0">
                <a:latin typeface="Calibri" pitchFamily="34" charset="0"/>
              </a:rPr>
              <a:t>Dedicate programs / club mission / theme for the year in memory of the student.  </a:t>
            </a:r>
            <a:r>
              <a:rPr lang="en-US" sz="1800" i="1" dirty="0" smtClean="0">
                <a:solidFill>
                  <a:schemeClr val="accent2">
                    <a:lumMod val="50000"/>
                  </a:schemeClr>
                </a:solidFill>
                <a:latin typeface="Calibri" pitchFamily="34" charset="0"/>
              </a:rPr>
              <a:t>Ex: KC’s Miracle – Middlesex High School</a:t>
            </a:r>
          </a:p>
          <a:p>
            <a:pPr>
              <a:spcBef>
                <a:spcPts val="1200"/>
              </a:spcBef>
            </a:pPr>
            <a:r>
              <a:rPr lang="en-US" sz="2000" dirty="0" smtClean="0">
                <a:latin typeface="Calibri" pitchFamily="34" charset="0"/>
              </a:rPr>
              <a:t>Develop a program in memory of the student – </a:t>
            </a:r>
            <a:r>
              <a:rPr lang="en-US" sz="1800" i="1" dirty="0" smtClean="0">
                <a:solidFill>
                  <a:schemeClr val="accent2">
                    <a:lumMod val="50000"/>
                  </a:schemeClr>
                </a:solidFill>
                <a:latin typeface="Calibri" pitchFamily="34" charset="0"/>
              </a:rPr>
              <a:t>“Bronwyn’s Challenge,”  FOCUS for ABB” Challenge.</a:t>
            </a:r>
          </a:p>
          <a:p>
            <a:pPr>
              <a:spcBef>
                <a:spcPts val="1200"/>
              </a:spcBef>
            </a:pPr>
            <a:r>
              <a:rPr lang="en-US" sz="2200" dirty="0" smtClean="0">
                <a:latin typeface="Calibri" pitchFamily="34" charset="0"/>
              </a:rPr>
              <a:t>Candlelight Vigil, Balloon Release</a:t>
            </a:r>
            <a:r>
              <a:rPr lang="en-US" sz="2000" dirty="0" smtClean="0">
                <a:solidFill>
                  <a:schemeClr val="accent2">
                    <a:lumMod val="50000"/>
                  </a:schemeClr>
                </a:solidFill>
              </a:rPr>
              <a:t/>
            </a:r>
            <a:br>
              <a:rPr lang="en-US" sz="2000" dirty="0" smtClean="0">
                <a:solidFill>
                  <a:schemeClr val="accent2">
                    <a:lumMod val="50000"/>
                  </a:schemeClr>
                </a:solidFill>
              </a:rPr>
            </a:br>
            <a:endParaRPr lang="en-US" sz="2000" dirty="0">
              <a:solidFill>
                <a:schemeClr val="accent2">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4400" b="1" dirty="0"/>
              <a:t>About YOVASO</a:t>
            </a:r>
            <a:r>
              <a:rPr lang="en-US" sz="4400" dirty="0"/>
              <a:t> </a:t>
            </a:r>
            <a:r>
              <a:rPr lang="en-US" dirty="0"/>
              <a:t/>
            </a:r>
            <a:br>
              <a:rPr lang="en-US" dirty="0"/>
            </a:br>
            <a:endParaRPr lang="en-US" dirty="0"/>
          </a:p>
        </p:txBody>
      </p:sp>
      <p:sp>
        <p:nvSpPr>
          <p:cNvPr id="5" name="Content Placeholder 3"/>
          <p:cNvSpPr>
            <a:spLocks noGrp="1"/>
          </p:cNvSpPr>
          <p:nvPr>
            <p:ph idx="1"/>
          </p:nvPr>
        </p:nvSpPr>
        <p:spPr>
          <a:xfrm>
            <a:off x="457200" y="1371600"/>
            <a:ext cx="8229600" cy="5105400"/>
          </a:xfrm>
        </p:spPr>
        <p:txBody>
          <a:bodyPr>
            <a:normAutofit lnSpcReduction="10000"/>
          </a:bodyPr>
          <a:lstStyle/>
          <a:p>
            <a:pPr algn="ctr">
              <a:spcAft>
                <a:spcPts val="1800"/>
              </a:spcAft>
              <a:buNone/>
            </a:pPr>
            <a:r>
              <a:rPr lang="en-US" sz="2800" b="1" dirty="0" smtClean="0">
                <a:solidFill>
                  <a:srgbClr val="75C218"/>
                </a:solidFill>
                <a:latin typeface="Calibri" panose="020F0502020204030204" pitchFamily="34" charset="0"/>
                <a:cs typeface="Calibri" panose="020F0502020204030204" pitchFamily="34" charset="0"/>
              </a:rPr>
              <a:t>A peer-to-peer </a:t>
            </a:r>
            <a:r>
              <a:rPr lang="en-US" sz="2800" b="1" dirty="0" smtClean="0">
                <a:solidFill>
                  <a:srgbClr val="75C218"/>
                </a:solidFill>
                <a:latin typeface="Calibri" panose="020F0502020204030204" pitchFamily="34" charset="0"/>
                <a:cs typeface="Calibri" panose="020F0502020204030204" pitchFamily="34" charset="0"/>
              </a:rPr>
              <a:t>education and advocacy program for teen driver and passenger safety </a:t>
            </a:r>
            <a:endParaRPr lang="en-US" sz="2800" b="1" dirty="0" smtClean="0">
              <a:solidFill>
                <a:srgbClr val="75C218"/>
              </a:solidFill>
              <a:latin typeface="Calibri" panose="020F0502020204030204" pitchFamily="34" charset="0"/>
              <a:cs typeface="Calibri" panose="020F0502020204030204" pitchFamily="34" charset="0"/>
            </a:endParaRPr>
          </a:p>
          <a:p>
            <a:pPr>
              <a:spcAft>
                <a:spcPts val="700"/>
              </a:spcAft>
            </a:pPr>
            <a:r>
              <a:rPr lang="en-US" dirty="0" smtClean="0">
                <a:latin typeface="Calibri" panose="020F0502020204030204" pitchFamily="34" charset="0"/>
                <a:cs typeface="Calibri" panose="020F0502020204030204" pitchFamily="34" charset="0"/>
              </a:rPr>
              <a:t>Formed </a:t>
            </a:r>
            <a:r>
              <a:rPr lang="en-US" dirty="0" smtClean="0">
                <a:latin typeface="Calibri" panose="020F0502020204030204" pitchFamily="34" charset="0"/>
                <a:cs typeface="Calibri" panose="020F0502020204030204" pitchFamily="34" charset="0"/>
              </a:rPr>
              <a:t>in 2001 by the Virginia DMV Highway Safety Office to </a:t>
            </a:r>
            <a:r>
              <a:rPr lang="en-US" dirty="0" smtClean="0">
                <a:solidFill>
                  <a:srgbClr val="75C218"/>
                </a:solidFill>
                <a:latin typeface="Calibri" panose="020F0502020204030204" pitchFamily="34" charset="0"/>
                <a:cs typeface="Calibri" panose="020F0502020204030204" pitchFamily="34" charset="0"/>
              </a:rPr>
              <a:t>address the increasing number of teens killed </a:t>
            </a:r>
            <a:r>
              <a:rPr lang="en-US" dirty="0" smtClean="0">
                <a:latin typeface="Calibri" panose="020F0502020204030204" pitchFamily="34" charset="0"/>
                <a:cs typeface="Calibri" panose="020F0502020204030204" pitchFamily="34" charset="0"/>
              </a:rPr>
              <a:t>on Virginia’s roadways</a:t>
            </a:r>
          </a:p>
          <a:p>
            <a:pPr>
              <a:spcAft>
                <a:spcPts val="700"/>
              </a:spcAft>
            </a:pPr>
            <a:r>
              <a:rPr lang="en-US" dirty="0" smtClean="0">
                <a:latin typeface="Calibri" panose="020F0502020204030204" pitchFamily="34" charset="0"/>
                <a:cs typeface="Calibri" panose="020F0502020204030204" pitchFamily="34" charset="0"/>
              </a:rPr>
              <a:t>Started as pilot program in SW Va and went </a:t>
            </a:r>
            <a:r>
              <a:rPr lang="en-US" dirty="0" smtClean="0">
                <a:solidFill>
                  <a:srgbClr val="75C218"/>
                </a:solidFill>
                <a:latin typeface="Calibri" panose="020F0502020204030204" pitchFamily="34" charset="0"/>
                <a:cs typeface="Calibri" panose="020F0502020204030204" pitchFamily="34" charset="0"/>
              </a:rPr>
              <a:t>statewide in 2007</a:t>
            </a:r>
          </a:p>
          <a:p>
            <a:r>
              <a:rPr lang="en-US" dirty="0" smtClean="0">
                <a:solidFill>
                  <a:srgbClr val="75C218"/>
                </a:solidFill>
                <a:latin typeface="Calibri" panose="020F0502020204030204" pitchFamily="34" charset="0"/>
                <a:cs typeface="Calibri" panose="020F0502020204030204" pitchFamily="34" charset="0"/>
              </a:rPr>
              <a:t>Funded by grants </a:t>
            </a:r>
            <a:r>
              <a:rPr lang="en-US" dirty="0" smtClean="0">
                <a:latin typeface="Calibri" panose="020F0502020204030204" pitchFamily="34" charset="0"/>
                <a:cs typeface="Calibri" panose="020F0502020204030204" pitchFamily="34" charset="0"/>
              </a:rPr>
              <a:t>from the Virginia DMV Highway Safety Office</a:t>
            </a:r>
          </a:p>
          <a:p>
            <a:pPr lvl="1">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Program is endorsed by the state</a:t>
            </a:r>
          </a:p>
          <a:p>
            <a:pPr lvl="1">
              <a:spcAft>
                <a:spcPts val="700"/>
              </a:spcAft>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Monitored and evaluated quarterly by the state </a:t>
            </a:r>
          </a:p>
          <a:p>
            <a:pPr>
              <a:spcAft>
                <a:spcPts val="700"/>
              </a:spcAft>
            </a:pPr>
            <a:r>
              <a:rPr lang="en-US" dirty="0" smtClean="0">
                <a:solidFill>
                  <a:srgbClr val="75C218"/>
                </a:solidFill>
                <a:latin typeface="Calibri" panose="020F0502020204030204" pitchFamily="34" charset="0"/>
                <a:cs typeface="Calibri" panose="020F0502020204030204" pitchFamily="34" charset="0"/>
              </a:rPr>
              <a:t>A program of the Virginia State Police </a:t>
            </a:r>
            <a:r>
              <a:rPr lang="en-US" dirty="0" smtClean="0">
                <a:solidFill>
                  <a:srgbClr val="75C218"/>
                </a:solidFill>
                <a:latin typeface="Calibri" panose="020F0502020204030204" pitchFamily="34" charset="0"/>
                <a:cs typeface="Calibri" panose="020F0502020204030204" pitchFamily="34" charset="0"/>
              </a:rPr>
              <a:t>since October </a:t>
            </a:r>
            <a:r>
              <a:rPr lang="en-US" dirty="0" smtClean="0">
                <a:solidFill>
                  <a:srgbClr val="75C218"/>
                </a:solidFill>
                <a:latin typeface="Calibri" panose="020F0502020204030204" pitchFamily="34" charset="0"/>
                <a:cs typeface="Calibri" panose="020F0502020204030204" pitchFamily="34" charset="0"/>
              </a:rPr>
              <a:t>1, </a:t>
            </a:r>
            <a:r>
              <a:rPr lang="en-US" dirty="0" smtClean="0">
                <a:solidFill>
                  <a:srgbClr val="75C218"/>
                </a:solidFill>
                <a:latin typeface="Calibri" panose="020F0502020204030204" pitchFamily="34" charset="0"/>
                <a:cs typeface="Calibri" panose="020F0502020204030204" pitchFamily="34" charset="0"/>
              </a:rPr>
              <a:t>2014</a:t>
            </a:r>
          </a:p>
          <a:p>
            <a:pPr>
              <a:spcAft>
                <a:spcPts val="700"/>
              </a:spcAft>
            </a:pPr>
            <a:r>
              <a:rPr lang="en-US" dirty="0" smtClean="0">
                <a:latin typeface="Calibri" panose="020F0502020204030204" pitchFamily="34" charset="0"/>
                <a:cs typeface="Calibri" panose="020F0502020204030204" pitchFamily="34" charset="0"/>
              </a:rPr>
              <a:t>Membership and all materials and resources are </a:t>
            </a:r>
            <a:r>
              <a:rPr lang="en-US" sz="3200" dirty="0" smtClean="0">
                <a:solidFill>
                  <a:srgbClr val="75C218"/>
                </a:solidFill>
                <a:latin typeface="Calibri" panose="020F0502020204030204" pitchFamily="34" charset="0"/>
                <a:cs typeface="Calibri" panose="020F0502020204030204" pitchFamily="34" charset="0"/>
              </a:rPr>
              <a:t>FREE!</a:t>
            </a:r>
            <a:endParaRPr lang="en-US" sz="3200" dirty="0" smtClean="0">
              <a:solidFill>
                <a:srgbClr val="75C218"/>
              </a:solidFill>
              <a:latin typeface="Calibri" panose="020F0502020204030204" pitchFamily="34" charset="0"/>
              <a:cs typeface="Calibri" panose="020F0502020204030204" pitchFamily="34" charset="0"/>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Z:\NewData\Governors Awards\2011 Nominations\Brooke Point Memorial\181702_177473065630630_100001038120787_447258_3003055_n[1].jpg"/>
          <p:cNvPicPr>
            <a:picLocks noChangeAspect="1" noChangeArrowheads="1"/>
          </p:cNvPicPr>
          <p:nvPr/>
        </p:nvPicPr>
        <p:blipFill>
          <a:blip r:embed="rId3" cstate="print"/>
          <a:srcRect l="22500" t="14444" r="25000" b="14445"/>
          <a:stretch>
            <a:fillRect/>
          </a:stretch>
        </p:blipFill>
        <p:spPr bwMode="auto">
          <a:xfrm>
            <a:off x="304800" y="609600"/>
            <a:ext cx="2925366" cy="2971800"/>
          </a:xfrm>
          <a:prstGeom prst="rect">
            <a:avLst/>
          </a:prstGeom>
          <a:noFill/>
        </p:spPr>
      </p:pic>
      <p:pic>
        <p:nvPicPr>
          <p:cNvPr id="4" name="Picture 2" descr="Z:\NewData\Governors Awards\2011 Nominations\Brooke Point Memorial\180109_177489855628951_100001038120787_447511_3433899_n[1].jpg"/>
          <p:cNvPicPr>
            <a:picLocks noChangeAspect="1" noChangeArrowheads="1"/>
          </p:cNvPicPr>
          <p:nvPr/>
        </p:nvPicPr>
        <p:blipFill>
          <a:blip r:embed="rId4" cstate="print"/>
          <a:srcRect l="37071" t="5555" r="47691" b="28412"/>
          <a:stretch>
            <a:fillRect/>
          </a:stretch>
        </p:blipFill>
        <p:spPr bwMode="auto">
          <a:xfrm>
            <a:off x="3200400" y="609600"/>
            <a:ext cx="914400" cy="2971800"/>
          </a:xfrm>
          <a:prstGeom prst="rect">
            <a:avLst/>
          </a:prstGeom>
          <a:noFill/>
        </p:spPr>
      </p:pic>
      <p:pic>
        <p:nvPicPr>
          <p:cNvPr id="6" name="Picture 5" descr="https://scontent.xx.fbcdn.net/hphotos-xpa1/v/t1.0-9/10173730_310551872432475_1666179357_n.jpg?oh=dd22b6e3ec09baaf2097a2dfdbf5d0d8&amp;oe=55B83AB8"/>
          <p:cNvPicPr/>
          <p:nvPr/>
        </p:nvPicPr>
        <p:blipFill>
          <a:blip r:embed="rId5" cstate="print"/>
          <a:srcRect t="30310" b="18616"/>
          <a:stretch>
            <a:fillRect/>
          </a:stretch>
        </p:blipFill>
        <p:spPr bwMode="auto">
          <a:xfrm>
            <a:off x="4267200" y="609600"/>
            <a:ext cx="4572000" cy="1828800"/>
          </a:xfrm>
          <a:prstGeom prst="rect">
            <a:avLst/>
          </a:prstGeom>
          <a:noFill/>
          <a:ln w="9525">
            <a:noFill/>
            <a:miter lim="800000"/>
            <a:headEnd/>
            <a:tailEnd/>
          </a:ln>
        </p:spPr>
      </p:pic>
      <p:pic>
        <p:nvPicPr>
          <p:cNvPr id="7" name="fancybox-img" descr="http://wset.images.worldnow.com/images/25227287_BG1.jpg"/>
          <p:cNvPicPr/>
          <p:nvPr/>
        </p:nvPicPr>
        <p:blipFill>
          <a:blip r:embed="rId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l="22066" t="24226" r="5008" b="32741"/>
          <a:stretch>
            <a:fillRect/>
          </a:stretch>
        </p:blipFill>
        <p:spPr bwMode="auto">
          <a:xfrm>
            <a:off x="4267200" y="2527004"/>
            <a:ext cx="4329666" cy="1435396"/>
          </a:xfrm>
          <a:prstGeom prst="rect">
            <a:avLst/>
          </a:prstGeom>
          <a:noFill/>
          <a:ln>
            <a:noFill/>
          </a:ln>
        </p:spPr>
      </p:pic>
      <p:pic>
        <p:nvPicPr>
          <p:cNvPr id="22531" name="Picture 3" descr="Z:\NewData\YOVASO Pictures\2014-2015\Christmas Parades\Staunton River HS\IMG_8271.jpg"/>
          <p:cNvPicPr>
            <a:picLocks noChangeAspect="1" noChangeArrowheads="1"/>
          </p:cNvPicPr>
          <p:nvPr/>
        </p:nvPicPr>
        <p:blipFill>
          <a:blip r:embed="rId7" cstate="print">
            <a:lum bright="10000"/>
          </a:blip>
          <a:srcRect l="10833" t="33750" r="15833" b="35000"/>
          <a:stretch>
            <a:fillRect/>
          </a:stretch>
        </p:blipFill>
        <p:spPr bwMode="auto">
          <a:xfrm>
            <a:off x="304800" y="4128653"/>
            <a:ext cx="8534400" cy="242454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Z:\NewData\YOVASO Pictures\2014-2015\SYT\Staunton River YOVASO\IMG_3291.JPG"/>
          <p:cNvPicPr>
            <a:picLocks noChangeAspect="1" noChangeArrowheads="1"/>
          </p:cNvPicPr>
          <p:nvPr/>
        </p:nvPicPr>
        <p:blipFill>
          <a:blip r:embed="rId2" cstate="print"/>
          <a:srcRect t="17568" b="17568"/>
          <a:stretch>
            <a:fillRect/>
          </a:stretch>
        </p:blipFill>
        <p:spPr bwMode="auto">
          <a:xfrm>
            <a:off x="304800" y="609600"/>
            <a:ext cx="8458200" cy="3657600"/>
          </a:xfrm>
          <a:prstGeom prst="rect">
            <a:avLst/>
          </a:prstGeom>
          <a:ln>
            <a:noFill/>
          </a:ln>
          <a:effectLst>
            <a:softEdge rad="112500"/>
          </a:effectLst>
        </p:spPr>
      </p:pic>
      <p:pic>
        <p:nvPicPr>
          <p:cNvPr id="23554" name="Picture 2" descr="Z:\NewData\YOVASO Pictures\2014-2015\SYT\Staunton River YOVASO\IMG_3131.JPG"/>
          <p:cNvPicPr>
            <a:picLocks noChangeAspect="1" noChangeArrowheads="1"/>
          </p:cNvPicPr>
          <p:nvPr/>
        </p:nvPicPr>
        <p:blipFill>
          <a:blip r:embed="rId3" cstate="print"/>
          <a:srcRect b="9302"/>
          <a:stretch>
            <a:fillRect/>
          </a:stretch>
        </p:blipFill>
        <p:spPr bwMode="auto">
          <a:xfrm>
            <a:off x="4953000" y="4343400"/>
            <a:ext cx="3654669" cy="2209800"/>
          </a:xfrm>
          <a:prstGeom prst="rect">
            <a:avLst/>
          </a:prstGeom>
          <a:ln>
            <a:noFill/>
          </a:ln>
          <a:effectLst>
            <a:softEdge rad="112500"/>
          </a:effectLst>
        </p:spPr>
      </p:pic>
      <p:pic>
        <p:nvPicPr>
          <p:cNvPr id="23555" name="Picture 3" descr="Z:\NewData\YOVASO Pictures\2014-2015\SYT\Staunton River High School YOVASO Bulletin Board.JPG"/>
          <p:cNvPicPr>
            <a:picLocks noChangeAspect="1" noChangeArrowheads="1"/>
          </p:cNvPicPr>
          <p:nvPr/>
        </p:nvPicPr>
        <p:blipFill>
          <a:blip r:embed="rId4" cstate="print"/>
          <a:srcRect/>
          <a:stretch>
            <a:fillRect/>
          </a:stretch>
        </p:blipFill>
        <p:spPr bwMode="auto">
          <a:xfrm>
            <a:off x="457200" y="4267200"/>
            <a:ext cx="3200400" cy="2400300"/>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b="1" dirty="0" smtClean="0">
                <a:solidFill>
                  <a:srgbClr val="75C218"/>
                </a:solidFill>
              </a:rPr>
              <a:t>YOVASO Youth Advisory Council (YAC)</a:t>
            </a:r>
          </a:p>
          <a:p>
            <a:pPr>
              <a:buNone/>
            </a:pPr>
            <a:r>
              <a:rPr lang="en-US" sz="1600" dirty="0" smtClean="0"/>
              <a:t>YAC members play a </a:t>
            </a:r>
            <a:r>
              <a:rPr lang="en-US" sz="1600" b="1" dirty="0" smtClean="0"/>
              <a:t>vital role in the mission </a:t>
            </a:r>
          </a:p>
          <a:p>
            <a:pPr>
              <a:buNone/>
            </a:pPr>
            <a:r>
              <a:rPr lang="en-US" sz="1600" b="1" dirty="0" smtClean="0"/>
              <a:t>of YOVASO</a:t>
            </a:r>
            <a:r>
              <a:rPr lang="en-US" sz="1600" dirty="0" smtClean="0"/>
              <a:t> and help  shape the growth and </a:t>
            </a:r>
          </a:p>
          <a:p>
            <a:pPr>
              <a:buNone/>
            </a:pPr>
            <a:r>
              <a:rPr lang="en-US" sz="1600" dirty="0" smtClean="0"/>
              <a:t>direction of the statewide program. Members </a:t>
            </a:r>
          </a:p>
          <a:p>
            <a:pPr>
              <a:buNone/>
            </a:pPr>
            <a:r>
              <a:rPr lang="en-US" sz="1600" dirty="0" smtClean="0"/>
              <a:t>work as a team to develop ideas for traffic safety </a:t>
            </a:r>
          </a:p>
          <a:p>
            <a:pPr>
              <a:buNone/>
            </a:pPr>
            <a:r>
              <a:rPr lang="en-US" sz="1600" dirty="0" smtClean="0"/>
              <a:t>campaigns, plan the Summer Leadership Retreat, </a:t>
            </a:r>
          </a:p>
          <a:p>
            <a:pPr>
              <a:buNone/>
            </a:pPr>
            <a:r>
              <a:rPr lang="en-US" sz="1600" dirty="0" smtClean="0"/>
              <a:t>produce videos and materials, and serve as the </a:t>
            </a:r>
          </a:p>
          <a:p>
            <a:pPr>
              <a:buNone/>
            </a:pPr>
            <a:r>
              <a:rPr lang="en-US" sz="1600" dirty="0" smtClean="0"/>
              <a:t>face and voice of YOVASO.</a:t>
            </a:r>
          </a:p>
          <a:p>
            <a:pPr>
              <a:spcBef>
                <a:spcPts val="2400"/>
              </a:spcBef>
              <a:buNone/>
            </a:pPr>
            <a:r>
              <a:rPr lang="en-US" sz="2800" b="1" dirty="0" smtClean="0">
                <a:solidFill>
                  <a:srgbClr val="75C218"/>
                </a:solidFill>
              </a:rPr>
              <a:t>				Regional Trainers</a:t>
            </a:r>
          </a:p>
          <a:p>
            <a:pPr marL="2743200" indent="0">
              <a:spcBef>
                <a:spcPts val="1200"/>
              </a:spcBef>
              <a:buNone/>
            </a:pPr>
            <a:r>
              <a:rPr lang="en-US" sz="1800" dirty="0" smtClean="0">
                <a:latin typeface="Calibri" pitchFamily="34" charset="0"/>
              </a:rPr>
              <a:t>YOVASO Regional Trainers are college students who were former leaders  of their traffic safety clubs in high school. They work for YOVASO part time and help plan the Summer Leadership Retreat, teach student leadership training sessions, and serve as mentors to member clubs.</a:t>
            </a:r>
          </a:p>
          <a:p>
            <a:pPr>
              <a:spcBef>
                <a:spcPts val="1200"/>
              </a:spcBef>
              <a:buNone/>
            </a:pPr>
            <a:endParaRPr lang="en-US" b="1" dirty="0">
              <a:solidFill>
                <a:srgbClr val="75C218"/>
              </a:solidFill>
            </a:endParaRPr>
          </a:p>
        </p:txBody>
      </p:sp>
      <p:pic>
        <p:nvPicPr>
          <p:cNvPr id="6146" name="Picture 2" descr="Z:\NewData\YOVASO Pictures\2015-2016\Retreat\2016 Retreat Pictures\YOVASO Camera 1\DSC_0149.JPG"/>
          <p:cNvPicPr>
            <a:picLocks noChangeAspect="1" noChangeArrowheads="1"/>
          </p:cNvPicPr>
          <p:nvPr/>
        </p:nvPicPr>
        <p:blipFill>
          <a:blip r:embed="rId2" cstate="print"/>
          <a:srcRect l="10000" t="22427" b="6133"/>
          <a:stretch>
            <a:fillRect/>
          </a:stretch>
        </p:blipFill>
        <p:spPr bwMode="auto">
          <a:xfrm>
            <a:off x="5105400" y="2057400"/>
            <a:ext cx="3609474" cy="190500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lstStyle/>
          <a:p>
            <a:r>
              <a:rPr lang="en-US" dirty="0" smtClean="0"/>
              <a:t>Leadership at the State Level</a:t>
            </a:r>
            <a:endParaRPr lang="en-US" dirty="0"/>
          </a:p>
        </p:txBody>
      </p:sp>
      <p:pic>
        <p:nvPicPr>
          <p:cNvPr id="7" name="Picture 6" descr="DSC_0360.JPG"/>
          <p:cNvPicPr>
            <a:picLocks noChangeAspect="1"/>
          </p:cNvPicPr>
          <p:nvPr/>
        </p:nvPicPr>
        <p:blipFill>
          <a:blip r:embed="rId3" cstate="print">
            <a:lum contrast="10000"/>
          </a:blip>
          <a:srcRect l="17886" t="26604" r="11710"/>
          <a:stretch>
            <a:fillRect/>
          </a:stretch>
        </p:blipFill>
        <p:spPr>
          <a:xfrm>
            <a:off x="552969" y="4191000"/>
            <a:ext cx="2571230" cy="1981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Student Expectations &amp; Commitment</a:t>
            </a:r>
            <a:r>
              <a:rPr lang="en-US" dirty="0" smtClean="0"/>
              <a:t/>
            </a:r>
            <a:br>
              <a:rPr lang="en-US" dirty="0" smtClean="0"/>
            </a:br>
            <a:endParaRPr lang="en-US" dirty="0"/>
          </a:p>
        </p:txBody>
      </p:sp>
      <p:sp>
        <p:nvSpPr>
          <p:cNvPr id="3" name="Content Placeholder 2"/>
          <p:cNvSpPr>
            <a:spLocks noGrp="1"/>
          </p:cNvSpPr>
          <p:nvPr>
            <p:ph idx="1"/>
          </p:nvPr>
        </p:nvSpPr>
        <p:spPr>
          <a:xfrm>
            <a:off x="457200" y="1371600"/>
            <a:ext cx="8229600" cy="5105400"/>
          </a:xfrm>
        </p:spPr>
        <p:txBody>
          <a:bodyPr>
            <a:normAutofit fontScale="85000" lnSpcReduction="20000"/>
          </a:bodyPr>
          <a:lstStyle/>
          <a:p>
            <a:pPr algn="ctr">
              <a:buNone/>
            </a:pPr>
            <a:r>
              <a:rPr lang="en-US" dirty="0" smtClean="0">
                <a:latin typeface="Calibri" pitchFamily="34" charset="0"/>
              </a:rPr>
              <a:t>By becoming a YOVASO peer leader, students across Virginia are prepared to be role models and mentors for safe driving and passenger safety. </a:t>
            </a:r>
          </a:p>
          <a:p>
            <a:pPr marL="274320" algn="ctr">
              <a:spcBef>
                <a:spcPts val="1200"/>
              </a:spcBef>
              <a:buNone/>
            </a:pPr>
            <a:r>
              <a:rPr lang="en-US" b="1" i="1" dirty="0" smtClean="0">
                <a:latin typeface="Calibri" pitchFamily="34" charset="0"/>
              </a:rPr>
              <a:t>Their work as a YOVASO peer leader will help save many young lives</a:t>
            </a:r>
            <a:endParaRPr lang="en-US" dirty="0" smtClean="0">
              <a:latin typeface="Calibri" pitchFamily="34" charset="0"/>
            </a:endParaRPr>
          </a:p>
          <a:p>
            <a:pPr algn="ctr">
              <a:buNone/>
            </a:pPr>
            <a:r>
              <a:rPr lang="en-US" b="1" i="1" dirty="0" smtClean="0"/>
              <a:t> </a:t>
            </a:r>
            <a:endParaRPr lang="en-US" dirty="0" smtClean="0"/>
          </a:p>
          <a:p>
            <a:pPr>
              <a:buNone/>
            </a:pPr>
            <a:r>
              <a:rPr lang="en-US" b="1" dirty="0" smtClean="0">
                <a:solidFill>
                  <a:srgbClr val="75C218"/>
                </a:solidFill>
                <a:latin typeface="Calibri" pitchFamily="34" charset="0"/>
              </a:rPr>
              <a:t>What does membership involve:</a:t>
            </a:r>
            <a:endParaRPr lang="en-US" dirty="0" smtClean="0">
              <a:solidFill>
                <a:srgbClr val="75C218"/>
              </a:solidFill>
              <a:latin typeface="Calibri" pitchFamily="34" charset="0"/>
            </a:endParaRPr>
          </a:p>
          <a:p>
            <a:pPr>
              <a:spcBef>
                <a:spcPts val="1200"/>
              </a:spcBef>
              <a:spcAft>
                <a:spcPts val="600"/>
              </a:spcAft>
              <a:buFont typeface="Wingdings" pitchFamily="2" charset="2"/>
              <a:buChar char="ü"/>
            </a:pPr>
            <a:r>
              <a:rPr lang="en-US" dirty="0" smtClean="0">
                <a:latin typeface="Calibri" pitchFamily="34" charset="0"/>
              </a:rPr>
              <a:t> </a:t>
            </a:r>
            <a:r>
              <a:rPr lang="en-US" sz="2100" dirty="0" smtClean="0">
                <a:latin typeface="Calibri" pitchFamily="34" charset="0"/>
              </a:rPr>
              <a:t>Sign up and stay active with the club</a:t>
            </a:r>
          </a:p>
          <a:p>
            <a:pPr>
              <a:spcBef>
                <a:spcPts val="1200"/>
              </a:spcBef>
              <a:spcAft>
                <a:spcPts val="600"/>
              </a:spcAft>
              <a:buFont typeface="Wingdings" pitchFamily="2" charset="2"/>
              <a:buChar char="ü"/>
            </a:pPr>
            <a:r>
              <a:rPr lang="en-US" sz="2100" dirty="0" smtClean="0">
                <a:latin typeface="Calibri" pitchFamily="34" charset="0"/>
              </a:rPr>
              <a:t> Participate in club meetings and activities – be committed, responsible, and enthusiastic</a:t>
            </a:r>
          </a:p>
          <a:p>
            <a:pPr>
              <a:spcBef>
                <a:spcPts val="1200"/>
              </a:spcBef>
              <a:spcAft>
                <a:spcPts val="600"/>
              </a:spcAft>
              <a:buFont typeface="Wingdings" pitchFamily="2" charset="2"/>
              <a:buChar char="ü"/>
            </a:pPr>
            <a:r>
              <a:rPr lang="en-US" sz="2100" dirty="0" smtClean="0">
                <a:latin typeface="Calibri" pitchFamily="34" charset="0"/>
              </a:rPr>
              <a:t> Share your talents by signing up for projects or committees that need your skills</a:t>
            </a:r>
          </a:p>
          <a:p>
            <a:pPr>
              <a:spcBef>
                <a:spcPts val="1200"/>
              </a:spcBef>
              <a:spcAft>
                <a:spcPts val="600"/>
              </a:spcAft>
              <a:buFont typeface="Wingdings" pitchFamily="2" charset="2"/>
              <a:buChar char="ü"/>
            </a:pPr>
            <a:r>
              <a:rPr lang="en-US" sz="2100" dirty="0" smtClean="0">
                <a:latin typeface="Calibri" pitchFamily="34" charset="0"/>
              </a:rPr>
              <a:t> Lend your creativity – your innovative and unique ideas will encourage more teens to drive safely</a:t>
            </a:r>
          </a:p>
          <a:p>
            <a:pPr>
              <a:spcBef>
                <a:spcPts val="1200"/>
              </a:spcBef>
              <a:spcAft>
                <a:spcPts val="600"/>
              </a:spcAft>
              <a:buFont typeface="Wingdings" pitchFamily="2" charset="2"/>
              <a:buChar char="ü"/>
            </a:pPr>
            <a:r>
              <a:rPr lang="en-US" sz="2100" dirty="0" smtClean="0">
                <a:latin typeface="Calibri" pitchFamily="34" charset="0"/>
              </a:rPr>
              <a:t> Be a role model by continuing to learn and practice safe driving skills and behaviors</a:t>
            </a:r>
          </a:p>
          <a:p>
            <a:pPr>
              <a:spcAft>
                <a:spcPts val="600"/>
              </a:spcAft>
              <a:buFont typeface="Wingdings" pitchFamily="2" charset="2"/>
              <a:buChar char="ü"/>
            </a:pPr>
            <a:r>
              <a:rPr lang="en-US" sz="2100" dirty="0" smtClean="0">
                <a:latin typeface="Calibri" pitchFamily="34" charset="0"/>
              </a:rPr>
              <a:t> Speak out and save lives by  encouraging your friends and peers to drive safely and responsibly</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Keys to a Successful Club</a:t>
            </a:r>
            <a:endParaRPr lang="en-US" dirty="0"/>
          </a:p>
        </p:txBody>
      </p:sp>
      <p:sp>
        <p:nvSpPr>
          <p:cNvPr id="3" name="Content Placeholder 2"/>
          <p:cNvSpPr>
            <a:spLocks noGrp="1"/>
          </p:cNvSpPr>
          <p:nvPr>
            <p:ph sz="half" idx="2"/>
          </p:nvPr>
        </p:nvSpPr>
        <p:spPr>
          <a:xfrm>
            <a:off x="381000" y="1676400"/>
            <a:ext cx="3931920" cy="3951288"/>
          </a:xfrm>
        </p:spPr>
        <p:txBody>
          <a:bodyPr>
            <a:normAutofit/>
          </a:bodyPr>
          <a:lstStyle/>
          <a:p>
            <a:pPr marL="365760" indent="-365760">
              <a:spcAft>
                <a:spcPts val="600"/>
              </a:spcAft>
              <a:buFont typeface="Wingdings" pitchFamily="2" charset="2"/>
              <a:buChar char="ü"/>
            </a:pPr>
            <a:r>
              <a:rPr lang="en-US" dirty="0" smtClean="0"/>
              <a:t>Teen Led</a:t>
            </a:r>
          </a:p>
          <a:p>
            <a:pPr marL="365760" indent="-365760">
              <a:spcAft>
                <a:spcPts val="600"/>
              </a:spcAft>
              <a:buFont typeface="Wingdings" pitchFamily="2" charset="2"/>
              <a:buChar char="ü"/>
            </a:pPr>
            <a:r>
              <a:rPr lang="en-US" dirty="0" smtClean="0"/>
              <a:t>Involve the Whole School</a:t>
            </a:r>
          </a:p>
          <a:p>
            <a:pPr marL="365760" indent="-365760">
              <a:spcAft>
                <a:spcPts val="600"/>
              </a:spcAft>
              <a:buFont typeface="Wingdings" pitchFamily="2" charset="2"/>
              <a:buChar char="ü"/>
            </a:pPr>
            <a:r>
              <a:rPr lang="en-US" dirty="0" smtClean="0"/>
              <a:t>Reach Out to the Community</a:t>
            </a:r>
          </a:p>
          <a:p>
            <a:pPr marL="365760" indent="-365760">
              <a:spcAft>
                <a:spcPts val="600"/>
              </a:spcAft>
              <a:buFont typeface="Wingdings" pitchFamily="2" charset="2"/>
              <a:buChar char="ü"/>
            </a:pPr>
            <a:r>
              <a:rPr lang="en-US" dirty="0" smtClean="0"/>
              <a:t>Take it to the Classroom</a:t>
            </a:r>
          </a:p>
          <a:p>
            <a:pPr marL="365760" indent="-365760">
              <a:spcAft>
                <a:spcPts val="600"/>
              </a:spcAft>
              <a:buNone/>
            </a:pPr>
            <a:endParaRPr lang="en-US" sz="3200" b="1" dirty="0" smtClean="0">
              <a:solidFill>
                <a:srgbClr val="75C218"/>
              </a:solidFill>
            </a:endParaRPr>
          </a:p>
          <a:p>
            <a:pPr marL="365760" indent="-365760">
              <a:spcAft>
                <a:spcPts val="600"/>
              </a:spcAft>
              <a:buFont typeface="Wingdings" pitchFamily="2" charset="2"/>
              <a:buChar char="ü"/>
            </a:pPr>
            <a:endParaRPr lang="en-US" sz="3200" b="1" dirty="0" smtClean="0">
              <a:solidFill>
                <a:srgbClr val="75C218"/>
              </a:solidFill>
            </a:endParaRPr>
          </a:p>
        </p:txBody>
      </p:sp>
      <p:sp>
        <p:nvSpPr>
          <p:cNvPr id="7" name="Content Placeholder 6"/>
          <p:cNvSpPr>
            <a:spLocks noGrp="1"/>
          </p:cNvSpPr>
          <p:nvPr>
            <p:ph sz="quarter" idx="4"/>
          </p:nvPr>
        </p:nvSpPr>
        <p:spPr>
          <a:xfrm>
            <a:off x="4724400" y="1676400"/>
            <a:ext cx="3931920" cy="3951288"/>
          </a:xfrm>
        </p:spPr>
        <p:txBody>
          <a:bodyPr/>
          <a:lstStyle/>
          <a:p>
            <a:pPr marL="365760" indent="-365760">
              <a:spcAft>
                <a:spcPts val="600"/>
              </a:spcAft>
              <a:buFont typeface="Wingdings" pitchFamily="2" charset="2"/>
              <a:buChar char="ü"/>
            </a:pPr>
            <a:r>
              <a:rPr lang="en-US" dirty="0" smtClean="0"/>
              <a:t>Be Active at Sporting Events</a:t>
            </a:r>
          </a:p>
          <a:p>
            <a:pPr marL="365760" indent="-365760">
              <a:spcAft>
                <a:spcPts val="600"/>
              </a:spcAft>
              <a:buFont typeface="Wingdings" pitchFamily="2" charset="2"/>
              <a:buChar char="ü"/>
            </a:pPr>
            <a:r>
              <a:rPr lang="en-US" dirty="0" smtClean="0"/>
              <a:t>Partner with Other Clubs</a:t>
            </a:r>
          </a:p>
          <a:p>
            <a:pPr marL="365760" indent="-365760">
              <a:spcAft>
                <a:spcPts val="600"/>
              </a:spcAft>
              <a:buFont typeface="Wingdings" pitchFamily="2" charset="2"/>
              <a:buChar char="ü"/>
            </a:pPr>
            <a:r>
              <a:rPr lang="en-US" dirty="0" smtClean="0"/>
              <a:t>Keep Programs and Activities </a:t>
            </a:r>
            <a:r>
              <a:rPr lang="en-US" b="1" dirty="0" smtClean="0">
                <a:solidFill>
                  <a:srgbClr val="75C218"/>
                </a:solidFill>
              </a:rPr>
              <a:t>FUN and Interactive</a:t>
            </a:r>
            <a:endParaRPr lang="en-US" sz="2800" b="1" dirty="0" smtClean="0">
              <a:solidFill>
                <a:srgbClr val="75C218"/>
              </a:solidFill>
            </a:endParaRPr>
          </a:p>
          <a:p>
            <a:endParaRPr lang="en-US" dirty="0"/>
          </a:p>
        </p:txBody>
      </p:sp>
      <p:pic>
        <p:nvPicPr>
          <p:cNvPr id="7170" name="Picture 2" descr="Z:\NewData\YOVASO Pictures\2015-2016\Bedford Co Color Run\20160507_112025.jpg"/>
          <p:cNvPicPr>
            <a:picLocks noChangeAspect="1" noChangeArrowheads="1"/>
          </p:cNvPicPr>
          <p:nvPr/>
        </p:nvPicPr>
        <p:blipFill>
          <a:blip r:embed="rId2" cstate="print"/>
          <a:srcRect t="17857"/>
          <a:stretch>
            <a:fillRect/>
          </a:stretch>
        </p:blipFill>
        <p:spPr bwMode="auto">
          <a:xfrm>
            <a:off x="2438400" y="4572000"/>
            <a:ext cx="4648200" cy="1924233"/>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 All Have One Mission</a:t>
            </a:r>
            <a:endParaRPr lang="en-US" b="1" dirty="0"/>
          </a:p>
        </p:txBody>
      </p:sp>
      <p:pic>
        <p:nvPicPr>
          <p:cNvPr id="4" name="Picture 2" descr="E:\YOVASO 2016 Pictures\YOVASO Pictures Casey 2\DSC_0500.JPG"/>
          <p:cNvPicPr>
            <a:picLocks noGrp="1" noChangeAspect="1" noChangeArrowheads="1"/>
          </p:cNvPicPr>
          <p:nvPr>
            <p:ph idx="1"/>
          </p:nvPr>
        </p:nvPicPr>
        <p:blipFill>
          <a:blip r:embed="rId2" cstate="print"/>
          <a:srcRect t="11433"/>
          <a:stretch>
            <a:fillRect/>
          </a:stretch>
        </p:blipFill>
        <p:spPr bwMode="auto">
          <a:xfrm>
            <a:off x="1066800" y="1524000"/>
            <a:ext cx="7102836" cy="4184746"/>
          </a:xfrm>
          <a:prstGeom prst="rect">
            <a:avLst/>
          </a:prstGeom>
          <a:noFill/>
        </p:spPr>
      </p:pic>
      <p:sp>
        <p:nvSpPr>
          <p:cNvPr id="5" name="Rectangle 4"/>
          <p:cNvSpPr/>
          <p:nvPr/>
        </p:nvSpPr>
        <p:spPr>
          <a:xfrm>
            <a:off x="2209800" y="5943600"/>
            <a:ext cx="4572000" cy="646331"/>
          </a:xfrm>
          <a:prstGeom prst="rect">
            <a:avLst/>
          </a:prstGeom>
        </p:spPr>
        <p:txBody>
          <a:bodyPr>
            <a:spAutoFit/>
          </a:bodyPr>
          <a:lstStyle/>
          <a:p>
            <a:pPr marL="365760" indent="-365760" algn="ctr">
              <a:spcAft>
                <a:spcPts val="600"/>
              </a:spcAft>
              <a:buNone/>
            </a:pPr>
            <a:r>
              <a:rPr lang="en-US" b="1" i="1" dirty="0" smtClean="0"/>
              <a:t>YOVASO student advocates can </a:t>
            </a:r>
            <a:r>
              <a:rPr lang="en-US" b="1" i="1" dirty="0" smtClean="0">
                <a:solidFill>
                  <a:srgbClr val="75C218"/>
                </a:solidFill>
              </a:rPr>
              <a:t>change the driving culture and save lives!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458200" cy="990600"/>
          </a:xfrm>
        </p:spPr>
        <p:txBody>
          <a:bodyPr>
            <a:noAutofit/>
          </a:bodyPr>
          <a:lstStyle/>
          <a:p>
            <a:r>
              <a:rPr lang="en-US" sz="2900" b="1" dirty="0" smtClean="0"/>
              <a:t>To Reach Youth and </a:t>
            </a:r>
            <a:r>
              <a:rPr lang="en-US" sz="2900" b="1" dirty="0" smtClean="0"/>
              <a:t>Teens, We </a:t>
            </a:r>
            <a:r>
              <a:rPr lang="en-US" sz="2900" b="1" dirty="0" smtClean="0"/>
              <a:t>Must Engage Them in Understanding </a:t>
            </a:r>
            <a:r>
              <a:rPr lang="en-US" sz="2900" b="1" dirty="0" smtClean="0"/>
              <a:t>&amp; Addressing </a:t>
            </a:r>
            <a:r>
              <a:rPr lang="en-US" sz="2900" b="1" dirty="0" smtClean="0"/>
              <a:t>Their Risks</a:t>
            </a:r>
            <a:endParaRPr lang="en-US" sz="2900" dirty="0"/>
          </a:p>
        </p:txBody>
      </p:sp>
      <p:sp>
        <p:nvSpPr>
          <p:cNvPr id="3" name="Content Placeholder 2"/>
          <p:cNvSpPr>
            <a:spLocks noGrp="1"/>
          </p:cNvSpPr>
          <p:nvPr>
            <p:ph idx="1"/>
          </p:nvPr>
        </p:nvSpPr>
        <p:spPr>
          <a:xfrm>
            <a:off x="457200" y="1752600"/>
            <a:ext cx="8229600" cy="4724400"/>
          </a:xfrm>
        </p:spPr>
        <p:txBody>
          <a:bodyPr>
            <a:normAutofit fontScale="92500"/>
          </a:bodyPr>
          <a:lstStyle/>
          <a:p>
            <a:pPr marL="0" indent="0">
              <a:lnSpc>
                <a:spcPct val="134000"/>
              </a:lnSpc>
              <a:spcBef>
                <a:spcPts val="0"/>
              </a:spcBef>
              <a:spcAft>
                <a:spcPts val="1200"/>
              </a:spcAft>
              <a:buNone/>
            </a:pPr>
            <a:r>
              <a:rPr lang="en-US" dirty="0" smtClean="0">
                <a:latin typeface="Calibri" pitchFamily="34" charset="0"/>
              </a:rPr>
              <a:t>Peer-to-Peer programs are recognized by NHTSA and GHSA as an effective countermeasure for addressing the young driver problem at the state and local level. These programs:</a:t>
            </a:r>
          </a:p>
          <a:p>
            <a:pPr marL="91440" indent="-274320">
              <a:spcBef>
                <a:spcPts val="300"/>
              </a:spcBef>
              <a:spcAft>
                <a:spcPts val="400"/>
              </a:spcAft>
              <a:buFont typeface="Wingdings" pitchFamily="2" charset="2"/>
              <a:buChar char="ü"/>
            </a:pPr>
            <a:r>
              <a:rPr lang="en-US" dirty="0" smtClean="0"/>
              <a:t>Change knowledge and beliefs</a:t>
            </a:r>
          </a:p>
          <a:p>
            <a:pPr marL="91440" indent="-274320">
              <a:spcBef>
                <a:spcPts val="300"/>
              </a:spcBef>
              <a:spcAft>
                <a:spcPts val="400"/>
              </a:spcAft>
              <a:buFont typeface="Wingdings" pitchFamily="2" charset="2"/>
              <a:buChar char="ü"/>
            </a:pPr>
            <a:r>
              <a:rPr lang="en-US" dirty="0" smtClean="0"/>
              <a:t>Modify attitudes </a:t>
            </a:r>
          </a:p>
          <a:p>
            <a:pPr marL="91440" indent="-274320">
              <a:spcBef>
                <a:spcPts val="300"/>
              </a:spcBef>
              <a:spcAft>
                <a:spcPts val="400"/>
              </a:spcAft>
              <a:buFont typeface="Wingdings" pitchFamily="2" charset="2"/>
              <a:buChar char="ü"/>
            </a:pPr>
            <a:r>
              <a:rPr lang="en-US" dirty="0" smtClean="0"/>
              <a:t>Improve knowledge and teach new skills</a:t>
            </a:r>
          </a:p>
          <a:p>
            <a:pPr marL="91440" indent="-274320">
              <a:spcBef>
                <a:spcPts val="300"/>
              </a:spcBef>
              <a:spcAft>
                <a:spcPts val="300"/>
              </a:spcAft>
              <a:buFont typeface="Wingdings" pitchFamily="2" charset="2"/>
              <a:buChar char="ü"/>
            </a:pPr>
            <a:r>
              <a:rPr lang="en-US" dirty="0" smtClean="0"/>
              <a:t>Garner buy-in and support for state GDL and traffic safety laws </a:t>
            </a:r>
          </a:p>
          <a:p>
            <a:endParaRPr lang="en-US" b="1" i="1" dirty="0" smtClean="0">
              <a:solidFill>
                <a:srgbClr val="75C218"/>
              </a:solidFill>
              <a:latin typeface="Calibri" panose="020F0502020204030204" pitchFamily="34" charset="0"/>
              <a:cs typeface="Calibri" panose="020F0502020204030204" pitchFamily="34" charset="0"/>
            </a:endParaRPr>
          </a:p>
          <a:p>
            <a:pPr algn="ctr">
              <a:buNone/>
            </a:pPr>
            <a:r>
              <a:rPr lang="en-US" sz="2600" b="1" i="1" dirty="0" smtClean="0">
                <a:solidFill>
                  <a:srgbClr val="75C218"/>
                </a:solidFill>
                <a:latin typeface="Calibri" panose="020F0502020204030204" pitchFamily="34" charset="0"/>
                <a:cs typeface="Calibri" panose="020F0502020204030204" pitchFamily="34" charset="0"/>
              </a:rPr>
              <a:t>“If we want our teens to make healthy decisions, we have to Empower them to Educate and Encourage each other”                 </a:t>
            </a:r>
            <a:r>
              <a:rPr lang="en-US" sz="1600" b="1" i="1" dirty="0" smtClean="0">
                <a:latin typeface="Calibri" panose="020F0502020204030204" pitchFamily="34" charset="0"/>
                <a:cs typeface="Calibri" panose="020F0502020204030204" pitchFamily="34" charset="0"/>
              </a:rPr>
              <a:t>–  </a:t>
            </a:r>
            <a:r>
              <a:rPr lang="en-US" sz="1300" b="1" i="1" dirty="0" smtClean="0">
                <a:latin typeface="Calibri" panose="020F0502020204030204" pitchFamily="34" charset="0"/>
                <a:cs typeface="Calibri" panose="020F0502020204030204" pitchFamily="34" charset="0"/>
              </a:rPr>
              <a:t>National Highway Traffic Safety Administration &amp; Governor’s Highway Safety Association</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4114800" cy="1295400"/>
          </a:xfrm>
        </p:spPr>
        <p:txBody>
          <a:bodyPr>
            <a:normAutofit fontScale="90000"/>
          </a:bodyPr>
          <a:lstStyle/>
          <a:p>
            <a:r>
              <a:rPr lang="en-US" b="1" dirty="0" smtClean="0"/>
              <a:t>YOVASO’s </a:t>
            </a:r>
            <a:br>
              <a:rPr lang="en-US" b="1" dirty="0" smtClean="0"/>
            </a:br>
            <a:r>
              <a:rPr lang="en-US" b="1" dirty="0" smtClean="0"/>
              <a:t>Mission</a:t>
            </a:r>
            <a:r>
              <a:rPr lang="en-US" dirty="0" smtClean="0"/>
              <a:t/>
            </a:r>
            <a:br>
              <a:rPr lang="en-US" dirty="0" smtClean="0"/>
            </a:br>
            <a:endParaRPr lang="en-US" dirty="0"/>
          </a:p>
        </p:txBody>
      </p:sp>
      <p:sp>
        <p:nvSpPr>
          <p:cNvPr id="3" name="Content Placeholder 2"/>
          <p:cNvSpPr>
            <a:spLocks noGrp="1"/>
          </p:cNvSpPr>
          <p:nvPr>
            <p:ph idx="1"/>
          </p:nvPr>
        </p:nvSpPr>
        <p:spPr>
          <a:xfrm>
            <a:off x="457200" y="1524000"/>
            <a:ext cx="8229600" cy="4876800"/>
          </a:xfrm>
        </p:spPr>
        <p:txBody>
          <a:bodyPr>
            <a:normAutofit/>
          </a:bodyPr>
          <a:lstStyle/>
          <a:p>
            <a:pPr>
              <a:buNone/>
            </a:pPr>
            <a:endParaRPr lang="en-US" sz="2600" u="sng" dirty="0" smtClean="0">
              <a:latin typeface="Calibri" pitchFamily="34" charset="0"/>
            </a:endParaRPr>
          </a:p>
          <a:p>
            <a:pPr>
              <a:buNone/>
            </a:pPr>
            <a:r>
              <a:rPr lang="en-US" sz="2600" dirty="0" smtClean="0">
                <a:latin typeface="Calibri" pitchFamily="34" charset="0"/>
              </a:rPr>
              <a:t>Vision:</a:t>
            </a:r>
          </a:p>
          <a:p>
            <a:pPr marL="182880" lvl="1" indent="0">
              <a:buNone/>
            </a:pPr>
            <a:r>
              <a:rPr lang="en-US" sz="2600" b="1" dirty="0" smtClean="0">
                <a:solidFill>
                  <a:srgbClr val="75C218"/>
                </a:solidFill>
                <a:latin typeface="Calibri" pitchFamily="34" charset="0"/>
              </a:rPr>
              <a:t>Establish generations of safe teen drivers in Virginia</a:t>
            </a:r>
            <a:endParaRPr lang="en-US" sz="2600" dirty="0" smtClean="0">
              <a:solidFill>
                <a:srgbClr val="75C218"/>
              </a:solidFill>
              <a:latin typeface="Calibri" pitchFamily="34" charset="0"/>
            </a:endParaRPr>
          </a:p>
          <a:p>
            <a:pPr>
              <a:spcBef>
                <a:spcPts val="1200"/>
              </a:spcBef>
              <a:buNone/>
            </a:pPr>
            <a:r>
              <a:rPr lang="en-US" b="1" dirty="0" smtClean="0"/>
              <a:t> </a:t>
            </a:r>
            <a:r>
              <a:rPr lang="en-US" sz="2600" dirty="0" smtClean="0">
                <a:latin typeface="Calibri" pitchFamily="34" charset="0"/>
              </a:rPr>
              <a:t>Mission:</a:t>
            </a:r>
          </a:p>
          <a:p>
            <a:pPr indent="0">
              <a:buNone/>
            </a:pPr>
            <a:r>
              <a:rPr lang="en-US" sz="2600" b="1" dirty="0" smtClean="0">
                <a:solidFill>
                  <a:srgbClr val="75C218"/>
                </a:solidFill>
                <a:latin typeface="Calibri" pitchFamily="34" charset="0"/>
              </a:rPr>
              <a:t>Engage, educate, and empower youth to influence a safe driving culture through leadership development and innovative outreach programs</a:t>
            </a:r>
            <a:endParaRPr lang="en-US" sz="2600" dirty="0" smtClean="0">
              <a:latin typeface="Calibri" pitchFamily="34" charset="0"/>
            </a:endParaRPr>
          </a:p>
          <a:p>
            <a:pPr marL="0" indent="0">
              <a:spcBef>
                <a:spcPts val="1200"/>
              </a:spcBef>
              <a:spcAft>
                <a:spcPts val="600"/>
              </a:spcAft>
              <a:buNone/>
            </a:pPr>
            <a:r>
              <a:rPr lang="en-US" sz="2100" dirty="0" smtClean="0">
                <a:latin typeface="Calibri" pitchFamily="34" charset="0"/>
              </a:rPr>
              <a:t>Through YOVASO, students work together in a school-based </a:t>
            </a:r>
            <a:r>
              <a:rPr lang="en-US" sz="2100" dirty="0" smtClean="0">
                <a:solidFill>
                  <a:srgbClr val="75C218"/>
                </a:solidFill>
                <a:latin typeface="Calibri" pitchFamily="34" charset="0"/>
              </a:rPr>
              <a:t>service-learning </a:t>
            </a:r>
            <a:r>
              <a:rPr lang="en-US" sz="2100" dirty="0" smtClean="0">
                <a:latin typeface="Calibri" pitchFamily="34" charset="0"/>
              </a:rPr>
              <a:t>club, a </a:t>
            </a:r>
            <a:r>
              <a:rPr lang="en-US" sz="2100" dirty="0" smtClean="0">
                <a:solidFill>
                  <a:srgbClr val="75C218"/>
                </a:solidFill>
                <a:latin typeface="Calibri" pitchFamily="34" charset="0"/>
              </a:rPr>
              <a:t>project- based learning class (PBL)</a:t>
            </a:r>
            <a:r>
              <a:rPr lang="en-US" sz="2100" dirty="0" smtClean="0">
                <a:latin typeface="Calibri" pitchFamily="34" charset="0"/>
              </a:rPr>
              <a:t>,</a:t>
            </a:r>
            <a:r>
              <a:rPr lang="en-US" sz="2100" dirty="0" smtClean="0">
                <a:solidFill>
                  <a:srgbClr val="75C218"/>
                </a:solidFill>
                <a:latin typeface="Calibri" pitchFamily="34" charset="0"/>
              </a:rPr>
              <a:t> </a:t>
            </a:r>
            <a:r>
              <a:rPr lang="en-US" sz="2100" dirty="0" smtClean="0">
                <a:latin typeface="Calibri" pitchFamily="34" charset="0"/>
              </a:rPr>
              <a:t>or a </a:t>
            </a:r>
            <a:r>
              <a:rPr lang="en-US" sz="2100" dirty="0" smtClean="0">
                <a:solidFill>
                  <a:srgbClr val="75C218"/>
                </a:solidFill>
                <a:latin typeface="Calibri" pitchFamily="34" charset="0"/>
              </a:rPr>
              <a:t>community</a:t>
            </a:r>
            <a:r>
              <a:rPr lang="en-US" sz="2100" dirty="0" smtClean="0">
                <a:latin typeface="Calibri" pitchFamily="34" charset="0"/>
              </a:rPr>
              <a:t> </a:t>
            </a:r>
            <a:r>
              <a:rPr lang="en-US" sz="2100" dirty="0" smtClean="0">
                <a:solidFill>
                  <a:srgbClr val="75C218"/>
                </a:solidFill>
                <a:latin typeface="Calibri" pitchFamily="34" charset="0"/>
              </a:rPr>
              <a:t>youth group </a:t>
            </a:r>
            <a:r>
              <a:rPr lang="en-US" sz="2100" dirty="0" smtClean="0">
                <a:latin typeface="Calibri" pitchFamily="34" charset="0"/>
              </a:rPr>
              <a:t>to develop strategies, programs, and messages that target the specific traffic safety problem in their schools and communities. </a:t>
            </a:r>
          </a:p>
          <a:p>
            <a:endParaRPr lang="en-US" dirty="0"/>
          </a:p>
        </p:txBody>
      </p:sp>
      <p:pic>
        <p:nvPicPr>
          <p:cNvPr id="10" name="Picture 9" descr="20140904_144954.jpg"/>
          <p:cNvPicPr>
            <a:picLocks noChangeAspect="1"/>
          </p:cNvPicPr>
          <p:nvPr/>
        </p:nvPicPr>
        <p:blipFill>
          <a:blip r:embed="rId2" cstate="print"/>
          <a:srcRect t="49689" b="5590"/>
          <a:stretch>
            <a:fillRect/>
          </a:stretch>
        </p:blipFill>
        <p:spPr>
          <a:xfrm>
            <a:off x="3657600" y="609600"/>
            <a:ext cx="4998156" cy="1676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Our Goal</a:t>
            </a:r>
            <a:endParaRPr lang="en-US" b="1" dirty="0"/>
          </a:p>
        </p:txBody>
      </p:sp>
      <p:sp>
        <p:nvSpPr>
          <p:cNvPr id="3" name="Content Placeholder 2"/>
          <p:cNvSpPr>
            <a:spLocks noGrp="1"/>
          </p:cNvSpPr>
          <p:nvPr>
            <p:ph idx="1"/>
          </p:nvPr>
        </p:nvSpPr>
        <p:spPr/>
        <p:txBody>
          <a:bodyPr>
            <a:normAutofit/>
          </a:bodyPr>
          <a:lstStyle/>
          <a:p>
            <a:pPr>
              <a:buNone/>
            </a:pPr>
            <a:r>
              <a:rPr lang="en-US" sz="4800" b="1" dirty="0" smtClean="0">
                <a:solidFill>
                  <a:srgbClr val="75C218"/>
                </a:solidFill>
                <a:latin typeface="Calibri" panose="020F0502020204030204" pitchFamily="34" charset="0"/>
                <a:cs typeface="Calibri" panose="020F0502020204030204" pitchFamily="34" charset="0"/>
              </a:rPr>
              <a:t>Educate</a:t>
            </a:r>
          </a:p>
          <a:p>
            <a:pPr>
              <a:spcBef>
                <a:spcPts val="0"/>
              </a:spcBef>
              <a:buNone/>
            </a:pPr>
            <a:r>
              <a:rPr lang="en-US" sz="4800" b="1" dirty="0" smtClean="0">
                <a:solidFill>
                  <a:srgbClr val="75C218"/>
                </a:solidFill>
                <a:latin typeface="Calibri" panose="020F0502020204030204" pitchFamily="34" charset="0"/>
                <a:cs typeface="Calibri" panose="020F0502020204030204" pitchFamily="34" charset="0"/>
              </a:rPr>
              <a:t>Engage</a:t>
            </a:r>
            <a:endParaRPr lang="en-US" sz="4800" b="1" dirty="0" smtClean="0">
              <a:latin typeface="Calibri" panose="020F0502020204030204" pitchFamily="34" charset="0"/>
              <a:cs typeface="Calibri" panose="020F0502020204030204" pitchFamily="34" charset="0"/>
            </a:endParaRPr>
          </a:p>
          <a:p>
            <a:pPr>
              <a:spcBef>
                <a:spcPts val="0"/>
              </a:spcBef>
              <a:spcAft>
                <a:spcPts val="1200"/>
              </a:spcAft>
              <a:buNone/>
            </a:pPr>
            <a:r>
              <a:rPr lang="en-US" sz="4800" b="1" dirty="0" smtClean="0">
                <a:solidFill>
                  <a:srgbClr val="75C218"/>
                </a:solidFill>
                <a:latin typeface="Calibri" panose="020F0502020204030204" pitchFamily="34" charset="0"/>
                <a:cs typeface="Calibri" panose="020F0502020204030204" pitchFamily="34" charset="0"/>
              </a:rPr>
              <a:t>Empower</a:t>
            </a:r>
            <a:r>
              <a:rPr lang="en-US" sz="4800" b="1" dirty="0" smtClean="0">
                <a:latin typeface="Calibri" panose="020F0502020204030204" pitchFamily="34" charset="0"/>
                <a:cs typeface="Calibri" panose="020F0502020204030204" pitchFamily="34" charset="0"/>
              </a:rPr>
              <a:t> </a:t>
            </a:r>
          </a:p>
          <a:p>
            <a:pPr algn="ctr">
              <a:spcAft>
                <a:spcPts val="1200"/>
              </a:spcAft>
              <a:buNone/>
            </a:pPr>
            <a:r>
              <a:rPr lang="en-US" sz="2600" b="1" dirty="0" smtClean="0">
                <a:latin typeface="Calibri" panose="020F0502020204030204" pitchFamily="34" charset="0"/>
                <a:cs typeface="Calibri" panose="020F0502020204030204" pitchFamily="34" charset="0"/>
              </a:rPr>
              <a:t>Teens to educate and encourage each other to be safe and responsible drivers and passenger</a:t>
            </a:r>
            <a:r>
              <a:rPr lang="en-US" sz="2600" dirty="0" smtClean="0">
                <a:latin typeface="Calibri" panose="020F0502020204030204" pitchFamily="34" charset="0"/>
                <a:cs typeface="Calibri" panose="020F0502020204030204" pitchFamily="34" charset="0"/>
              </a:rPr>
              <a:t>s.</a:t>
            </a:r>
          </a:p>
          <a:p>
            <a:pPr algn="ctr">
              <a:spcAft>
                <a:spcPts val="1200"/>
              </a:spcAft>
              <a:buNone/>
            </a:pPr>
            <a:r>
              <a:rPr lang="en-US" sz="2600" dirty="0" smtClean="0">
                <a:solidFill>
                  <a:srgbClr val="75C218"/>
                </a:solidFill>
                <a:latin typeface="Calibri" panose="020F0502020204030204" pitchFamily="34" charset="0"/>
                <a:cs typeface="Calibri" panose="020F0502020204030204" pitchFamily="34" charset="0"/>
              </a:rPr>
              <a:t>YOVASO students are </a:t>
            </a:r>
            <a:r>
              <a:rPr lang="en-US" sz="2600" b="1" dirty="0" smtClean="0">
                <a:solidFill>
                  <a:srgbClr val="75C218"/>
                </a:solidFill>
                <a:latin typeface="Calibri" panose="020F0502020204030204" pitchFamily="34" charset="0"/>
                <a:cs typeface="Calibri" panose="020F0502020204030204" pitchFamily="34" charset="0"/>
              </a:rPr>
              <a:t>role models </a:t>
            </a:r>
            <a:r>
              <a:rPr lang="en-US" sz="2600" dirty="0" smtClean="0">
                <a:solidFill>
                  <a:srgbClr val="75C218"/>
                </a:solidFill>
                <a:latin typeface="Calibri" panose="020F0502020204030204" pitchFamily="34" charset="0"/>
                <a:cs typeface="Calibri" panose="020F0502020204030204" pitchFamily="34" charset="0"/>
              </a:rPr>
              <a:t>and </a:t>
            </a:r>
            <a:r>
              <a:rPr lang="en-US" sz="2600" b="1" dirty="0" smtClean="0">
                <a:solidFill>
                  <a:srgbClr val="75C218"/>
                </a:solidFill>
                <a:latin typeface="Calibri" panose="020F0502020204030204" pitchFamily="34" charset="0"/>
                <a:cs typeface="Calibri" panose="020F0502020204030204" pitchFamily="34" charset="0"/>
              </a:rPr>
              <a:t>advocates</a:t>
            </a:r>
            <a:r>
              <a:rPr lang="en-US" sz="2600" dirty="0" smtClean="0">
                <a:solidFill>
                  <a:srgbClr val="75C218"/>
                </a:solidFill>
                <a:latin typeface="Calibri" panose="020F0502020204030204" pitchFamily="34" charset="0"/>
                <a:cs typeface="Calibri" panose="020F0502020204030204" pitchFamily="34" charset="0"/>
              </a:rPr>
              <a:t> for safe teen driving and passenger safety.</a:t>
            </a:r>
          </a:p>
          <a:p>
            <a:endParaRPr lang="en-US" dirty="0" smtClean="0"/>
          </a:p>
          <a:p>
            <a:endParaRPr lang="en-US" dirty="0" smtClean="0"/>
          </a:p>
          <a:p>
            <a:endParaRPr lang="en-US" dirty="0" smtClean="0"/>
          </a:p>
          <a:p>
            <a:pPr>
              <a:buNone/>
            </a:pPr>
            <a:endParaRPr lang="en-US" dirty="0"/>
          </a:p>
        </p:txBody>
      </p:sp>
      <p:pic>
        <p:nvPicPr>
          <p:cNvPr id="2050" name="Picture 2" descr="Z:\NewData\Administrative Files\Marketing Materials, Pix &amp; Power Points\Membership Card, Mktg Card, Recruitment Poster\Potential Pictures\582.JPG"/>
          <p:cNvPicPr>
            <a:picLocks noChangeAspect="1" noChangeArrowheads="1"/>
          </p:cNvPicPr>
          <p:nvPr/>
        </p:nvPicPr>
        <p:blipFill>
          <a:blip r:embed="rId2" cstate="print"/>
          <a:srcRect/>
          <a:stretch>
            <a:fillRect/>
          </a:stretch>
        </p:blipFill>
        <p:spPr bwMode="auto">
          <a:xfrm>
            <a:off x="4343399" y="838200"/>
            <a:ext cx="4277119" cy="307425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latin typeface="Calibri" pitchFamily="34" charset="0"/>
                <a:cs typeface="Calibri" panose="020F0502020204030204" pitchFamily="34" charset="0"/>
              </a:rPr>
              <a:t>Focus Areas of YOVASO and Our Peer-To-Peer Programs:</a:t>
            </a:r>
            <a:r>
              <a:rPr lang="en-US" b="1" dirty="0" smtClean="0">
                <a:latin typeface="Calibri" pitchFamily="34" charset="0"/>
                <a:cs typeface="Calibri" panose="020F0502020204030204" pitchFamily="34" charset="0"/>
              </a:rPr>
              <a:t/>
            </a:r>
            <a:br>
              <a:rPr lang="en-US" b="1" dirty="0" smtClean="0">
                <a:latin typeface="Calibri" pitchFamily="34" charset="0"/>
                <a:cs typeface="Calibri" panose="020F0502020204030204" pitchFamily="34" charset="0"/>
              </a:rPr>
            </a:br>
            <a:r>
              <a:rPr lang="en-US" sz="2200" b="1" dirty="0" smtClean="0">
                <a:solidFill>
                  <a:srgbClr val="75C218"/>
                </a:solidFill>
                <a:latin typeface="Calibri" pitchFamily="34" charset="0"/>
                <a:cs typeface="Calibri" panose="020F0502020204030204" pitchFamily="34" charset="0"/>
              </a:rPr>
              <a:t>Top Issues for </a:t>
            </a:r>
            <a:r>
              <a:rPr lang="en-US" sz="2200" b="1" u="sng" dirty="0" smtClean="0">
                <a:solidFill>
                  <a:srgbClr val="75C218"/>
                </a:solidFill>
                <a:latin typeface="Calibri" pitchFamily="34" charset="0"/>
                <a:cs typeface="Calibri" panose="020F0502020204030204" pitchFamily="34" charset="0"/>
              </a:rPr>
              <a:t>Teen Drivers and High Schools</a:t>
            </a:r>
            <a:r>
              <a:rPr lang="en-US" sz="2200" b="1" dirty="0" smtClean="0">
                <a:solidFill>
                  <a:srgbClr val="75C218"/>
                </a:solidFill>
                <a:latin typeface="Calibri" pitchFamily="34" charset="0"/>
                <a:cs typeface="Calibri" panose="020F0502020204030204" pitchFamily="34" charset="0"/>
              </a:rPr>
              <a:t> in Virginia</a:t>
            </a:r>
            <a:endParaRPr lang="en-US" sz="2200" dirty="0"/>
          </a:p>
        </p:txBody>
      </p:sp>
      <p:sp>
        <p:nvSpPr>
          <p:cNvPr id="4" name="Content Placeholder 2"/>
          <p:cNvSpPr>
            <a:spLocks noGrp="1"/>
          </p:cNvSpPr>
          <p:nvPr>
            <p:ph idx="1"/>
          </p:nvPr>
        </p:nvSpPr>
        <p:spPr/>
        <p:txBody>
          <a:bodyPr>
            <a:normAutofit lnSpcReduction="10000"/>
          </a:bodyPr>
          <a:lstStyle/>
          <a:p>
            <a:pPr lvl="0">
              <a:spcAft>
                <a:spcPts val="600"/>
              </a:spcAft>
            </a:pPr>
            <a:r>
              <a:rPr lang="en-US" dirty="0" smtClean="0">
                <a:latin typeface="Calibri" panose="020F0502020204030204" pitchFamily="34" charset="0"/>
                <a:cs typeface="Calibri" panose="020F0502020204030204" pitchFamily="34" charset="0"/>
              </a:rPr>
              <a:t>Seat Belts</a:t>
            </a:r>
          </a:p>
          <a:p>
            <a:pPr lvl="0">
              <a:spcAft>
                <a:spcPts val="600"/>
              </a:spcAft>
            </a:pPr>
            <a:r>
              <a:rPr lang="en-US" dirty="0" smtClean="0">
                <a:latin typeface="Calibri" panose="020F0502020204030204" pitchFamily="34" charset="0"/>
                <a:cs typeface="Calibri" panose="020F0502020204030204" pitchFamily="34" charset="0"/>
              </a:rPr>
              <a:t>Speeding</a:t>
            </a:r>
          </a:p>
          <a:p>
            <a:pPr lvl="0">
              <a:spcAft>
                <a:spcPts val="600"/>
              </a:spcAft>
            </a:pPr>
            <a:r>
              <a:rPr lang="en-US" dirty="0" smtClean="0">
                <a:latin typeface="Calibri" panose="020F0502020204030204" pitchFamily="34" charset="0"/>
                <a:cs typeface="Calibri" panose="020F0502020204030204" pitchFamily="34" charset="0"/>
              </a:rPr>
              <a:t>Underage Drinking/Impaired Driving/Zero Tolerance Law</a:t>
            </a:r>
          </a:p>
          <a:p>
            <a:pPr lvl="0">
              <a:spcAft>
                <a:spcPts val="600"/>
              </a:spcAft>
            </a:pPr>
            <a:r>
              <a:rPr lang="en-US" dirty="0" smtClean="0">
                <a:latin typeface="Calibri" panose="020F0502020204030204" pitchFamily="34" charset="0"/>
                <a:cs typeface="Calibri" panose="020F0502020204030204" pitchFamily="34" charset="0"/>
              </a:rPr>
              <a:t>Distracted Driving</a:t>
            </a:r>
          </a:p>
          <a:p>
            <a:pPr lvl="0">
              <a:spcAft>
                <a:spcPts val="600"/>
              </a:spcAft>
            </a:pPr>
            <a:r>
              <a:rPr lang="en-US" dirty="0" smtClean="0">
                <a:latin typeface="Calibri" panose="020F0502020204030204" pitchFamily="34" charset="0"/>
                <a:cs typeface="Calibri" panose="020F0502020204030204" pitchFamily="34" charset="0"/>
              </a:rPr>
              <a:t>Defensive Driving</a:t>
            </a:r>
            <a:r>
              <a:rPr lang="en-US" b="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Driving Skills</a:t>
            </a:r>
          </a:p>
          <a:p>
            <a:pPr lvl="0">
              <a:spcAft>
                <a:spcPts val="600"/>
              </a:spcAft>
            </a:pPr>
            <a:r>
              <a:rPr lang="en-US" dirty="0" smtClean="0">
                <a:latin typeface="Calibri" panose="020F0502020204030204" pitchFamily="34" charset="0"/>
                <a:cs typeface="Calibri" panose="020F0502020204030204" pitchFamily="34" charset="0"/>
              </a:rPr>
              <a:t>Virginia’s Teen Driving Laws </a:t>
            </a:r>
          </a:p>
          <a:p>
            <a:pPr lvl="0">
              <a:spcAft>
                <a:spcPts val="600"/>
              </a:spcAft>
            </a:pPr>
            <a:r>
              <a:rPr lang="en-US" dirty="0" smtClean="0">
                <a:latin typeface="Calibri" panose="020F0502020204030204" pitchFamily="34" charset="0"/>
                <a:cs typeface="Calibri" panose="020F0502020204030204" pitchFamily="34" charset="0"/>
              </a:rPr>
              <a:t>Risky Driving Behaviors </a:t>
            </a:r>
          </a:p>
          <a:p>
            <a:pPr lvl="0"/>
            <a:r>
              <a:rPr lang="en-US" b="1" dirty="0" smtClean="0">
                <a:solidFill>
                  <a:srgbClr val="75C218"/>
                </a:solidFill>
                <a:latin typeface="Calibri" panose="020F0502020204030204" pitchFamily="34" charset="0"/>
                <a:cs typeface="Calibri" panose="020F0502020204030204" pitchFamily="34" charset="0"/>
              </a:rPr>
              <a:t>Driving Attitudes –</a:t>
            </a:r>
            <a:r>
              <a:rPr lang="en-US" b="1" dirty="0" smtClean="0">
                <a:latin typeface="Calibri" panose="020F0502020204030204" pitchFamily="34" charset="0"/>
                <a:cs typeface="Calibri" panose="020F0502020204030204" pitchFamily="34" charset="0"/>
              </a:rPr>
              <a:t> </a:t>
            </a:r>
            <a:r>
              <a:rPr lang="en-US" b="1" dirty="0" smtClean="0">
                <a:solidFill>
                  <a:srgbClr val="75C218"/>
                </a:solidFill>
                <a:latin typeface="Calibri" panose="020F0502020204030204" pitchFamily="34" charset="0"/>
                <a:cs typeface="Calibri" panose="020F0502020204030204" pitchFamily="34" charset="0"/>
              </a:rPr>
              <a:t>Through our peer-to-peer clubs, we are striving to create a safety culture in the schools where safe driving and passenger safety is considered the norm and the right “cool” thing to do.</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10600" cy="762000"/>
          </a:xfrm>
        </p:spPr>
        <p:txBody>
          <a:bodyPr>
            <a:normAutofit/>
          </a:bodyPr>
          <a:lstStyle/>
          <a:p>
            <a:r>
              <a:rPr lang="en-US" sz="3400" dirty="0" smtClean="0"/>
              <a:t>Teens are Influencing a Safer Driving Culture</a:t>
            </a:r>
            <a:endParaRPr lang="en-US" sz="3400" dirty="0"/>
          </a:p>
        </p:txBody>
      </p:sp>
      <p:graphicFrame>
        <p:nvGraphicFramePr>
          <p:cNvPr id="3077" name="Object 5"/>
          <p:cNvGraphicFramePr>
            <a:graphicFrameLocks noChangeAspect="1"/>
          </p:cNvGraphicFramePr>
          <p:nvPr>
            <p:ph idx="1"/>
          </p:nvPr>
        </p:nvGraphicFramePr>
        <p:xfrm>
          <a:off x="457792" y="1219200"/>
          <a:ext cx="7672442" cy="5257800"/>
        </p:xfrm>
        <a:graphic>
          <a:graphicData uri="http://schemas.openxmlformats.org/presentationml/2006/ole">
            <p:oleObj spid="_x0000_s3077" name="Worksheet" r:id="rId3" imgW="8640999" imgH="5920678" progId="Excel.Sheet.8">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Teens are Influencing a Safer Driving Culture</a:t>
            </a:r>
            <a:endParaRPr lang="en-US" sz="3400" dirty="0"/>
          </a:p>
        </p:txBody>
      </p:sp>
      <p:graphicFrame>
        <p:nvGraphicFramePr>
          <p:cNvPr id="4" name="Content Placeholder 3"/>
          <p:cNvGraphicFramePr>
            <a:graphicFrameLocks noChangeAspect="1"/>
          </p:cNvGraphicFramePr>
          <p:nvPr>
            <p:ph idx="1"/>
          </p:nvPr>
        </p:nvGraphicFramePr>
        <p:xfrm>
          <a:off x="457200" y="1447800"/>
          <a:ext cx="8229600" cy="4114800"/>
        </p:xfrm>
        <a:graphic>
          <a:graphicData uri="http://schemas.openxmlformats.org/presentationml/2006/ole">
            <p:oleObj spid="_x0000_s23554" name="Document" r:id="rId3" imgW="9978655" imgH="4344195" progId="Word.Document.12">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3600" b="1" dirty="0"/>
              <a:t>How YOVASO Benefits Schools and Communities</a:t>
            </a:r>
          </a:p>
        </p:txBody>
      </p:sp>
      <p:sp>
        <p:nvSpPr>
          <p:cNvPr id="5" name="Content Placeholder 2"/>
          <p:cNvSpPr>
            <a:spLocks noGrp="1"/>
          </p:cNvSpPr>
          <p:nvPr>
            <p:ph idx="1"/>
          </p:nvPr>
        </p:nvSpPr>
        <p:spPr>
          <a:xfrm>
            <a:off x="457200" y="1981200"/>
            <a:ext cx="8229600" cy="4648200"/>
          </a:xfrm>
        </p:spPr>
        <p:txBody>
          <a:bodyPr>
            <a:normAutofit fontScale="92500" lnSpcReduction="10000"/>
          </a:bodyPr>
          <a:lstStyle/>
          <a:p>
            <a:pPr>
              <a:buNone/>
            </a:pPr>
            <a:r>
              <a:rPr lang="en-US" dirty="0">
                <a:solidFill>
                  <a:srgbClr val="75C218"/>
                </a:solidFill>
              </a:rPr>
              <a:t>Health and Safety</a:t>
            </a:r>
          </a:p>
          <a:p>
            <a:pPr lvl="1">
              <a:spcAft>
                <a:spcPts val="100"/>
              </a:spcAft>
            </a:pPr>
            <a:r>
              <a:rPr lang="en-US" dirty="0"/>
              <a:t>Safer and more responsible young drivers</a:t>
            </a:r>
          </a:p>
          <a:p>
            <a:pPr lvl="1">
              <a:spcAft>
                <a:spcPts val="100"/>
              </a:spcAft>
            </a:pPr>
            <a:r>
              <a:rPr lang="en-US" dirty="0"/>
              <a:t>Fewer crashes, injuries, and fatalities</a:t>
            </a:r>
          </a:p>
          <a:p>
            <a:pPr lvl="1">
              <a:spcAft>
                <a:spcPts val="100"/>
              </a:spcAft>
            </a:pPr>
            <a:r>
              <a:rPr lang="en-US" dirty="0"/>
              <a:t>Promotes a positive driving culture in schools and communities </a:t>
            </a:r>
          </a:p>
          <a:p>
            <a:pPr lvl="1">
              <a:spcAft>
                <a:spcPts val="100"/>
              </a:spcAft>
            </a:pPr>
            <a:r>
              <a:rPr lang="en-US" dirty="0"/>
              <a:t>Promotes positive relationships between teens and law enforcement</a:t>
            </a:r>
          </a:p>
          <a:p>
            <a:pPr marL="274320" lvl="1" indent="0">
              <a:buNone/>
            </a:pPr>
            <a:endParaRPr lang="en-US" dirty="0"/>
          </a:p>
          <a:p>
            <a:pPr>
              <a:buNone/>
            </a:pPr>
            <a:r>
              <a:rPr lang="en-US" dirty="0">
                <a:solidFill>
                  <a:srgbClr val="75C218"/>
                </a:solidFill>
              </a:rPr>
              <a:t>Develops Student Leadership Through Project Based Service Learning</a:t>
            </a:r>
          </a:p>
          <a:p>
            <a:pPr lvl="1">
              <a:spcAft>
                <a:spcPts val="600"/>
              </a:spcAft>
            </a:pPr>
            <a:r>
              <a:rPr lang="en-US" sz="1900" dirty="0"/>
              <a:t>Prepares students to be leaders in a project based service-learning environment</a:t>
            </a:r>
          </a:p>
          <a:p>
            <a:pPr lvl="1">
              <a:spcAft>
                <a:spcPts val="600"/>
              </a:spcAft>
            </a:pPr>
            <a:r>
              <a:rPr lang="en-US" sz="1900" dirty="0"/>
              <a:t>Engages students in the community and community service</a:t>
            </a:r>
          </a:p>
          <a:p>
            <a:pPr lvl="1">
              <a:spcAft>
                <a:spcPts val="600"/>
              </a:spcAft>
            </a:pPr>
            <a:r>
              <a:rPr lang="en-US" sz="1900" dirty="0"/>
              <a:t>Provides real-life experience for students interested in careers in </a:t>
            </a:r>
            <a:r>
              <a:rPr lang="en-US" sz="1900" dirty="0" smtClean="0"/>
              <a:t>health/medical, </a:t>
            </a:r>
            <a:r>
              <a:rPr lang="en-US" sz="1900" dirty="0">
                <a:solidFill>
                  <a:srgbClr val="75C218"/>
                </a:solidFill>
              </a:rPr>
              <a:t>law enforcement</a:t>
            </a:r>
            <a:r>
              <a:rPr lang="en-US" sz="1900" dirty="0"/>
              <a:t>, prevention, </a:t>
            </a:r>
            <a:r>
              <a:rPr lang="en-US" sz="1900" dirty="0">
                <a:solidFill>
                  <a:srgbClr val="75C218"/>
                </a:solidFill>
              </a:rPr>
              <a:t>teaching</a:t>
            </a:r>
            <a:r>
              <a:rPr lang="en-US" sz="1900" dirty="0"/>
              <a:t>, public service, and </a:t>
            </a:r>
            <a:r>
              <a:rPr lang="en-US" sz="1900" dirty="0">
                <a:solidFill>
                  <a:srgbClr val="75C218"/>
                </a:solidFill>
              </a:rPr>
              <a:t>many others </a:t>
            </a:r>
          </a:p>
          <a:p>
            <a:pPr>
              <a:buNone/>
            </a:pPr>
            <a:endParaRPr lang="en-US" dirty="0"/>
          </a:p>
        </p:txBody>
      </p:sp>
      <p:pic>
        <p:nvPicPr>
          <p:cNvPr id="7" name="Picture 6">
            <a:extLst>
              <a:ext uri="{FF2B5EF4-FFF2-40B4-BE49-F238E27FC236}">
                <a16:creationId xmlns:a16="http://schemas.microsoft.com/office/drawing/2014/main" xmlns="" id="{6E7780C5-11E7-4E72-A072-A0C7C1AE3A45}"/>
              </a:ext>
            </a:extLst>
          </p:cNvPr>
          <p:cNvPicPr/>
          <p:nvPr/>
        </p:nvPicPr>
        <p:blipFill>
          <a:blip r:embed="rId2" cstate="print">
            <a:lum bright="20000"/>
            <a:extLst>
              <a:ext uri="{28A0092B-C50C-407E-A947-70E740481C1C}">
                <a14:useLocalDpi xmlns:a14="http://schemas.microsoft.com/office/drawing/2010/main" xmlns="" val="0"/>
              </a:ext>
            </a:extLst>
          </a:blip>
          <a:srcRect l="16827" t="13768" r="16667" b="33816"/>
          <a:stretch>
            <a:fillRect/>
          </a:stretch>
        </p:blipFill>
        <p:spPr>
          <a:xfrm rot="792200">
            <a:off x="5996845" y="1261379"/>
            <a:ext cx="2536168" cy="14269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0">
      <a:dk1>
        <a:sysClr val="windowText" lastClr="000000"/>
      </a:dk1>
      <a:lt1>
        <a:sysClr val="window" lastClr="FFFFFF"/>
      </a:lt1>
      <a:dk2>
        <a:srgbClr val="212745"/>
      </a:dk2>
      <a:lt2>
        <a:srgbClr val="B4DCFA"/>
      </a:lt2>
      <a:accent1>
        <a:srgbClr val="3083AF"/>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2507</TotalTime>
  <Words>1443</Words>
  <Application>Microsoft Office PowerPoint</Application>
  <PresentationFormat>On-screen Show (4:3)</PresentationFormat>
  <Paragraphs>183</Paragraphs>
  <Slides>25</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Clarity</vt:lpstr>
      <vt:lpstr>Worksheet</vt:lpstr>
      <vt:lpstr>Document</vt:lpstr>
      <vt:lpstr>Slide 1</vt:lpstr>
      <vt:lpstr>About YOVASO  </vt:lpstr>
      <vt:lpstr>To Reach Youth and Teens, We Must Engage Them in Understanding &amp; Addressing Their Risks</vt:lpstr>
      <vt:lpstr>YOVASO’s  Mission </vt:lpstr>
      <vt:lpstr>Our Goal</vt:lpstr>
      <vt:lpstr>Focus Areas of YOVASO and Our Peer-To-Peer Programs: Top Issues for Teen Drivers and High Schools in Virginia</vt:lpstr>
      <vt:lpstr>Teens are Influencing a Safer Driving Culture</vt:lpstr>
      <vt:lpstr>Teens are Influencing a Safer Driving Culture</vt:lpstr>
      <vt:lpstr>How YOVASO Benefits Schools and Communities</vt:lpstr>
      <vt:lpstr>YOVASO Services to Schools / Youth Groups </vt:lpstr>
      <vt:lpstr>YOVASO Safety Campaigns: (All campaigns include free materials) </vt:lpstr>
      <vt:lpstr>Slide 12</vt:lpstr>
      <vt:lpstr>Other Resources</vt:lpstr>
      <vt:lpstr>Our ScanEd Program</vt:lpstr>
      <vt:lpstr>Photos of ScanEd in Action</vt:lpstr>
      <vt:lpstr>Distracted / Impaired Driving Simulators</vt:lpstr>
      <vt:lpstr>Peer Leadership Training</vt:lpstr>
      <vt:lpstr>Leadership Retreats / Awards</vt:lpstr>
      <vt:lpstr>Turning Tragedy Into Advocacy: A Commitment to Saving Other Young Lives</vt:lpstr>
      <vt:lpstr>Slide 20</vt:lpstr>
      <vt:lpstr>Slide 21</vt:lpstr>
      <vt:lpstr>Leadership at the State Level</vt:lpstr>
      <vt:lpstr>Student Expectations &amp; Commitment </vt:lpstr>
      <vt:lpstr>The Keys to a Successful Club</vt:lpstr>
      <vt:lpstr>We All Have One Mission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Adult-vaso</dc:title>
  <dc:creator>Mary King</dc:creator>
  <cp:lastModifiedBy>Mary.King</cp:lastModifiedBy>
  <cp:revision>223</cp:revision>
  <dcterms:created xsi:type="dcterms:W3CDTF">2013-07-16T19:40:13Z</dcterms:created>
  <dcterms:modified xsi:type="dcterms:W3CDTF">2019-09-18T20:16:59Z</dcterms:modified>
</cp:coreProperties>
</file>