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7"/>
  </p:notesMasterIdLst>
  <p:handoutMasterIdLst>
    <p:handoutMasterId r:id="rId48"/>
  </p:handoutMasterIdLst>
  <p:sldIdLst>
    <p:sldId id="256" r:id="rId2"/>
    <p:sldId id="261" r:id="rId3"/>
    <p:sldId id="364" r:id="rId4"/>
    <p:sldId id="373" r:id="rId5"/>
    <p:sldId id="384" r:id="rId6"/>
    <p:sldId id="380" r:id="rId7"/>
    <p:sldId id="375" r:id="rId8"/>
    <p:sldId id="376" r:id="rId9"/>
    <p:sldId id="371" r:id="rId10"/>
    <p:sldId id="329" r:id="rId11"/>
    <p:sldId id="308" r:id="rId12"/>
    <p:sldId id="310" r:id="rId13"/>
    <p:sldId id="312" r:id="rId14"/>
    <p:sldId id="314" r:id="rId15"/>
    <p:sldId id="336" r:id="rId16"/>
    <p:sldId id="330" r:id="rId17"/>
    <p:sldId id="349" r:id="rId18"/>
    <p:sldId id="350" r:id="rId19"/>
    <p:sldId id="337" r:id="rId20"/>
    <p:sldId id="344" r:id="rId21"/>
    <p:sldId id="338" r:id="rId22"/>
    <p:sldId id="316" r:id="rId23"/>
    <p:sldId id="396" r:id="rId24"/>
    <p:sldId id="394" r:id="rId25"/>
    <p:sldId id="395" r:id="rId26"/>
    <p:sldId id="351" r:id="rId27"/>
    <p:sldId id="318" r:id="rId28"/>
    <p:sldId id="319" r:id="rId29"/>
    <p:sldId id="374" r:id="rId30"/>
    <p:sldId id="320" r:id="rId31"/>
    <p:sldId id="345" r:id="rId32"/>
    <p:sldId id="382" r:id="rId33"/>
    <p:sldId id="390" r:id="rId34"/>
    <p:sldId id="346" r:id="rId35"/>
    <p:sldId id="347" r:id="rId36"/>
    <p:sldId id="383" r:id="rId37"/>
    <p:sldId id="348" r:id="rId38"/>
    <p:sldId id="370" r:id="rId39"/>
    <p:sldId id="391" r:id="rId40"/>
    <p:sldId id="392" r:id="rId41"/>
    <p:sldId id="342" r:id="rId42"/>
    <p:sldId id="321" r:id="rId43"/>
    <p:sldId id="323" r:id="rId44"/>
    <p:sldId id="325" r:id="rId45"/>
    <p:sldId id="327" r:id="rId46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47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83188" autoAdjust="0"/>
  </p:normalViewPr>
  <p:slideViewPr>
    <p:cSldViewPr>
      <p:cViewPr varScale="1">
        <p:scale>
          <a:sx n="97" d="100"/>
          <a:sy n="97" d="100"/>
        </p:scale>
        <p:origin x="200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2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247D7C0-0C7E-46B9-8E62-8F3DA86345A1}" type="doc">
      <dgm:prSet loTypeId="urn:microsoft.com/office/officeart/2005/8/layout/target1" loCatId="relationship" qsTypeId="urn:microsoft.com/office/officeart/2005/8/quickstyle/3d1" qsCatId="3D" csTypeId="urn:microsoft.com/office/officeart/2005/8/colors/colorful5" csCatId="colorful" phldr="1"/>
      <dgm:spPr/>
    </dgm:pt>
    <dgm:pt modelId="{BB9D1F3E-DD42-4293-9186-5C5D3115343D}">
      <dgm:prSet phldrT="[Text]" custT="1"/>
      <dgm:spPr/>
      <dgm:t>
        <a:bodyPr/>
        <a:lstStyle/>
        <a:p>
          <a:r>
            <a:rPr lang="en-US" sz="2400" dirty="0" smtClean="0"/>
            <a:t>Traditional (Hot Spot)</a:t>
          </a:r>
          <a:endParaRPr lang="en-US" sz="2400" dirty="0"/>
        </a:p>
      </dgm:t>
    </dgm:pt>
    <dgm:pt modelId="{BBEB6971-B479-434B-97B0-B825694AE8DB}" type="parTrans" cxnId="{A269DCD5-6B88-459B-B233-138F5BE57E2F}">
      <dgm:prSet/>
      <dgm:spPr/>
      <dgm:t>
        <a:bodyPr/>
        <a:lstStyle/>
        <a:p>
          <a:endParaRPr lang="en-US" sz="2400"/>
        </a:p>
      </dgm:t>
    </dgm:pt>
    <dgm:pt modelId="{930308A1-5B21-4DAD-90F1-53FE44CB5FCF}" type="sibTrans" cxnId="{A269DCD5-6B88-459B-B233-138F5BE57E2F}">
      <dgm:prSet/>
      <dgm:spPr/>
      <dgm:t>
        <a:bodyPr/>
        <a:lstStyle/>
        <a:p>
          <a:endParaRPr lang="en-US" sz="2400"/>
        </a:p>
      </dgm:t>
    </dgm:pt>
    <dgm:pt modelId="{EFFF869D-8EE3-409F-B19E-A5F6A8EF2302}">
      <dgm:prSet phldrT="[Text]" custT="1"/>
      <dgm:spPr/>
      <dgm:t>
        <a:bodyPr/>
        <a:lstStyle/>
        <a:p>
          <a:r>
            <a:rPr lang="en-US" sz="2400" dirty="0" smtClean="0"/>
            <a:t>Systemic</a:t>
          </a:r>
          <a:endParaRPr lang="en-US" sz="2400" dirty="0"/>
        </a:p>
      </dgm:t>
    </dgm:pt>
    <dgm:pt modelId="{B27CE697-5F1F-4AB6-86B3-1B53D0442943}" type="parTrans" cxnId="{64E9EFFD-89FC-499E-A8CB-AB886E4373F5}">
      <dgm:prSet/>
      <dgm:spPr/>
      <dgm:t>
        <a:bodyPr/>
        <a:lstStyle/>
        <a:p>
          <a:endParaRPr lang="en-US" sz="2400"/>
        </a:p>
      </dgm:t>
    </dgm:pt>
    <dgm:pt modelId="{010B9802-EBB2-4677-9A88-BB56FA559C86}" type="sibTrans" cxnId="{64E9EFFD-89FC-499E-A8CB-AB886E4373F5}">
      <dgm:prSet/>
      <dgm:spPr/>
      <dgm:t>
        <a:bodyPr/>
        <a:lstStyle/>
        <a:p>
          <a:endParaRPr lang="en-US" sz="2400"/>
        </a:p>
      </dgm:t>
    </dgm:pt>
    <dgm:pt modelId="{7340FC6A-A9C7-49FB-A006-A09EC675F021}">
      <dgm:prSet phldrT="[Text]" custT="1"/>
      <dgm:spPr/>
      <dgm:t>
        <a:bodyPr/>
        <a:lstStyle/>
        <a:p>
          <a:r>
            <a:rPr lang="en-US" sz="2400" dirty="0" smtClean="0"/>
            <a:t>Comprehensive</a:t>
          </a:r>
          <a:endParaRPr lang="en-US" sz="2400" dirty="0"/>
        </a:p>
      </dgm:t>
    </dgm:pt>
    <dgm:pt modelId="{EC98CA74-F68A-4F1A-A09B-37040A2D80E0}" type="parTrans" cxnId="{1C4D860B-FEF3-4526-A20A-81289A420F0C}">
      <dgm:prSet/>
      <dgm:spPr/>
      <dgm:t>
        <a:bodyPr/>
        <a:lstStyle/>
        <a:p>
          <a:endParaRPr lang="en-US" sz="2400"/>
        </a:p>
      </dgm:t>
    </dgm:pt>
    <dgm:pt modelId="{C954D45B-78B1-49AC-A1B3-25CBD1CC387F}" type="sibTrans" cxnId="{1C4D860B-FEF3-4526-A20A-81289A420F0C}">
      <dgm:prSet/>
      <dgm:spPr/>
      <dgm:t>
        <a:bodyPr/>
        <a:lstStyle/>
        <a:p>
          <a:endParaRPr lang="en-US" sz="2400"/>
        </a:p>
      </dgm:t>
    </dgm:pt>
    <dgm:pt modelId="{E9DD6B43-F0F0-45DD-8D05-D7D320F7448E}">
      <dgm:prSet phldrT="[Text]" custT="1"/>
      <dgm:spPr/>
      <dgm:t>
        <a:bodyPr/>
        <a:lstStyle/>
        <a:p>
          <a:r>
            <a:rPr lang="en-US" sz="2400" dirty="0" smtClean="0"/>
            <a:t>Policy</a:t>
          </a:r>
          <a:endParaRPr lang="en-US" sz="2400" dirty="0"/>
        </a:p>
      </dgm:t>
    </dgm:pt>
    <dgm:pt modelId="{BD7FF1D6-E0D5-48B0-8A69-40E57C45B0E9}" type="parTrans" cxnId="{56473365-3E85-450C-A7D1-AF9FDF74E645}">
      <dgm:prSet/>
      <dgm:spPr/>
      <dgm:t>
        <a:bodyPr/>
        <a:lstStyle/>
        <a:p>
          <a:endParaRPr lang="en-US" sz="2400"/>
        </a:p>
      </dgm:t>
    </dgm:pt>
    <dgm:pt modelId="{F70741D3-F18B-4B16-8061-DC655455B682}" type="sibTrans" cxnId="{56473365-3E85-450C-A7D1-AF9FDF74E645}">
      <dgm:prSet/>
      <dgm:spPr/>
      <dgm:t>
        <a:bodyPr/>
        <a:lstStyle/>
        <a:p>
          <a:endParaRPr lang="en-US" sz="2400"/>
        </a:p>
      </dgm:t>
    </dgm:pt>
    <dgm:pt modelId="{939E3374-0710-4E17-99D5-FECE028329C8}">
      <dgm:prSet phldrT="[Text]" custT="1"/>
      <dgm:spPr/>
      <dgm:t>
        <a:bodyPr/>
        <a:lstStyle/>
        <a:p>
          <a:r>
            <a:rPr lang="en-US" sz="2400" dirty="0" smtClean="0"/>
            <a:t>Culture</a:t>
          </a:r>
          <a:endParaRPr lang="en-US" sz="2400" dirty="0"/>
        </a:p>
      </dgm:t>
    </dgm:pt>
    <dgm:pt modelId="{B1D21C74-B6F3-41D2-B65D-0A4ADF3476A6}" type="parTrans" cxnId="{DB57EB73-F46D-4B32-89C7-9856D6DD102A}">
      <dgm:prSet/>
      <dgm:spPr/>
      <dgm:t>
        <a:bodyPr/>
        <a:lstStyle/>
        <a:p>
          <a:endParaRPr lang="en-US" sz="2400"/>
        </a:p>
      </dgm:t>
    </dgm:pt>
    <dgm:pt modelId="{5236F0B6-76D3-4E40-843E-1FFE5A66C954}" type="sibTrans" cxnId="{DB57EB73-F46D-4B32-89C7-9856D6DD102A}">
      <dgm:prSet/>
      <dgm:spPr/>
      <dgm:t>
        <a:bodyPr/>
        <a:lstStyle/>
        <a:p>
          <a:endParaRPr lang="en-US" sz="2400"/>
        </a:p>
      </dgm:t>
    </dgm:pt>
    <dgm:pt modelId="{D2B96BDF-CF37-42DE-8D05-8FA269567267}" type="pres">
      <dgm:prSet presAssocID="{5247D7C0-0C7E-46B9-8E62-8F3DA86345A1}" presName="composite" presStyleCnt="0">
        <dgm:presLayoutVars>
          <dgm:chMax val="5"/>
          <dgm:dir/>
          <dgm:resizeHandles val="exact"/>
        </dgm:presLayoutVars>
      </dgm:prSet>
      <dgm:spPr/>
    </dgm:pt>
    <dgm:pt modelId="{42881245-B965-44D1-9491-FBC9D7910EE3}" type="pres">
      <dgm:prSet presAssocID="{BB9D1F3E-DD42-4293-9186-5C5D3115343D}" presName="circle1" presStyleLbl="lnNode1" presStyleIdx="0" presStyleCnt="5"/>
      <dgm:spPr/>
    </dgm:pt>
    <dgm:pt modelId="{96F0D1FC-0FA6-420E-8465-05DAA70B57CF}" type="pres">
      <dgm:prSet presAssocID="{BB9D1F3E-DD42-4293-9186-5C5D3115343D}" presName="text1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0B347B-8113-4AA7-AEE6-F13E6DDCA6A0}" type="pres">
      <dgm:prSet presAssocID="{BB9D1F3E-DD42-4293-9186-5C5D3115343D}" presName="line1" presStyleLbl="callout" presStyleIdx="0" presStyleCnt="10"/>
      <dgm:spPr/>
    </dgm:pt>
    <dgm:pt modelId="{C94CB8D7-947D-41D9-A2C0-6AF298D1DB94}" type="pres">
      <dgm:prSet presAssocID="{BB9D1F3E-DD42-4293-9186-5C5D3115343D}" presName="d1" presStyleLbl="callout" presStyleIdx="1" presStyleCnt="10"/>
      <dgm:spPr/>
    </dgm:pt>
    <dgm:pt modelId="{193CC2C2-08E5-40A4-9EDF-1AB685BC56DD}" type="pres">
      <dgm:prSet presAssocID="{EFFF869D-8EE3-409F-B19E-A5F6A8EF2302}" presName="circle2" presStyleLbl="lnNode1" presStyleIdx="1" presStyleCnt="5" custScaleX="185965" custScaleY="185965"/>
      <dgm:spPr/>
    </dgm:pt>
    <dgm:pt modelId="{3E250846-FC97-45D3-9E5C-BD482D3C19C2}" type="pres">
      <dgm:prSet presAssocID="{EFFF869D-8EE3-409F-B19E-A5F6A8EF2302}" presName="text2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3FB453-064C-4859-872B-5F8EF3EF5D25}" type="pres">
      <dgm:prSet presAssocID="{EFFF869D-8EE3-409F-B19E-A5F6A8EF2302}" presName="line2" presStyleLbl="callout" presStyleIdx="2" presStyleCnt="10"/>
      <dgm:spPr/>
    </dgm:pt>
    <dgm:pt modelId="{C9E9057F-086A-4A8A-B094-AC73FAE4BE9E}" type="pres">
      <dgm:prSet presAssocID="{EFFF869D-8EE3-409F-B19E-A5F6A8EF2302}" presName="d2" presStyleLbl="callout" presStyleIdx="3" presStyleCnt="10" custScaleX="72424" custScaleY="71150" custLinFactNeighborX="15312" custLinFactNeighborY="-13984"/>
      <dgm:spPr/>
    </dgm:pt>
    <dgm:pt modelId="{D49294A3-7E96-4725-B3B6-526EA3BFF05C}" type="pres">
      <dgm:prSet presAssocID="{7340FC6A-A9C7-49FB-A006-A09EC675F021}" presName="circle3" presStyleLbl="lnNode1" presStyleIdx="2" presStyleCnt="5" custScaleX="136815" custScaleY="136815"/>
      <dgm:spPr/>
    </dgm:pt>
    <dgm:pt modelId="{15640A9A-D5E5-4982-BE62-4503209539D7}" type="pres">
      <dgm:prSet presAssocID="{7340FC6A-A9C7-49FB-A006-A09EC675F021}" presName="text3" presStyleLbl="revTx" presStyleIdx="2" presStyleCnt="5" custScaleX="178363" custLinFactNeighborX="38889" custLinFactNeighborY="-147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9C7C74-9C38-47D4-831C-744B36D2ED59}" type="pres">
      <dgm:prSet presAssocID="{7340FC6A-A9C7-49FB-A006-A09EC675F021}" presName="line3" presStyleLbl="callout" presStyleIdx="4" presStyleCnt="10"/>
      <dgm:spPr/>
    </dgm:pt>
    <dgm:pt modelId="{4C9A32EA-AF31-43E2-93E2-7166E2C1E42A}" type="pres">
      <dgm:prSet presAssocID="{7340FC6A-A9C7-49FB-A006-A09EC675F021}" presName="d3" presStyleLbl="callout" presStyleIdx="5" presStyleCnt="10" custScaleX="51033" custScaleY="52388" custLinFactNeighborX="21404" custLinFactNeighborY="-23185"/>
      <dgm:spPr/>
    </dgm:pt>
    <dgm:pt modelId="{06A2B6F0-EF74-4443-984A-575034DF7B8F}" type="pres">
      <dgm:prSet presAssocID="{E9DD6B43-F0F0-45DD-8D05-D7D320F7448E}" presName="circle4" presStyleLbl="lnNode1" presStyleIdx="3" presStyleCnt="5" custScaleX="113435" custScaleY="113435"/>
      <dgm:spPr/>
    </dgm:pt>
    <dgm:pt modelId="{5131123E-2456-4E4E-829E-FCB08550DDCE}" type="pres">
      <dgm:prSet presAssocID="{E9DD6B43-F0F0-45DD-8D05-D7D320F7448E}" presName="text4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A78FD1-7324-4714-8A24-A6A2683E691E}" type="pres">
      <dgm:prSet presAssocID="{E9DD6B43-F0F0-45DD-8D05-D7D320F7448E}" presName="line4" presStyleLbl="callout" presStyleIdx="6" presStyleCnt="10"/>
      <dgm:spPr/>
    </dgm:pt>
    <dgm:pt modelId="{6295AF8C-13B3-4266-AACA-0783DE51C624}" type="pres">
      <dgm:prSet presAssocID="{E9DD6B43-F0F0-45DD-8D05-D7D320F7448E}" presName="d4" presStyleLbl="callout" presStyleIdx="7" presStyleCnt="10" custFlipVert="1" custFlipHor="1" custScaleX="39663" custScaleY="45811" custLinFactNeighborX="31363" custLinFactNeighborY="-24930"/>
      <dgm:spPr/>
    </dgm:pt>
    <dgm:pt modelId="{463A12FA-977E-4352-9F04-FB33C751C572}" type="pres">
      <dgm:prSet presAssocID="{939E3374-0710-4E17-99D5-FECE028329C8}" presName="circle5" presStyleLbl="lnNode1" presStyleIdx="4" presStyleCnt="5"/>
      <dgm:spPr/>
    </dgm:pt>
    <dgm:pt modelId="{8BFADDE7-94CF-4901-8330-5B255E66FB1E}" type="pres">
      <dgm:prSet presAssocID="{939E3374-0710-4E17-99D5-FECE028329C8}" presName="text5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9DF578-3504-4521-95CD-6EB9A41E216C}" type="pres">
      <dgm:prSet presAssocID="{939E3374-0710-4E17-99D5-FECE028329C8}" presName="line5" presStyleLbl="callout" presStyleIdx="8" presStyleCnt="10"/>
      <dgm:spPr/>
    </dgm:pt>
    <dgm:pt modelId="{2669502D-1B86-4298-904D-6400DF20DA47}" type="pres">
      <dgm:prSet presAssocID="{939E3374-0710-4E17-99D5-FECE028329C8}" presName="d5" presStyleLbl="callout" presStyleIdx="9" presStyleCnt="10" custScaleX="49123" custScaleY="54887" custLinFactNeighborX="32389" custLinFactNeighborY="-25314"/>
      <dgm:spPr/>
    </dgm:pt>
  </dgm:ptLst>
  <dgm:cxnLst>
    <dgm:cxn modelId="{05553AA4-5303-4404-B776-DB3E7F3609D7}" type="presOf" srcId="{5247D7C0-0C7E-46B9-8E62-8F3DA86345A1}" destId="{D2B96BDF-CF37-42DE-8D05-8FA269567267}" srcOrd="0" destOrd="0" presId="urn:microsoft.com/office/officeart/2005/8/layout/target1"/>
    <dgm:cxn modelId="{DB57EB73-F46D-4B32-89C7-9856D6DD102A}" srcId="{5247D7C0-0C7E-46B9-8E62-8F3DA86345A1}" destId="{939E3374-0710-4E17-99D5-FECE028329C8}" srcOrd="4" destOrd="0" parTransId="{B1D21C74-B6F3-41D2-B65D-0A4ADF3476A6}" sibTransId="{5236F0B6-76D3-4E40-843E-1FFE5A66C954}"/>
    <dgm:cxn modelId="{F4287438-2A9A-4517-AE8F-76C1A46EE6CC}" type="presOf" srcId="{7340FC6A-A9C7-49FB-A006-A09EC675F021}" destId="{15640A9A-D5E5-4982-BE62-4503209539D7}" srcOrd="0" destOrd="0" presId="urn:microsoft.com/office/officeart/2005/8/layout/target1"/>
    <dgm:cxn modelId="{A269DCD5-6B88-459B-B233-138F5BE57E2F}" srcId="{5247D7C0-0C7E-46B9-8E62-8F3DA86345A1}" destId="{BB9D1F3E-DD42-4293-9186-5C5D3115343D}" srcOrd="0" destOrd="0" parTransId="{BBEB6971-B479-434B-97B0-B825694AE8DB}" sibTransId="{930308A1-5B21-4DAD-90F1-53FE44CB5FCF}"/>
    <dgm:cxn modelId="{9915ED00-866F-4D5E-988F-FFD4C5D1E847}" type="presOf" srcId="{BB9D1F3E-DD42-4293-9186-5C5D3115343D}" destId="{96F0D1FC-0FA6-420E-8465-05DAA70B57CF}" srcOrd="0" destOrd="0" presId="urn:microsoft.com/office/officeart/2005/8/layout/target1"/>
    <dgm:cxn modelId="{56473365-3E85-450C-A7D1-AF9FDF74E645}" srcId="{5247D7C0-0C7E-46B9-8E62-8F3DA86345A1}" destId="{E9DD6B43-F0F0-45DD-8D05-D7D320F7448E}" srcOrd="3" destOrd="0" parTransId="{BD7FF1D6-E0D5-48B0-8A69-40E57C45B0E9}" sibTransId="{F70741D3-F18B-4B16-8061-DC655455B682}"/>
    <dgm:cxn modelId="{3C9EBF2A-F2B4-4050-B258-FC02888BF7DB}" type="presOf" srcId="{EFFF869D-8EE3-409F-B19E-A5F6A8EF2302}" destId="{3E250846-FC97-45D3-9E5C-BD482D3C19C2}" srcOrd="0" destOrd="0" presId="urn:microsoft.com/office/officeart/2005/8/layout/target1"/>
    <dgm:cxn modelId="{EB69CDB8-3D67-44B1-A7C4-3D980F62AEC3}" type="presOf" srcId="{939E3374-0710-4E17-99D5-FECE028329C8}" destId="{8BFADDE7-94CF-4901-8330-5B255E66FB1E}" srcOrd="0" destOrd="0" presId="urn:microsoft.com/office/officeart/2005/8/layout/target1"/>
    <dgm:cxn modelId="{F5C3BC2B-E19B-4F80-8197-9851F7F4EF47}" type="presOf" srcId="{E9DD6B43-F0F0-45DD-8D05-D7D320F7448E}" destId="{5131123E-2456-4E4E-829E-FCB08550DDCE}" srcOrd="0" destOrd="0" presId="urn:microsoft.com/office/officeart/2005/8/layout/target1"/>
    <dgm:cxn modelId="{64E9EFFD-89FC-499E-A8CB-AB886E4373F5}" srcId="{5247D7C0-0C7E-46B9-8E62-8F3DA86345A1}" destId="{EFFF869D-8EE3-409F-B19E-A5F6A8EF2302}" srcOrd="1" destOrd="0" parTransId="{B27CE697-5F1F-4AB6-86B3-1B53D0442943}" sibTransId="{010B9802-EBB2-4677-9A88-BB56FA559C86}"/>
    <dgm:cxn modelId="{1C4D860B-FEF3-4526-A20A-81289A420F0C}" srcId="{5247D7C0-0C7E-46B9-8E62-8F3DA86345A1}" destId="{7340FC6A-A9C7-49FB-A006-A09EC675F021}" srcOrd="2" destOrd="0" parTransId="{EC98CA74-F68A-4F1A-A09B-37040A2D80E0}" sibTransId="{C954D45B-78B1-49AC-A1B3-25CBD1CC387F}"/>
    <dgm:cxn modelId="{471BC322-972D-46F5-A617-9C734472A896}" type="presParOf" srcId="{D2B96BDF-CF37-42DE-8D05-8FA269567267}" destId="{42881245-B965-44D1-9491-FBC9D7910EE3}" srcOrd="0" destOrd="0" presId="urn:microsoft.com/office/officeart/2005/8/layout/target1"/>
    <dgm:cxn modelId="{9E095876-A0F0-4F7F-84E0-6988F09630D3}" type="presParOf" srcId="{D2B96BDF-CF37-42DE-8D05-8FA269567267}" destId="{96F0D1FC-0FA6-420E-8465-05DAA70B57CF}" srcOrd="1" destOrd="0" presId="urn:microsoft.com/office/officeart/2005/8/layout/target1"/>
    <dgm:cxn modelId="{2042818A-BC68-411B-B3EF-D11F176A94D1}" type="presParOf" srcId="{D2B96BDF-CF37-42DE-8D05-8FA269567267}" destId="{0B0B347B-8113-4AA7-AEE6-F13E6DDCA6A0}" srcOrd="2" destOrd="0" presId="urn:microsoft.com/office/officeart/2005/8/layout/target1"/>
    <dgm:cxn modelId="{C7E37B57-F4FD-47DA-82ED-022FF41D08A0}" type="presParOf" srcId="{D2B96BDF-CF37-42DE-8D05-8FA269567267}" destId="{C94CB8D7-947D-41D9-A2C0-6AF298D1DB94}" srcOrd="3" destOrd="0" presId="urn:microsoft.com/office/officeart/2005/8/layout/target1"/>
    <dgm:cxn modelId="{0289F769-FABB-44D1-852C-001D15E7EDB6}" type="presParOf" srcId="{D2B96BDF-CF37-42DE-8D05-8FA269567267}" destId="{193CC2C2-08E5-40A4-9EDF-1AB685BC56DD}" srcOrd="4" destOrd="0" presId="urn:microsoft.com/office/officeart/2005/8/layout/target1"/>
    <dgm:cxn modelId="{FE083947-A8A2-4204-BB68-9684855E647E}" type="presParOf" srcId="{D2B96BDF-CF37-42DE-8D05-8FA269567267}" destId="{3E250846-FC97-45D3-9E5C-BD482D3C19C2}" srcOrd="5" destOrd="0" presId="urn:microsoft.com/office/officeart/2005/8/layout/target1"/>
    <dgm:cxn modelId="{0515C607-73B0-43A7-BF73-2341987D1156}" type="presParOf" srcId="{D2B96BDF-CF37-42DE-8D05-8FA269567267}" destId="{5E3FB453-064C-4859-872B-5F8EF3EF5D25}" srcOrd="6" destOrd="0" presId="urn:microsoft.com/office/officeart/2005/8/layout/target1"/>
    <dgm:cxn modelId="{5B9349D0-DBDC-44DB-AD7A-9EAB8C30ACAF}" type="presParOf" srcId="{D2B96BDF-CF37-42DE-8D05-8FA269567267}" destId="{C9E9057F-086A-4A8A-B094-AC73FAE4BE9E}" srcOrd="7" destOrd="0" presId="urn:microsoft.com/office/officeart/2005/8/layout/target1"/>
    <dgm:cxn modelId="{584B2642-32D0-4714-A1E4-0B3D00D5AFCB}" type="presParOf" srcId="{D2B96BDF-CF37-42DE-8D05-8FA269567267}" destId="{D49294A3-7E96-4725-B3B6-526EA3BFF05C}" srcOrd="8" destOrd="0" presId="urn:microsoft.com/office/officeart/2005/8/layout/target1"/>
    <dgm:cxn modelId="{2D265123-7E55-456B-BF3B-0E709B591104}" type="presParOf" srcId="{D2B96BDF-CF37-42DE-8D05-8FA269567267}" destId="{15640A9A-D5E5-4982-BE62-4503209539D7}" srcOrd="9" destOrd="0" presId="urn:microsoft.com/office/officeart/2005/8/layout/target1"/>
    <dgm:cxn modelId="{DC0147E1-CF25-41D2-87DE-C7A75691D2E2}" type="presParOf" srcId="{D2B96BDF-CF37-42DE-8D05-8FA269567267}" destId="{6F9C7C74-9C38-47D4-831C-744B36D2ED59}" srcOrd="10" destOrd="0" presId="urn:microsoft.com/office/officeart/2005/8/layout/target1"/>
    <dgm:cxn modelId="{FBE840F0-09DB-4911-A411-4813E8AC1148}" type="presParOf" srcId="{D2B96BDF-CF37-42DE-8D05-8FA269567267}" destId="{4C9A32EA-AF31-43E2-93E2-7166E2C1E42A}" srcOrd="11" destOrd="0" presId="urn:microsoft.com/office/officeart/2005/8/layout/target1"/>
    <dgm:cxn modelId="{5FC9D9EC-2DDC-4C44-A101-19CAFD0BF9DE}" type="presParOf" srcId="{D2B96BDF-CF37-42DE-8D05-8FA269567267}" destId="{06A2B6F0-EF74-4443-984A-575034DF7B8F}" srcOrd="12" destOrd="0" presId="urn:microsoft.com/office/officeart/2005/8/layout/target1"/>
    <dgm:cxn modelId="{A85EC92F-A198-47FE-ACB9-A668C8FC204F}" type="presParOf" srcId="{D2B96BDF-CF37-42DE-8D05-8FA269567267}" destId="{5131123E-2456-4E4E-829E-FCB08550DDCE}" srcOrd="13" destOrd="0" presId="urn:microsoft.com/office/officeart/2005/8/layout/target1"/>
    <dgm:cxn modelId="{DFA31060-3F3C-4DC1-8564-BA6B0551031A}" type="presParOf" srcId="{D2B96BDF-CF37-42DE-8D05-8FA269567267}" destId="{72A78FD1-7324-4714-8A24-A6A2683E691E}" srcOrd="14" destOrd="0" presId="urn:microsoft.com/office/officeart/2005/8/layout/target1"/>
    <dgm:cxn modelId="{06414865-32C9-4570-9C60-26FF16214E8B}" type="presParOf" srcId="{D2B96BDF-CF37-42DE-8D05-8FA269567267}" destId="{6295AF8C-13B3-4266-AACA-0783DE51C624}" srcOrd="15" destOrd="0" presId="urn:microsoft.com/office/officeart/2005/8/layout/target1"/>
    <dgm:cxn modelId="{277A0CAF-BDAA-422C-AF50-3036FE6D6294}" type="presParOf" srcId="{D2B96BDF-CF37-42DE-8D05-8FA269567267}" destId="{463A12FA-977E-4352-9F04-FB33C751C572}" srcOrd="16" destOrd="0" presId="urn:microsoft.com/office/officeart/2005/8/layout/target1"/>
    <dgm:cxn modelId="{D3A52452-28FF-4244-90CA-0D282574DF60}" type="presParOf" srcId="{D2B96BDF-CF37-42DE-8D05-8FA269567267}" destId="{8BFADDE7-94CF-4901-8330-5B255E66FB1E}" srcOrd="17" destOrd="0" presId="urn:microsoft.com/office/officeart/2005/8/layout/target1"/>
    <dgm:cxn modelId="{1F8D460F-E4E5-41E9-AA73-5848BC7BBA7B}" type="presParOf" srcId="{D2B96BDF-CF37-42DE-8D05-8FA269567267}" destId="{709DF578-3504-4521-95CD-6EB9A41E216C}" srcOrd="18" destOrd="0" presId="urn:microsoft.com/office/officeart/2005/8/layout/target1"/>
    <dgm:cxn modelId="{8717B2E3-7EBB-4CF6-A1CC-4EA8D855ADD4}" type="presParOf" srcId="{D2B96BDF-CF37-42DE-8D05-8FA269567267}" destId="{2669502D-1B86-4298-904D-6400DF20DA47}" srcOrd="19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275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055480-32A6-4B73-9BB7-B8137B3B1EE0}" type="datetimeFigureOut">
              <a:rPr lang="en-US" smtClean="0"/>
              <a:pPr/>
              <a:t>9/19/2019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275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6162AE-D4A9-4A90-9D56-A881A38A74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545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E0B7B0A0-49A9-4752-910E-61A3E3E863A8}" type="datetimeFigureOut">
              <a:rPr lang="en-US" smtClean="0"/>
              <a:pPr/>
              <a:t>9/19/2019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A5EBE4CF-577F-4B45-ABEB-05457B1116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130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 every 35 hours</a:t>
            </a:r>
            <a:r>
              <a:rPr lang="en-US" baseline="0" dirty="0" smtClean="0"/>
              <a:t> within the City limits.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BE4CF-577F-4B45-ABEB-05457B1116E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2899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Just celebrated</a:t>
            </a:r>
            <a:r>
              <a:rPr lang="en-US" baseline="0" dirty="0" smtClean="0"/>
              <a:t> 50 years. Formed in 1966. Advises City Council.</a:t>
            </a:r>
          </a:p>
          <a:p>
            <a:endParaRPr lang="en-US" baseline="0" dirty="0" smtClean="0"/>
          </a:p>
          <a:p>
            <a:r>
              <a:rPr lang="en-US" baseline="0" dirty="0" smtClean="0"/>
              <a:t>Just changed our name.  Injury Prevention and Active Transportation</a:t>
            </a:r>
          </a:p>
          <a:p>
            <a:endParaRPr lang="en-US" dirty="0" smtClean="0"/>
          </a:p>
          <a:p>
            <a:r>
              <a:rPr lang="en-US" dirty="0" smtClean="0"/>
              <a:t>Safety partners (local,</a:t>
            </a:r>
            <a:r>
              <a:rPr lang="en-US" baseline="0" dirty="0" smtClean="0"/>
              <a:t> state, federal government agencies, non-profits, citizens, consultants)</a:t>
            </a:r>
          </a:p>
          <a:p>
            <a:endParaRPr lang="en-US" baseline="0" dirty="0" smtClean="0"/>
          </a:p>
          <a:p>
            <a:r>
              <a:rPr lang="en-US" baseline="0" dirty="0" smtClean="0"/>
              <a:t>Health department with CDC fellows.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Pass resolutions of support for grants as well as advice to council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BE4CF-577F-4B45-ABEB-05457B1116E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0999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“Lately I’ve been walking to work a lot (from Leigh to downtown), and am constantly trying to avoid being hit by cars at crosswalks. This morning, while crossing at the crosswalk in front of Bellevue Elementary, a car going pretty fast flew through the crosswalk, almost hitting me. It was close enough that I tapped the side of the car with my lunch bag (which contained one 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tupperware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two bananas in it). The woman driving the car actually stopped and told me to never touch her car, that I needed to slow down, then called me a jerk. I probably shouldn’t have tapped her car, but I’m tired of almost being hit every time I cross the street. Especially in front of an elementary school.”</a:t>
            </a: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BE4CF-577F-4B45-ABEB-05457B1116E7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1780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BE4CF-577F-4B45-ABEB-05457B1116E7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845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1C476A"/>
          </a:solidFill>
          <a:ln w="25400" cap="rnd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en-US" b="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2079625"/>
            <a:ext cx="9144000" cy="889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285750"/>
            <a:ext cx="9144000" cy="889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7" name="Picture 5" descr="headerPrototype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9525" y="365125"/>
            <a:ext cx="9153525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6" name="Rectangle 6"/>
          <p:cNvSpPr>
            <a:spLocks noGrp="1" noChangeArrowheads="1"/>
          </p:cNvSpPr>
          <p:nvPr>
            <p:ph type="ctrTitle" sz="quarter"/>
          </p:nvPr>
        </p:nvSpPr>
        <p:spPr>
          <a:xfrm>
            <a:off x="0" y="3205163"/>
            <a:ext cx="9144000" cy="1092200"/>
          </a:xfrm>
        </p:spPr>
        <p:txBody>
          <a:bodyPr/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0" y="5148263"/>
            <a:ext cx="9144000" cy="1114425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>
                <a:solidFill>
                  <a:schemeClr val="bg2"/>
                </a:solidFill>
                <a:latin typeface="Times New Roman" pitchFamily="18" charset="0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D07024-E943-4F2D-A828-936B7C5601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D07024-E943-4F2D-A828-936B7C5601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D07024-E943-4F2D-A828-936B7C5601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D07024-E943-4F2D-A828-936B7C5601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33463"/>
            <a:ext cx="4038600" cy="5092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33463"/>
            <a:ext cx="4038600" cy="5092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D07024-E943-4F2D-A828-936B7C5601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D07024-E943-4F2D-A828-936B7C5601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D07024-E943-4F2D-A828-936B7C5601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D07024-E943-4F2D-A828-936B7C5601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D07024-E943-4F2D-A828-936B7C5601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D07024-E943-4F2D-A828-936B7C5601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769938"/>
            <a:ext cx="9144000" cy="68262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0" y="6337300"/>
            <a:ext cx="9144000" cy="520700"/>
          </a:xfrm>
          <a:prstGeom prst="rect">
            <a:avLst/>
          </a:prstGeom>
          <a:solidFill>
            <a:srgbClr val="1C476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0"/>
            <a:ext cx="9144000" cy="784225"/>
          </a:xfrm>
          <a:prstGeom prst="rect">
            <a:avLst/>
          </a:prstGeom>
          <a:solidFill>
            <a:srgbClr val="1C476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33463"/>
            <a:ext cx="8229600" cy="509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 Click to edit Master text styles</a:t>
            </a:r>
          </a:p>
          <a:p>
            <a:pPr lvl="1"/>
            <a:r>
              <a:rPr lang="en-US" smtClean="0"/>
              <a:t>- 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- 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3817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fld id="{EAD07024-E943-4F2D-A828-936B7C56019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0" y="6338888"/>
            <a:ext cx="9144000" cy="68262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033" name="Picture 9" descr="Presentation-Logo"/>
          <p:cNvPicPr>
            <a:picLocks noChangeAspect="1" noChangeArrowheads="1"/>
          </p:cNvPicPr>
          <p:nvPr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100013" y="6426200"/>
            <a:ext cx="420687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Times New Roman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Times New Roman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Times New Roman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Times New Roman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Times New Roman" pitchFamily="18" charset="0"/>
        </a:defRPr>
      </a:lvl9pPr>
    </p:titleStyle>
    <p:bodyStyle>
      <a:lvl1pPr marL="457200" indent="-4572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8572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20015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0" y="5320048"/>
            <a:ext cx="9144000" cy="1461751"/>
          </a:xfrm>
        </p:spPr>
        <p:txBody>
          <a:bodyPr>
            <a:normAutofit/>
          </a:bodyPr>
          <a:lstStyle/>
          <a:p>
            <a:r>
              <a:rPr lang="en-US" sz="2000" dirty="0" smtClean="0"/>
              <a:t>Michael B. Sawyer, PE</a:t>
            </a:r>
          </a:p>
          <a:p>
            <a:r>
              <a:rPr lang="en-US" sz="2000" dirty="0" smtClean="0"/>
              <a:t>City Transportation Engineer</a:t>
            </a:r>
          </a:p>
          <a:p>
            <a:r>
              <a:rPr lang="en-US" sz="2000" dirty="0" smtClean="0"/>
              <a:t>September 25,  2019</a:t>
            </a: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76200" y="3341168"/>
            <a:ext cx="9029700" cy="1600200"/>
          </a:xfrm>
        </p:spPr>
        <p:txBody>
          <a:bodyPr>
            <a:normAutofit fontScale="90000"/>
          </a:bodyPr>
          <a:lstStyle/>
          <a:p>
            <a:r>
              <a:rPr lang="en-US" dirty="0"/>
              <a:t>Vision </a:t>
            </a:r>
            <a:r>
              <a:rPr lang="en-US" dirty="0" smtClean="0"/>
              <a:t>Zero: </a:t>
            </a:r>
            <a:br>
              <a:rPr lang="en-US" dirty="0" smtClean="0"/>
            </a:br>
            <a:r>
              <a:rPr lang="en-US" dirty="0" smtClean="0"/>
              <a:t>Our </a:t>
            </a:r>
            <a:r>
              <a:rPr lang="en-US" dirty="0"/>
              <a:t>Steps </a:t>
            </a:r>
            <a:r>
              <a:rPr lang="en-US" dirty="0" smtClean="0"/>
              <a:t>to Improve Public Health</a:t>
            </a:r>
            <a:br>
              <a:rPr lang="en-US" dirty="0" smtClean="0"/>
            </a:br>
            <a:r>
              <a:rPr lang="en-US" sz="2700" b="0" dirty="0" smtClean="0"/>
              <a:t>7</a:t>
            </a:r>
            <a:r>
              <a:rPr lang="en-US" sz="2700" b="0" baseline="30000" dirty="0" smtClean="0"/>
              <a:t>th</a:t>
            </a:r>
            <a:r>
              <a:rPr lang="en-US" sz="2700" b="0" dirty="0" smtClean="0"/>
              <a:t> Annual Distracted Driving Summit</a:t>
            </a:r>
            <a:endParaRPr lang="en-US" sz="2700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Twelve Steps to Vision Zero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33463"/>
            <a:ext cx="8763000" cy="5092700"/>
          </a:xfrm>
        </p:spPr>
        <p:txBody>
          <a:bodyPr/>
          <a:lstStyle/>
          <a:p>
            <a:r>
              <a:rPr lang="en-US" sz="2400" dirty="0" smtClean="0"/>
              <a:t>STEP 1: Establish Safe and Healthy Streets Commission </a:t>
            </a:r>
          </a:p>
          <a:p>
            <a:r>
              <a:rPr lang="en-US" sz="2400" dirty="0" smtClean="0"/>
              <a:t>STEP 2: Adopt a Vision Zero Resolution</a:t>
            </a:r>
          </a:p>
          <a:p>
            <a:r>
              <a:rPr lang="en-US" sz="2400" dirty="0" smtClean="0"/>
              <a:t>STEP 3: Sign a Vision Zero Pledge</a:t>
            </a:r>
            <a:endParaRPr lang="en-US" sz="2400" dirty="0" smtClean="0">
              <a:sym typeface="Wingdings"/>
            </a:endParaRPr>
          </a:p>
          <a:p>
            <a:r>
              <a:rPr lang="en-US" sz="2400" dirty="0" smtClean="0">
                <a:sym typeface="Wingdings"/>
              </a:rPr>
              <a:t>STEP 4: Issue a Safe and Healthy Streets Challenge</a:t>
            </a:r>
          </a:p>
          <a:p>
            <a:r>
              <a:rPr lang="en-US" sz="2400" dirty="0" smtClean="0">
                <a:sym typeface="Wingdings"/>
              </a:rPr>
              <a:t>STEP 5: Adopt Vision Zero Action Plan</a:t>
            </a:r>
          </a:p>
          <a:p>
            <a:r>
              <a:rPr lang="en-US" sz="2400" dirty="0" smtClean="0">
                <a:sym typeface="Wingdings"/>
              </a:rPr>
              <a:t>STEP 6: Establish a Vision Zero Task Force</a:t>
            </a:r>
          </a:p>
          <a:p>
            <a:r>
              <a:rPr lang="en-US" sz="2400" dirty="0" smtClean="0">
                <a:sym typeface="Wingdings"/>
              </a:rPr>
              <a:t>STEP 7: Establish Year One Priorities and Metrics</a:t>
            </a:r>
            <a:endParaRPr lang="en-US" sz="2400" dirty="0" smtClean="0"/>
          </a:p>
          <a:p>
            <a:r>
              <a:rPr lang="en-US" sz="2400" dirty="0" smtClean="0"/>
              <a:t>STEP 8: Engage community leaders</a:t>
            </a:r>
          </a:p>
          <a:p>
            <a:r>
              <a:rPr lang="en-US" sz="2400" dirty="0" smtClean="0"/>
              <a:t>STEP 9: Shift the safety culture</a:t>
            </a:r>
          </a:p>
          <a:p>
            <a:r>
              <a:rPr lang="en-US" sz="2400" dirty="0" smtClean="0"/>
              <a:t>STEP 10: Vision Zero as DNA</a:t>
            </a:r>
          </a:p>
          <a:p>
            <a:r>
              <a:rPr lang="en-US" sz="2400" dirty="0" smtClean="0"/>
              <a:t>STEP 11: Focus on resources</a:t>
            </a:r>
          </a:p>
          <a:p>
            <a:r>
              <a:rPr lang="en-US" sz="2400" dirty="0" smtClean="0"/>
              <a:t>STEP 12: Keep your head up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1: Establish a Safety Commission</a:t>
            </a:r>
            <a:endParaRPr lang="en-US" dirty="0"/>
          </a:p>
        </p:txBody>
      </p:sp>
      <p:pic>
        <p:nvPicPr>
          <p:cNvPr id="1026" name="Picture 2" descr="C:\Users\sawyermb\AppData\Local\Microsoft\Windows\Temporary Internet Files\OLK1FB6\Safe and Healthy Streets Inlay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74" y="1371600"/>
            <a:ext cx="8839200" cy="44196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 flipH="1">
            <a:off x="1089659" y="5105400"/>
            <a:ext cx="6964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Next Meeting: </a:t>
            </a:r>
          </a:p>
          <a:p>
            <a:pPr algn="ctr"/>
            <a:r>
              <a:rPr lang="en-US" sz="2400" dirty="0" smtClean="0"/>
              <a:t>Wednesday October 16, 2019 at 2PM </a:t>
            </a:r>
          </a:p>
          <a:p>
            <a:pPr algn="ctr"/>
            <a:r>
              <a:rPr lang="en-US" sz="2400" dirty="0" smtClean="0"/>
              <a:t>Main Library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2: Adopt Vision Zero Resolution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City Council adopted Resolution 2016-R011 in March 2016</a:t>
            </a:r>
          </a:p>
          <a:p>
            <a:pPr lvl="1"/>
            <a:r>
              <a:rPr lang="en-US" dirty="0" smtClean="0"/>
              <a:t>Goal of reducing traffic fatalities and serious injuries in road traffic to zero by the year 2030</a:t>
            </a:r>
          </a:p>
          <a:p>
            <a:endParaRPr lang="en-US" dirty="0" smtClean="0"/>
          </a:p>
          <a:p>
            <a:r>
              <a:rPr lang="en-US" dirty="0" smtClean="0"/>
              <a:t>Developing as part of Master Plan</a:t>
            </a:r>
          </a:p>
          <a:p>
            <a:endParaRPr lang="en-US" dirty="0"/>
          </a:p>
        </p:txBody>
      </p:sp>
      <p:pic>
        <p:nvPicPr>
          <p:cNvPr id="4" name="Picture 2" descr="Hom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71850" y="3962400"/>
            <a:ext cx="2400300" cy="15848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327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3: Our Vision Zero Pledge</a:t>
            </a:r>
            <a:endParaRPr lang="en-US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2874" y="1033463"/>
            <a:ext cx="6738252" cy="509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295400" y="6324600"/>
            <a:ext cx="1395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RTD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A Vision Zero Pledge affects Workplace Culture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152400" y="1168400"/>
          <a:ext cx="88392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DB4D4A-4096-419E-89D1-3856CCDB748D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14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057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ym typeface="Wingdings"/>
              </a:rPr>
              <a:t>STEP 4</a:t>
            </a:r>
            <a:r>
              <a:rPr lang="en-US" sz="3600" dirty="0" smtClean="0">
                <a:sym typeface="Wingdings"/>
              </a:rPr>
              <a:t>: Safe &amp; Healthy Streets Challenge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33463"/>
            <a:ext cx="8382000" cy="5092700"/>
          </a:xfrm>
        </p:spPr>
        <p:txBody>
          <a:bodyPr/>
          <a:lstStyle/>
          <a:p>
            <a:r>
              <a:rPr lang="en-US" dirty="0" smtClean="0"/>
              <a:t>Mayor Levar M. Stoney issued The Challenge (2017)</a:t>
            </a:r>
          </a:p>
          <a:p>
            <a:endParaRPr lang="en-US" dirty="0" smtClean="0"/>
          </a:p>
          <a:p>
            <a:r>
              <a:rPr lang="en-US" dirty="0" smtClean="0"/>
              <a:t>Five </a:t>
            </a:r>
            <a:r>
              <a:rPr lang="en-US" dirty="0"/>
              <a:t>things one can do…</a:t>
            </a:r>
            <a:endParaRPr lang="en-US" b="1" dirty="0"/>
          </a:p>
          <a:p>
            <a:pPr lvl="1"/>
            <a:r>
              <a:rPr lang="en-US" b="1" dirty="0"/>
              <a:t>S</a:t>
            </a:r>
            <a:r>
              <a:rPr lang="en-US" dirty="0"/>
              <a:t>hare the road</a:t>
            </a:r>
          </a:p>
          <a:p>
            <a:pPr lvl="1"/>
            <a:r>
              <a:rPr lang="en-US" b="1" dirty="0"/>
              <a:t>O</a:t>
            </a:r>
            <a:r>
              <a:rPr lang="en-US" dirty="0"/>
              <a:t>bey speed limits</a:t>
            </a:r>
          </a:p>
          <a:p>
            <a:pPr lvl="1"/>
            <a:r>
              <a:rPr lang="en-US" b="1" dirty="0"/>
              <a:t>B</a:t>
            </a:r>
            <a:r>
              <a:rPr lang="en-US" dirty="0"/>
              <a:t>uckle in</a:t>
            </a:r>
          </a:p>
          <a:p>
            <a:pPr lvl="1"/>
            <a:r>
              <a:rPr lang="en-US" b="1" dirty="0"/>
              <a:t>A</a:t>
            </a:r>
            <a:r>
              <a:rPr lang="en-US" dirty="0"/>
              <a:t>void distractions</a:t>
            </a:r>
          </a:p>
          <a:p>
            <a:pPr lvl="1"/>
            <a:r>
              <a:rPr lang="en-US" b="1" dirty="0"/>
              <a:t>D</a:t>
            </a:r>
            <a:r>
              <a:rPr lang="en-US" dirty="0"/>
              <a:t>rive sober</a:t>
            </a:r>
          </a:p>
          <a:p>
            <a:r>
              <a:rPr lang="en-US" dirty="0"/>
              <a:t>If we did, it would not be </a:t>
            </a:r>
            <a:r>
              <a:rPr lang="en-US" b="1" dirty="0"/>
              <a:t>SO BAD</a:t>
            </a:r>
            <a:r>
              <a:rPr lang="en-US" dirty="0"/>
              <a:t>…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30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5: Our Vision Zero Action Plan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471" y="1038379"/>
            <a:ext cx="3924529" cy="509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29200" y="1070129"/>
            <a:ext cx="3872865" cy="2514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61684" y="3810000"/>
            <a:ext cx="2207895" cy="22599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Injury Street Network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0" y="609600"/>
            <a:ext cx="6457216" cy="5873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762000" y="1066800"/>
            <a:ext cx="304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58% of death and serious injuries on 16% of city streets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8592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Pedestrian Crashes 2011 to 2016</a:t>
            </a:r>
            <a:endParaRPr lang="en-US" dirty="0"/>
          </a:p>
        </p:txBody>
      </p:sp>
      <p:pic>
        <p:nvPicPr>
          <p:cNvPr id="1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r="43396" b="-4149"/>
          <a:stretch>
            <a:fillRect/>
          </a:stretch>
        </p:blipFill>
        <p:spPr bwMode="auto">
          <a:xfrm>
            <a:off x="457200" y="1505739"/>
            <a:ext cx="4038600" cy="4148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r="35849"/>
          <a:stretch>
            <a:fillRect/>
          </a:stretch>
        </p:blipFill>
        <p:spPr bwMode="auto">
          <a:xfrm>
            <a:off x="4648200" y="1708748"/>
            <a:ext cx="4038600" cy="3742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4330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6: Vision Zero Task Force &amp; Coordinator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Strong Mayor / CAO vs. City Manager</a:t>
            </a:r>
          </a:p>
          <a:p>
            <a:r>
              <a:rPr lang="en-US" dirty="0" smtClean="0"/>
              <a:t>Implementation takes place in the executive branch</a:t>
            </a:r>
          </a:p>
          <a:p>
            <a:r>
              <a:rPr lang="en-US" dirty="0" smtClean="0"/>
              <a:t>Creates a multi-disciplinary team of involved departments, offices, and authorities led by a Vision Zero Coordinator</a:t>
            </a:r>
          </a:p>
          <a:p>
            <a:r>
              <a:rPr lang="en-US" dirty="0" smtClean="0"/>
              <a:t>Responsible for reporting progress and metrics to Safe and Healthy Streets Commission, City Council, and the Mayor’s Office</a:t>
            </a:r>
          </a:p>
          <a:p>
            <a:r>
              <a:rPr lang="en-US" dirty="0" smtClean="0"/>
              <a:t>VZ Coordinator engages community, non-profit, institutional, private sector, regional, state and federal level resources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639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City’s Transportation Emphasis</a:t>
            </a:r>
            <a:endParaRPr lang="en-US" dirty="0"/>
          </a:p>
        </p:txBody>
      </p:sp>
      <p:pic>
        <p:nvPicPr>
          <p:cNvPr id="6" name="Content Placeholder 5" descr="venn.pn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1995127" y="1188704"/>
            <a:ext cx="5153745" cy="478221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6: Vision Zero Task Force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0803445"/>
              </p:ext>
            </p:extLst>
          </p:nvPr>
        </p:nvGraphicFramePr>
        <p:xfrm>
          <a:off x="0" y="838201"/>
          <a:ext cx="9144000" cy="55215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27722"/>
                <a:gridCol w="4716278"/>
              </a:tblGrid>
              <a:tr h="337952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Department </a:t>
                      </a:r>
                      <a:r>
                        <a:rPr lang="en-US" sz="2400" u="none" strike="noStrike" dirty="0" smtClean="0">
                          <a:effectLst/>
                        </a:rPr>
                        <a:t>Leaders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3" marR="7323" marT="7323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795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Avula, Danny – Richmond Community Health Department</a:t>
                      </a:r>
                      <a:endParaRPr lang="en-US" sz="1200" b="1" i="0" u="none" strike="noStrike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3" marR="7323" marT="73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Jones, Korita B. </a:t>
                      </a:r>
                      <a:r>
                        <a:rPr lang="en-US" sz="1200" u="none" strike="noStrike" dirty="0" smtClean="0">
                          <a:effectLst/>
                        </a:rPr>
                        <a:t>– Human Resources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3" marR="7323" marT="7323" marB="0" anchor="b"/>
                </a:tc>
              </a:tr>
              <a:tr h="33795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Baskerville, Robert G. </a:t>
                      </a:r>
                      <a:r>
                        <a:rPr lang="en-US" sz="1200" u="none" strike="noStrike" dirty="0" smtClean="0">
                          <a:effectLst/>
                        </a:rPr>
                        <a:t>– Department of Social Services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3" marR="7323" marT="73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err="1">
                          <a:effectLst/>
                        </a:rPr>
                        <a:t>Lawus</a:t>
                      </a:r>
                      <a:r>
                        <a:rPr lang="en-US" sz="1200" u="none" strike="noStrike" dirty="0">
                          <a:effectLst/>
                        </a:rPr>
                        <a:t>, Denise </a:t>
                      </a:r>
                      <a:r>
                        <a:rPr lang="en-US" sz="1200" u="none" strike="noStrike" dirty="0" smtClean="0">
                          <a:effectLst/>
                        </a:rPr>
                        <a:t>– Housing and Community Development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3" marR="7323" marT="7323" marB="0" anchor="b"/>
                </a:tc>
              </a:tr>
              <a:tr h="33795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Brown, Jay A. - Budget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3" marR="7323" marT="7323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Nolan, James S. – Office</a:t>
                      </a:r>
                      <a:r>
                        <a:rPr lang="en-US" sz="1200" b="1" u="none" strike="noStrike" baseline="0" dirty="0" smtClean="0">
                          <a:solidFill>
                            <a:schemeClr val="tx1"/>
                          </a:solidFill>
                          <a:effectLst/>
                        </a:rPr>
                        <a:t> of Press Secretary </a:t>
                      </a:r>
                      <a:endParaRPr lang="en-US" sz="1200" b="1" i="0" u="none" strike="noStrike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3" marR="7323" marT="7323" marB="0" anchor="b"/>
                </a:tc>
              </a:tr>
              <a:tr h="33795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Burrell, Betty J. - Procurement Services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3" marR="7323" marT="73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Olinger, Mark A. </a:t>
                      </a:r>
                      <a:r>
                        <a:rPr lang="en-US" sz="1200" b="1" u="none" strike="noStrike" dirty="0" smtClean="0">
                          <a:effectLst/>
                        </a:rPr>
                        <a:t>– Planning</a:t>
                      </a:r>
                      <a:r>
                        <a:rPr lang="en-US" sz="1200" b="1" u="none" strike="noStrike" baseline="0" dirty="0" smtClean="0">
                          <a:effectLst/>
                        </a:rPr>
                        <a:t> and Development </a:t>
                      </a:r>
                      <a:r>
                        <a:rPr lang="en-US" sz="1200" b="1" u="none" strike="noStrike" dirty="0" smtClean="0">
                          <a:effectLst/>
                        </a:rPr>
                        <a:t>Review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3" marR="7323" marT="7323" marB="0" anchor="b"/>
                </a:tc>
              </a:tr>
              <a:tr h="33795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Bustamante, Daniel – Office of Multicultural Affairs</a:t>
                      </a:r>
                      <a:endParaRPr lang="en-US" sz="1200" b="1" i="0" u="none" strike="noStrike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3" marR="7323" marT="73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Peters, Christie C. </a:t>
                      </a:r>
                      <a:r>
                        <a:rPr lang="en-US" sz="1200" u="none" strike="noStrike" dirty="0" smtClean="0">
                          <a:effectLst/>
                        </a:rPr>
                        <a:t>– Animal Care and</a:t>
                      </a:r>
                      <a:r>
                        <a:rPr lang="en-US" sz="1200" u="none" strike="noStrike" baseline="0" dirty="0" smtClean="0">
                          <a:effectLst/>
                        </a:rPr>
                        <a:t> Control</a:t>
                      </a:r>
                      <a:r>
                        <a:rPr lang="en-US" sz="1200" u="none" strike="noStrike" dirty="0" smtClean="0">
                          <a:effectLst/>
                        </a:rPr>
                        <a:t>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3" marR="7323" marT="7323" marB="0" anchor="b"/>
                </a:tc>
              </a:tr>
              <a:tr h="33795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Carter, Melvin D. - Fire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3" marR="7323" marT="73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Reid, Lenora G. - DCAO </a:t>
                      </a:r>
                      <a:r>
                        <a:rPr lang="en-US" sz="1200" u="none" strike="noStrike" dirty="0" smtClean="0">
                          <a:effectLst/>
                        </a:rPr>
                        <a:t>of </a:t>
                      </a:r>
                      <a:r>
                        <a:rPr lang="en-US" sz="1200" u="none" strike="noStrike" dirty="0">
                          <a:effectLst/>
                        </a:rPr>
                        <a:t>Finance </a:t>
                      </a:r>
                      <a:r>
                        <a:rPr lang="en-US" sz="1200" u="none" strike="noStrike" dirty="0" smtClean="0">
                          <a:effectLst/>
                        </a:rPr>
                        <a:t>and </a:t>
                      </a:r>
                      <a:r>
                        <a:rPr lang="en-US" sz="1200" u="none" strike="noStrike" dirty="0">
                          <a:effectLst/>
                        </a:rPr>
                        <a:t>Administration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3" marR="7323" marT="7323" marB="0" anchor="b"/>
                </a:tc>
              </a:tr>
              <a:tr h="41711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Dunlap, Douglas C. </a:t>
                      </a:r>
                      <a:r>
                        <a:rPr lang="en-US" sz="1200" u="none" strike="noStrike" dirty="0" smtClean="0">
                          <a:effectLst/>
                        </a:rPr>
                        <a:t>– DCAO of </a:t>
                      </a:r>
                      <a:r>
                        <a:rPr lang="en-US" sz="1200" u="none" strike="noStrike" baseline="0" dirty="0" smtClean="0">
                          <a:effectLst/>
                        </a:rPr>
                        <a:t>Community Development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3" marR="7323" marT="73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Steidel, Robert C. </a:t>
                      </a:r>
                      <a:r>
                        <a:rPr lang="en-US" sz="1200" u="none" strike="noStrike" dirty="0" smtClean="0">
                          <a:effectLst/>
                        </a:rPr>
                        <a:t>– DCAO of Operations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3" marR="7323" marT="7323" marB="0" anchor="b"/>
                </a:tc>
              </a:tr>
              <a:tr h="33795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Durham, Alfred  - </a:t>
                      </a:r>
                      <a:r>
                        <a:rPr lang="en-US" sz="1200" b="1" u="none" strike="noStrike" dirty="0" smtClean="0">
                          <a:effectLst/>
                        </a:rPr>
                        <a:t>Police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3" marR="7323" marT="73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Summers, Donald R. </a:t>
                      </a:r>
                      <a:r>
                        <a:rPr lang="en-US" sz="1200" u="none" strike="noStrike" dirty="0" smtClean="0">
                          <a:effectLst/>
                        </a:rPr>
                        <a:t>– Department of Public</a:t>
                      </a:r>
                      <a:r>
                        <a:rPr lang="en-US" sz="1200" u="none" strike="noStrike" baseline="0" dirty="0" smtClean="0">
                          <a:effectLst/>
                        </a:rPr>
                        <a:t> </a:t>
                      </a:r>
                      <a:r>
                        <a:rPr lang="en-US" sz="1200" u="none" strike="noStrike" dirty="0" smtClean="0">
                          <a:effectLst/>
                        </a:rPr>
                        <a:t>Works</a:t>
                      </a:r>
                      <a:r>
                        <a:rPr lang="en-US" sz="1200" u="none" strike="noStrike" baseline="0" dirty="0" smtClean="0">
                          <a:effectLst/>
                        </a:rPr>
                        <a:t> – Capital Projects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3" marR="7323" marT="7323" marB="0" anchor="b"/>
                </a:tc>
              </a:tr>
              <a:tr h="33795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Farr, Calvin D. </a:t>
                      </a:r>
                      <a:r>
                        <a:rPr lang="en-US" sz="1200" u="none" strike="noStrike" dirty="0" smtClean="0">
                          <a:effectLst/>
                        </a:rPr>
                        <a:t>– Department of Public Utilities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3" marR="7323" marT="73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Todd, Charles G. </a:t>
                      </a:r>
                      <a:r>
                        <a:rPr lang="en-US" sz="1200" b="1" u="none" strike="noStrike" dirty="0" smtClean="0">
                          <a:effectLst/>
                        </a:rPr>
                        <a:t>– Department</a:t>
                      </a:r>
                      <a:r>
                        <a:rPr lang="en-US" sz="1200" b="1" u="none" strike="noStrike" baseline="0" dirty="0" smtClean="0">
                          <a:effectLst/>
                        </a:rPr>
                        <a:t> of Information Technology</a:t>
                      </a:r>
                      <a:r>
                        <a:rPr lang="en-US" sz="1200" b="1" u="none" strike="noStrike" dirty="0" smtClean="0">
                          <a:effectLst/>
                        </a:rPr>
                        <a:t>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3" marR="7323" marT="7323" marB="0" anchor="b"/>
                </a:tc>
              </a:tr>
              <a:tr h="33795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Ferrara, Jane C. </a:t>
                      </a:r>
                      <a:r>
                        <a:rPr lang="en-US" sz="1200" u="none" strike="noStrike" dirty="0" smtClean="0">
                          <a:effectLst/>
                        </a:rPr>
                        <a:t>– Department of Economic Development 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3" marR="7323" marT="73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Vincent, Bobby </a:t>
                      </a:r>
                      <a:r>
                        <a:rPr lang="en-US" sz="1200" b="1" u="none" strike="noStrike" dirty="0" smtClean="0">
                          <a:effectLst/>
                        </a:rPr>
                        <a:t>– Department of Public Works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3" marR="7323" marT="7323" marB="0" anchor="b"/>
                </a:tc>
              </a:tr>
              <a:tr h="33795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err="1">
                          <a:effectLst/>
                        </a:rPr>
                        <a:t>Firestine,Scott</a:t>
                      </a:r>
                      <a:r>
                        <a:rPr lang="en-US" sz="1200" u="none" strike="noStrike" dirty="0">
                          <a:effectLst/>
                        </a:rPr>
                        <a:t> R. </a:t>
                      </a:r>
                      <a:r>
                        <a:rPr lang="en-US" sz="1200" u="none" strike="noStrike" dirty="0" smtClean="0">
                          <a:effectLst/>
                        </a:rPr>
                        <a:t>– Richmond Public Library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3" marR="7323" marT="73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err="1">
                          <a:effectLst/>
                        </a:rPr>
                        <a:t>Wack</a:t>
                      </a:r>
                      <a:r>
                        <a:rPr lang="en-US" sz="1200" u="none" strike="noStrike" dirty="0">
                          <a:effectLst/>
                        </a:rPr>
                        <a:t>, John B. - Finance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3" marR="7323" marT="7323" marB="0" anchor="b"/>
                </a:tc>
              </a:tr>
              <a:tr h="33795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Foster, Patricia R. </a:t>
                      </a:r>
                      <a:r>
                        <a:rPr lang="en-US" sz="1200" u="none" strike="noStrike" dirty="0" smtClean="0">
                          <a:effectLst/>
                        </a:rPr>
                        <a:t>– Minority Business Development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3" marR="7323" marT="73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Willoughby, Stephen M. </a:t>
                      </a:r>
                      <a:r>
                        <a:rPr lang="en-US" sz="1200" b="1" u="none" strike="noStrike" dirty="0" smtClean="0">
                          <a:effectLst/>
                        </a:rPr>
                        <a:t>– Department of Emergency</a:t>
                      </a:r>
                      <a:r>
                        <a:rPr lang="en-US" sz="1200" b="1" u="none" strike="noStrike" baseline="0" dirty="0" smtClean="0">
                          <a:effectLst/>
                        </a:rPr>
                        <a:t> Communications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3" marR="7323" marT="7323" marB="0" anchor="b"/>
                </a:tc>
              </a:tr>
              <a:tr h="33795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Frelke, Christopher E. </a:t>
                      </a:r>
                      <a:r>
                        <a:rPr lang="en-US" sz="1200" b="1" u="none" strike="noStrike" dirty="0" smtClean="0">
                          <a:effectLst/>
                        </a:rPr>
                        <a:t>– Department of Parks</a:t>
                      </a:r>
                      <a:r>
                        <a:rPr lang="en-US" sz="1200" b="1" u="none" strike="noStrike" baseline="0" dirty="0" smtClean="0">
                          <a:effectLst/>
                        </a:rPr>
                        <a:t> and </a:t>
                      </a:r>
                      <a:r>
                        <a:rPr lang="en-US" sz="1200" b="1" u="none" strike="noStrike" dirty="0" smtClean="0">
                          <a:effectLst/>
                        </a:rPr>
                        <a:t>Recreation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3" marR="7323" marT="7323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Mitchell, Charles</a:t>
                      </a:r>
                      <a:r>
                        <a:rPr lang="en-US" sz="1200" b="1" u="none" strike="noStrike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2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– Greater</a:t>
                      </a:r>
                      <a:r>
                        <a:rPr lang="en-US" sz="1200" b="1" u="none" strike="noStrike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 Richmond Transit Company</a:t>
                      </a:r>
                      <a:endParaRPr lang="en-US" sz="1200" b="1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3" marR="7323" marT="7323" marB="0" anchor="b"/>
                </a:tc>
              </a:tr>
              <a:tr h="33795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Giles, </a:t>
                      </a:r>
                      <a:r>
                        <a:rPr lang="en-US" sz="1200" u="none" strike="noStrike" dirty="0" err="1">
                          <a:effectLst/>
                        </a:rPr>
                        <a:t>Shunda</a:t>
                      </a:r>
                      <a:r>
                        <a:rPr lang="en-US" sz="1200" u="none" strike="noStrike" dirty="0">
                          <a:effectLst/>
                        </a:rPr>
                        <a:t> T. </a:t>
                      </a:r>
                      <a:r>
                        <a:rPr lang="en-US" sz="1200" u="none" strike="noStrike" dirty="0" smtClean="0">
                          <a:effectLst/>
                        </a:rPr>
                        <a:t>– Department of Social Services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3" marR="7323" marT="7323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Simmons, Theresa – Richmond Metropolitan</a:t>
                      </a:r>
                      <a:r>
                        <a:rPr lang="en-US" sz="1200" u="none" strike="noStrike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 Transportation Authority</a:t>
                      </a:r>
                      <a:endParaRPr lang="en-US" sz="12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3" marR="7323" marT="7323" marB="0" anchor="b"/>
                </a:tc>
              </a:tr>
              <a:tr h="33795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Gordon, Reginald E. </a:t>
                      </a:r>
                      <a:r>
                        <a:rPr lang="en-US" sz="1200" u="none" strike="noStrike" dirty="0" smtClean="0">
                          <a:effectLst/>
                        </a:rPr>
                        <a:t>– Office</a:t>
                      </a:r>
                      <a:r>
                        <a:rPr lang="en-US" sz="1200" u="none" strike="noStrike" baseline="0" dirty="0" smtClean="0">
                          <a:effectLst/>
                        </a:rPr>
                        <a:t> of Community </a:t>
                      </a:r>
                      <a:r>
                        <a:rPr lang="en-US" sz="1200" u="none" strike="noStrike" dirty="0" smtClean="0">
                          <a:effectLst/>
                        </a:rPr>
                        <a:t>Wealth Building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3" marR="7323" marT="73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Decker, Chip – Richmond Ambulance Authority</a:t>
                      </a:r>
                      <a:endParaRPr lang="en-US" sz="12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3" marR="7323" marT="7323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9075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7: Yearly Priorities and Metrics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334" t="18889" r="13333" b="5555"/>
          <a:stretch/>
        </p:blipFill>
        <p:spPr>
          <a:xfrm>
            <a:off x="1077050" y="990600"/>
            <a:ext cx="6989899" cy="509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92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8: Engage Community Leaders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Start with WHY</a:t>
            </a:r>
          </a:p>
          <a:p>
            <a:pPr lvl="1"/>
            <a:r>
              <a:rPr lang="en-US" dirty="0" smtClean="0"/>
              <a:t>2,700 injuries and 13 deaths on city streets annually;</a:t>
            </a:r>
          </a:p>
          <a:p>
            <a:pPr lvl="0"/>
            <a:r>
              <a:rPr lang="en-US" dirty="0" smtClean="0"/>
              <a:t>Provide the WHAT</a:t>
            </a:r>
          </a:p>
          <a:p>
            <a:pPr lvl="1"/>
            <a:r>
              <a:rPr lang="en-US" dirty="0" smtClean="0"/>
              <a:t>Worked with Richmond District Health Department on messaging;</a:t>
            </a:r>
          </a:p>
          <a:p>
            <a:pPr lvl="1"/>
            <a:r>
              <a:rPr lang="en-US" dirty="0" smtClean="0"/>
              <a:t>Leadership Talking Points launched;</a:t>
            </a:r>
          </a:p>
          <a:p>
            <a:pPr lvl="0"/>
            <a:r>
              <a:rPr lang="en-US" dirty="0" smtClean="0"/>
              <a:t>Suggest HOW</a:t>
            </a:r>
          </a:p>
          <a:p>
            <a:pPr lvl="1"/>
            <a:r>
              <a:rPr lang="en-US" dirty="0" smtClean="0"/>
              <a:t>Public engagement speeches</a:t>
            </a:r>
          </a:p>
          <a:p>
            <a:pPr lvl="1"/>
            <a:r>
              <a:rPr lang="en-US" dirty="0" smtClean="0"/>
              <a:t>Community meetings</a:t>
            </a:r>
          </a:p>
          <a:p>
            <a:pPr lvl="1"/>
            <a:r>
              <a:rPr lang="en-US" dirty="0" smtClean="0"/>
              <a:t>Neighborhood Newsletters</a:t>
            </a:r>
          </a:p>
          <a:p>
            <a:pPr lvl="1"/>
            <a:r>
              <a:rPr lang="en-US" dirty="0" smtClean="0"/>
              <a:t>Attend safety calendar press events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8: Engage Community Leaders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7037" t="13820" r="37037" b="12105"/>
          <a:stretch/>
        </p:blipFill>
        <p:spPr>
          <a:xfrm>
            <a:off x="5791200" y="985684"/>
            <a:ext cx="32004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3333" r="14167"/>
          <a:stretch/>
        </p:blipFill>
        <p:spPr>
          <a:xfrm>
            <a:off x="0" y="983226"/>
            <a:ext cx="5715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1996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Vision Zero Champions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52" t="7236" r="1852" b="7167"/>
          <a:stretch/>
        </p:blipFill>
        <p:spPr>
          <a:xfrm>
            <a:off x="122903" y="1447800"/>
            <a:ext cx="89916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765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Vision Zero Champions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519" t="13820" r="18519" b="12106"/>
          <a:stretch/>
        </p:blipFill>
        <p:spPr>
          <a:xfrm>
            <a:off x="854177" y="1066800"/>
            <a:ext cx="7435645" cy="4920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4143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Action to Coordinate Outreach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33463"/>
            <a:ext cx="8686800" cy="5092700"/>
          </a:xfrm>
        </p:spPr>
        <p:txBody>
          <a:bodyPr/>
          <a:lstStyle/>
          <a:p>
            <a:r>
              <a:rPr lang="en-US" b="1" dirty="0" smtClean="0"/>
              <a:t>II-15 Coordinate a transportation safety calendar</a:t>
            </a:r>
            <a:r>
              <a:rPr lang="en-US" dirty="0" smtClean="0"/>
              <a:t> to promote safety messaging and high visibility enforcement. </a:t>
            </a:r>
          </a:p>
          <a:p>
            <a:pPr lvl="1"/>
            <a:r>
              <a:rPr lang="en-US" sz="2300" dirty="0" smtClean="0"/>
              <a:t>SEPTEMBER 	People who transport children</a:t>
            </a:r>
          </a:p>
          <a:p>
            <a:pPr lvl="1"/>
            <a:r>
              <a:rPr lang="en-US" sz="2300" dirty="0" smtClean="0"/>
              <a:t>OCTOBER  </a:t>
            </a:r>
            <a:r>
              <a:rPr lang="en-US" sz="2300" dirty="0"/>
              <a:t>	People who walk</a:t>
            </a:r>
          </a:p>
          <a:p>
            <a:pPr lvl="1"/>
            <a:r>
              <a:rPr lang="en-US" sz="2300" dirty="0"/>
              <a:t>NOVEMBER 	People who drive drowsy</a:t>
            </a:r>
          </a:p>
          <a:p>
            <a:pPr lvl="1"/>
            <a:r>
              <a:rPr lang="en-US" sz="2300" dirty="0"/>
              <a:t>DECEMBER 	People who drive impaired</a:t>
            </a:r>
          </a:p>
          <a:p>
            <a:pPr lvl="1"/>
            <a:r>
              <a:rPr lang="en-US" sz="2300" dirty="0"/>
              <a:t>JANUARY	People who walk</a:t>
            </a:r>
          </a:p>
          <a:p>
            <a:pPr lvl="1"/>
            <a:r>
              <a:rPr lang="en-US" sz="2300" dirty="0"/>
              <a:t>FEBRUARY	People who drive unbelted</a:t>
            </a:r>
          </a:p>
          <a:p>
            <a:pPr lvl="1"/>
            <a:r>
              <a:rPr lang="en-US" sz="2300" dirty="0"/>
              <a:t>MARCH	</a:t>
            </a:r>
            <a:r>
              <a:rPr lang="en-US" sz="2300" dirty="0" smtClean="0"/>
              <a:t>People </a:t>
            </a:r>
            <a:r>
              <a:rPr lang="en-US" sz="2300" dirty="0"/>
              <a:t>who cross railroads</a:t>
            </a:r>
          </a:p>
          <a:p>
            <a:pPr lvl="1"/>
            <a:r>
              <a:rPr lang="en-US" sz="2300" dirty="0"/>
              <a:t>APRIL		People who work in our roads</a:t>
            </a:r>
          </a:p>
          <a:p>
            <a:pPr lvl="1"/>
            <a:r>
              <a:rPr lang="en-US" sz="2300" dirty="0"/>
              <a:t>MAY 		People who </a:t>
            </a:r>
            <a:r>
              <a:rPr lang="en-US" sz="2300" dirty="0" smtClean="0"/>
              <a:t>bike</a:t>
            </a:r>
            <a:r>
              <a:rPr lang="en-US" sz="2300" dirty="0"/>
              <a:t>	</a:t>
            </a:r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82698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9: Shift the Safety Culture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33463"/>
            <a:ext cx="8382000" cy="5092700"/>
          </a:xfrm>
        </p:spPr>
        <p:txBody>
          <a:bodyPr/>
          <a:lstStyle/>
          <a:p>
            <a:r>
              <a:rPr lang="en-US" dirty="0" smtClean="0"/>
              <a:t>Focus on culture:</a:t>
            </a:r>
          </a:p>
          <a:p>
            <a:pPr lvl="1"/>
            <a:r>
              <a:rPr lang="en-US" dirty="0" smtClean="0"/>
              <a:t>Family</a:t>
            </a:r>
          </a:p>
          <a:p>
            <a:pPr lvl="1"/>
            <a:r>
              <a:rPr lang="en-US" dirty="0" smtClean="0"/>
              <a:t>Neighborhood</a:t>
            </a:r>
          </a:p>
          <a:p>
            <a:pPr lvl="1"/>
            <a:r>
              <a:rPr lang="en-US" dirty="0" smtClean="0"/>
              <a:t>Community</a:t>
            </a:r>
          </a:p>
          <a:p>
            <a:pPr lvl="1"/>
            <a:r>
              <a:rPr lang="en-US" dirty="0" smtClean="0"/>
              <a:t>School / Workplace / Places of Worship</a:t>
            </a:r>
          </a:p>
          <a:p>
            <a:r>
              <a:rPr lang="en-US" dirty="0" smtClean="0"/>
              <a:t>Sustain outreach efforts through elected officials, thought leaders, community leaders</a:t>
            </a:r>
          </a:p>
          <a:p>
            <a:r>
              <a:rPr lang="en-US" dirty="0" smtClean="0"/>
              <a:t>Elevate the conversation to “people talking to people”</a:t>
            </a:r>
          </a:p>
          <a:p>
            <a:r>
              <a:rPr lang="en-US" dirty="0" smtClean="0"/>
              <a:t>Ask interesting questions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we change our safety culture?</a:t>
            </a:r>
            <a:endParaRPr lang="en-US" dirty="0"/>
          </a:p>
        </p:txBody>
      </p:sp>
      <p:pic>
        <p:nvPicPr>
          <p:cNvPr id="32775" name="Picture 7" descr="C:\Users\sawyermb\Pictures\yield rate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87306" y="871934"/>
            <a:ext cx="7518494" cy="545266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066800" y="6553200"/>
            <a:ext cx="2588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RVA Coffee Stain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53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Legislation – Commonwealth of Virginia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Primary Seat Belt Law for all occupants</a:t>
            </a:r>
          </a:p>
          <a:p>
            <a:endParaRPr lang="en-US" dirty="0" smtClean="0"/>
          </a:p>
          <a:p>
            <a:r>
              <a:rPr lang="en-US" dirty="0" smtClean="0"/>
              <a:t>Photo Speed Enforcement Law for schools, parks, and work zones</a:t>
            </a:r>
          </a:p>
          <a:p>
            <a:endParaRPr lang="en-US" dirty="0" smtClean="0"/>
          </a:p>
          <a:p>
            <a:r>
              <a:rPr lang="en-US" dirty="0" smtClean="0"/>
              <a:t>Handheld Ban on all electronic devices</a:t>
            </a:r>
          </a:p>
          <a:p>
            <a:endParaRPr lang="en-US" dirty="0" smtClean="0"/>
          </a:p>
          <a:p>
            <a:r>
              <a:rPr lang="en-US" dirty="0" smtClean="0"/>
              <a:t>Contributory </a:t>
            </a:r>
            <a:r>
              <a:rPr lang="en-US" dirty="0"/>
              <a:t>versus </a:t>
            </a:r>
            <a:r>
              <a:rPr lang="en-US" dirty="0" smtClean="0"/>
              <a:t>comparative negligence</a:t>
            </a:r>
          </a:p>
          <a:p>
            <a:endParaRPr lang="en-US" dirty="0"/>
          </a:p>
          <a:p>
            <a:r>
              <a:rPr lang="en-US" dirty="0" smtClean="0"/>
              <a:t>Clarifying the law for people who cross streets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94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Vision Zero?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many traffic fatalities occur in the United States each year?</a:t>
            </a:r>
          </a:p>
          <a:p>
            <a:r>
              <a:rPr lang="en-US" dirty="0" smtClean="0"/>
              <a:t>What is a good goal for the United States?</a:t>
            </a:r>
          </a:p>
          <a:p>
            <a:endParaRPr lang="en-US" dirty="0" smtClean="0"/>
          </a:p>
          <a:p>
            <a:r>
              <a:rPr lang="en-US" dirty="0" smtClean="0"/>
              <a:t>What is a good goal for your family?</a:t>
            </a:r>
          </a:p>
          <a:p>
            <a:r>
              <a:rPr lang="en-US" dirty="0" smtClean="0"/>
              <a:t>Shouldn’t that be the goal for everyone?</a:t>
            </a:r>
          </a:p>
          <a:p>
            <a:endParaRPr lang="en-US" dirty="0"/>
          </a:p>
          <a:p>
            <a:r>
              <a:rPr lang="en-US" dirty="0" smtClean="0"/>
              <a:t>Changing our built environment + shifting our safety culture.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162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Safety Culture is complex and multi-faceted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 is the collection the following present in a community:</a:t>
            </a:r>
          </a:p>
          <a:p>
            <a:pPr lvl="1"/>
            <a:r>
              <a:rPr lang="en-US" dirty="0" smtClean="0"/>
              <a:t>shared values, </a:t>
            </a:r>
          </a:p>
          <a:p>
            <a:pPr lvl="1"/>
            <a:r>
              <a:rPr lang="en-US" dirty="0" smtClean="0"/>
              <a:t>attitudes, </a:t>
            </a:r>
          </a:p>
          <a:p>
            <a:pPr lvl="1"/>
            <a:r>
              <a:rPr lang="en-US" dirty="0" smtClean="0"/>
              <a:t>beliefs, </a:t>
            </a:r>
          </a:p>
          <a:p>
            <a:pPr lvl="1"/>
            <a:r>
              <a:rPr lang="en-US" dirty="0" smtClean="0"/>
              <a:t>behaviors, </a:t>
            </a:r>
          </a:p>
          <a:p>
            <a:pPr lvl="1"/>
            <a:r>
              <a:rPr lang="en-US" dirty="0" smtClean="0"/>
              <a:t>rules, </a:t>
            </a:r>
          </a:p>
          <a:p>
            <a:pPr lvl="1"/>
            <a:r>
              <a:rPr lang="en-US" dirty="0" smtClean="0"/>
              <a:t>policies, and </a:t>
            </a:r>
          </a:p>
          <a:p>
            <a:pPr lvl="1"/>
            <a:r>
              <a:rPr lang="en-US" dirty="0" smtClean="0"/>
              <a:t>laws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 </a:t>
            </a:r>
            <a:r>
              <a:rPr lang="en-US" smtClean="0"/>
              <a:t>versus Height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519" t="25343" r="17593" b="8814"/>
          <a:stretch/>
        </p:blipFill>
        <p:spPr>
          <a:xfrm>
            <a:off x="0" y="972930"/>
            <a:ext cx="9144000" cy="530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091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Falls versus Motor Vehicle Crashes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Average Annual Deaths </a:t>
            </a:r>
            <a:r>
              <a:rPr lang="en-US" dirty="0"/>
              <a:t>and </a:t>
            </a:r>
            <a:r>
              <a:rPr lang="en-US" dirty="0" smtClean="0"/>
              <a:t>Serious Injuries in    City </a:t>
            </a:r>
            <a:r>
              <a:rPr lang="en-US" dirty="0"/>
              <a:t>of </a:t>
            </a:r>
            <a:r>
              <a:rPr lang="en-US" dirty="0" smtClean="0"/>
              <a:t>Richmond:</a:t>
            </a:r>
          </a:p>
          <a:p>
            <a:pPr lvl="1"/>
            <a:r>
              <a:rPr lang="en-US" dirty="0" smtClean="0"/>
              <a:t>423 from unintentional falls</a:t>
            </a:r>
          </a:p>
          <a:p>
            <a:pPr lvl="2"/>
            <a:r>
              <a:rPr lang="en-US" dirty="0" smtClean="0"/>
              <a:t>199 Slipping, Tripping, and Stumbling</a:t>
            </a:r>
          </a:p>
          <a:p>
            <a:pPr lvl="2"/>
            <a:r>
              <a:rPr lang="en-US" dirty="0" smtClean="0"/>
              <a:t>41 Stairs or Steps</a:t>
            </a:r>
          </a:p>
          <a:p>
            <a:pPr lvl="2"/>
            <a:r>
              <a:rPr lang="en-US" dirty="0" smtClean="0"/>
              <a:t>12 From Ladder</a:t>
            </a:r>
          </a:p>
          <a:p>
            <a:pPr lvl="1"/>
            <a:r>
              <a:rPr lang="en-US" dirty="0" smtClean="0"/>
              <a:t>241 from motor vehicle crashes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681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 Leading Causes of Non-Fatal Injuries</a:t>
            </a:r>
            <a:endParaRPr lang="en-US" dirty="0"/>
          </a:p>
        </p:txBody>
      </p:sp>
      <p:pic>
        <p:nvPicPr>
          <p:cNvPr id="3074" name="Picture 2" descr="https://www.cdc.gov/injury/images/lc-charts/leading_causes_of_nonfatal_injury_2017_1100w850h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9" t="6130" r="3659" b="12206"/>
          <a:stretch/>
        </p:blipFill>
        <p:spPr bwMode="auto">
          <a:xfrm>
            <a:off x="675967" y="990600"/>
            <a:ext cx="7792065" cy="5305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04537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But my vehicle has FIVE </a:t>
            </a:r>
            <a:r>
              <a:rPr lang="en-US" dirty="0" smtClean="0"/>
              <a:t>Stars</a:t>
            </a:r>
            <a:endParaRPr lang="en-US" dirty="0"/>
          </a:p>
        </p:txBody>
      </p:sp>
      <p:pic>
        <p:nvPicPr>
          <p:cNvPr id="1026" name="Picture 2" descr="Image result for 5 star safety rati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2151063"/>
            <a:ext cx="5715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472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 and Severity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0000" t="22051" r="5556" b="21982"/>
          <a:stretch/>
        </p:blipFill>
        <p:spPr>
          <a:xfrm>
            <a:off x="1066800" y="914400"/>
            <a:ext cx="7391400" cy="523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Death + Serious Injuries for belted at 40MPH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222" r="22222" b="35803"/>
          <a:stretch/>
        </p:blipFill>
        <p:spPr>
          <a:xfrm>
            <a:off x="685800" y="990600"/>
            <a:ext cx="7924800" cy="515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1484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Same impact – Different Age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9" t="17112" r="53705" b="30212"/>
          <a:stretch/>
        </p:blipFill>
        <p:spPr>
          <a:xfrm>
            <a:off x="876300" y="990600"/>
            <a:ext cx="7391400" cy="525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074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these have in common?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Unbelted daughter in a motor vehicle</a:t>
            </a:r>
          </a:p>
          <a:p>
            <a:r>
              <a:rPr lang="en-US" dirty="0" smtClean="0"/>
              <a:t>Son crossing street to go to school</a:t>
            </a:r>
          </a:p>
          <a:p>
            <a:r>
              <a:rPr lang="en-US" dirty="0" smtClean="0"/>
              <a:t>Mother riding motorcycle</a:t>
            </a:r>
          </a:p>
          <a:p>
            <a:r>
              <a:rPr lang="en-US" dirty="0" smtClean="0"/>
              <a:t>Dad riding bicycle</a:t>
            </a:r>
          </a:p>
          <a:p>
            <a:r>
              <a:rPr lang="en-US" dirty="0" smtClean="0"/>
              <a:t>Grandmother jogging</a:t>
            </a:r>
          </a:p>
          <a:p>
            <a:r>
              <a:rPr lang="en-US" dirty="0" smtClean="0"/>
              <a:t>Grandfather buckled in back seat at 40MPH</a:t>
            </a:r>
          </a:p>
          <a:p>
            <a:r>
              <a:rPr lang="en-US" dirty="0" smtClean="0"/>
              <a:t>Dog running out front door</a:t>
            </a:r>
          </a:p>
          <a:p>
            <a:r>
              <a:rPr lang="en-US" dirty="0" smtClean="0"/>
              <a:t>Deer crossing to the park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6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is vulnerable on city streets?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249" t="31153" r="31566" b="8814"/>
          <a:stretch/>
        </p:blipFill>
        <p:spPr>
          <a:xfrm>
            <a:off x="1768030" y="1033463"/>
            <a:ext cx="5607939" cy="509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775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Vision Zero?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Vision Zero is the Swedish approach to transportation safety thinking. </a:t>
            </a:r>
          </a:p>
          <a:p>
            <a:endParaRPr lang="en-US" dirty="0" smtClean="0"/>
          </a:p>
          <a:p>
            <a:r>
              <a:rPr lang="en-US" dirty="0" smtClean="0"/>
              <a:t>It can be summarized in one sentence: </a:t>
            </a:r>
          </a:p>
          <a:p>
            <a:endParaRPr lang="en-US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No injuries or loss of life is acceptable. </a:t>
            </a:r>
          </a:p>
        </p:txBody>
      </p:sp>
    </p:spTree>
    <p:extLst>
      <p:ext uri="{BB962C8B-B14F-4D97-AF65-F5344CB8AC3E}">
        <p14:creationId xmlns:p14="http://schemas.microsoft.com/office/powerpoint/2010/main" val="192570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is vulnerable on Virginia’s roads?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9167" t="32222" r="30833" b="8519"/>
          <a:stretch/>
        </p:blipFill>
        <p:spPr>
          <a:xfrm>
            <a:off x="1434280" y="965046"/>
            <a:ext cx="6275439" cy="5229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71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Safety Culture – </a:t>
            </a:r>
            <a:r>
              <a:rPr lang="en-US" dirty="0" err="1" smtClean="0"/>
              <a:t>Twitterverse</a:t>
            </a:r>
            <a:r>
              <a:rPr lang="en-US" dirty="0" smtClean="0"/>
              <a:t> – @000RVA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Established September 1</a:t>
            </a:r>
            <a:r>
              <a:rPr lang="en-US" baseline="30000" dirty="0" smtClean="0"/>
              <a:t>st</a:t>
            </a:r>
            <a:r>
              <a:rPr lang="en-US" dirty="0" smtClean="0"/>
              <a:t>, 2017</a:t>
            </a:r>
          </a:p>
          <a:p>
            <a:r>
              <a:rPr lang="en-US" dirty="0" smtClean="0"/>
              <a:t>Retweet existing safety messages</a:t>
            </a:r>
          </a:p>
          <a:p>
            <a:r>
              <a:rPr lang="en-US" dirty="0" smtClean="0"/>
              <a:t>Goals</a:t>
            </a:r>
          </a:p>
          <a:p>
            <a:pPr lvl="1"/>
            <a:r>
              <a:rPr lang="en-US" dirty="0" smtClean="0"/>
              <a:t>See how many messages are out there related to shifting our safety culture</a:t>
            </a:r>
          </a:p>
          <a:p>
            <a:pPr lvl="1"/>
            <a:r>
              <a:rPr lang="en-US" dirty="0" smtClean="0"/>
              <a:t>Describe what Vision Zero is about and what normal people can do to improve</a:t>
            </a:r>
          </a:p>
          <a:p>
            <a:pPr lvl="1"/>
            <a:r>
              <a:rPr lang="en-US" dirty="0" smtClean="0"/>
              <a:t>Encourage peer groups to challenge each other</a:t>
            </a:r>
          </a:p>
          <a:p>
            <a:r>
              <a:rPr lang="en-US" dirty="0" smtClean="0"/>
              <a:t>Approximately 7,500+ messages from experts</a:t>
            </a:r>
          </a:p>
          <a:p>
            <a:r>
              <a:rPr lang="en-US" dirty="0" smtClean="0"/>
              <a:t>Over 400,000+ impressions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591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we change our safety culture?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534400" cy="5092700"/>
          </a:xfrm>
        </p:spPr>
        <p:txBody>
          <a:bodyPr/>
          <a:lstStyle/>
          <a:p>
            <a:r>
              <a:rPr lang="en-US" dirty="0" smtClean="0"/>
              <a:t>Our Safe and Healthy Streets Challenge</a:t>
            </a:r>
          </a:p>
          <a:p>
            <a:pPr lvl="1"/>
            <a:r>
              <a:rPr lang="en-US" dirty="0" smtClean="0"/>
              <a:t>Five things one can do…</a:t>
            </a:r>
            <a:endParaRPr lang="en-US" b="1" dirty="0" smtClean="0"/>
          </a:p>
          <a:p>
            <a:pPr lvl="2"/>
            <a:r>
              <a:rPr lang="en-US" b="1" dirty="0" smtClean="0"/>
              <a:t>S</a:t>
            </a:r>
            <a:r>
              <a:rPr lang="en-US" dirty="0" smtClean="0"/>
              <a:t>hare the road</a:t>
            </a:r>
          </a:p>
          <a:p>
            <a:pPr lvl="2"/>
            <a:r>
              <a:rPr lang="en-US" b="1" dirty="0" smtClean="0"/>
              <a:t>O</a:t>
            </a:r>
            <a:r>
              <a:rPr lang="en-US" dirty="0" smtClean="0"/>
              <a:t>bey speed limits</a:t>
            </a:r>
          </a:p>
          <a:p>
            <a:pPr lvl="2"/>
            <a:r>
              <a:rPr lang="en-US" b="1" dirty="0" smtClean="0"/>
              <a:t>B</a:t>
            </a:r>
            <a:r>
              <a:rPr lang="en-US" dirty="0" smtClean="0"/>
              <a:t>uckle in</a:t>
            </a:r>
          </a:p>
          <a:p>
            <a:pPr lvl="2"/>
            <a:r>
              <a:rPr lang="en-US" b="1" dirty="0" smtClean="0"/>
              <a:t>A</a:t>
            </a:r>
            <a:r>
              <a:rPr lang="en-US" dirty="0" smtClean="0"/>
              <a:t>void distractions</a:t>
            </a:r>
          </a:p>
          <a:p>
            <a:pPr lvl="2"/>
            <a:r>
              <a:rPr lang="en-US" b="1" dirty="0" smtClean="0"/>
              <a:t>D</a:t>
            </a:r>
            <a:r>
              <a:rPr lang="en-US" dirty="0" smtClean="0"/>
              <a:t>rive sober</a:t>
            </a:r>
          </a:p>
          <a:p>
            <a:pPr lvl="1"/>
            <a:r>
              <a:rPr lang="en-US" dirty="0" smtClean="0"/>
              <a:t>If we did, it would not be </a:t>
            </a:r>
            <a:r>
              <a:rPr lang="en-US" b="1" dirty="0" smtClean="0"/>
              <a:t>SO BAD</a:t>
            </a:r>
            <a:r>
              <a:rPr lang="en-US" dirty="0" smtClean="0"/>
              <a:t>…</a:t>
            </a:r>
          </a:p>
          <a:p>
            <a:endParaRPr lang="en-US" dirty="0" smtClean="0"/>
          </a:p>
          <a:p>
            <a:r>
              <a:rPr lang="en-US" dirty="0" smtClean="0"/>
              <a:t>Change the built environment to shift up our safety culture</a:t>
            </a:r>
          </a:p>
        </p:txBody>
      </p:sp>
    </p:spTree>
    <p:extLst>
      <p:ext uri="{BB962C8B-B14F-4D97-AF65-F5344CB8AC3E}">
        <p14:creationId xmlns:p14="http://schemas.microsoft.com/office/powerpoint/2010/main" val="51472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10: Vision Zero as DNA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Partnerships</a:t>
            </a:r>
          </a:p>
          <a:p>
            <a:r>
              <a:rPr lang="en-US" dirty="0" smtClean="0"/>
              <a:t>Health in all Policies</a:t>
            </a:r>
          </a:p>
          <a:p>
            <a:pPr lvl="1"/>
            <a:r>
              <a:rPr lang="en-US" dirty="0" smtClean="0"/>
              <a:t>City Master Plan</a:t>
            </a:r>
          </a:p>
          <a:p>
            <a:pPr lvl="1"/>
            <a:r>
              <a:rPr lang="en-US" dirty="0" smtClean="0"/>
              <a:t>Better Streets Manual</a:t>
            </a:r>
          </a:p>
          <a:p>
            <a:pPr lvl="2"/>
            <a:r>
              <a:rPr lang="en-US" dirty="0" smtClean="0"/>
              <a:t>Traffic Signal Operations</a:t>
            </a:r>
          </a:p>
          <a:p>
            <a:pPr lvl="2"/>
            <a:r>
              <a:rPr lang="en-US" dirty="0" smtClean="0"/>
              <a:t>Bike Infrastructure</a:t>
            </a:r>
          </a:p>
          <a:p>
            <a:pPr lvl="2"/>
            <a:r>
              <a:rPr lang="en-US" dirty="0" smtClean="0"/>
              <a:t>Pedestrian Infrastructure</a:t>
            </a:r>
          </a:p>
          <a:p>
            <a:pPr lvl="2"/>
            <a:r>
              <a:rPr lang="en-US" dirty="0" smtClean="0"/>
              <a:t>Intersection Design</a:t>
            </a:r>
          </a:p>
          <a:p>
            <a:pPr lvl="2"/>
            <a:r>
              <a:rPr lang="en-US" dirty="0" smtClean="0"/>
              <a:t>Typical Sections</a:t>
            </a:r>
          </a:p>
          <a:p>
            <a:pPr lvl="1"/>
            <a:r>
              <a:rPr lang="en-US" dirty="0" smtClean="0"/>
              <a:t>New Development</a:t>
            </a:r>
          </a:p>
          <a:p>
            <a:pPr lvl="2"/>
            <a:r>
              <a:rPr lang="en-US" dirty="0" smtClean="0"/>
              <a:t>Private Sector</a:t>
            </a:r>
          </a:p>
          <a:p>
            <a:pPr lvl="2"/>
            <a:r>
              <a:rPr lang="en-US" dirty="0" smtClean="0"/>
              <a:t>Universities / City Owned</a:t>
            </a:r>
            <a:endParaRPr lang="en-US" dirty="0"/>
          </a:p>
        </p:txBody>
      </p:sp>
      <p:pic>
        <p:nvPicPr>
          <p:cNvPr id="10242" name="Picture 2" descr="Hom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6296" y="1033463"/>
            <a:ext cx="2400300" cy="1584815"/>
          </a:xfrm>
          <a:prstGeom prst="rect">
            <a:avLst/>
          </a:prstGeom>
          <a:noFill/>
        </p:spPr>
      </p:pic>
      <p:pic>
        <p:nvPicPr>
          <p:cNvPr id="2050" name="Picture 1" descr="image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296" y="3124200"/>
            <a:ext cx="2472907" cy="3151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11: Focus on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Grant writing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Local budget process</a:t>
            </a:r>
          </a:p>
          <a:p>
            <a:pPr lvl="1"/>
            <a:r>
              <a:rPr lang="en-US" dirty="0" smtClean="0"/>
              <a:t>Transportation Operations and Enforcement</a:t>
            </a:r>
          </a:p>
          <a:p>
            <a:pPr lvl="1"/>
            <a:r>
              <a:rPr lang="en-US" dirty="0" smtClean="0"/>
              <a:t>Traffic Safety Assets</a:t>
            </a:r>
          </a:p>
          <a:p>
            <a:pPr lvl="2"/>
            <a:r>
              <a:rPr lang="en-US" dirty="0" smtClean="0"/>
              <a:t>Regulatory and Warning Signs</a:t>
            </a:r>
          </a:p>
          <a:p>
            <a:pPr lvl="2"/>
            <a:r>
              <a:rPr lang="en-US" dirty="0" smtClean="0"/>
              <a:t>Crosswalks and School Markings</a:t>
            </a:r>
          </a:p>
          <a:p>
            <a:pPr lvl="2"/>
            <a:r>
              <a:rPr lang="en-US" dirty="0" smtClean="0"/>
              <a:t>Traffic Signal Maintenance Replacement</a:t>
            </a:r>
          </a:p>
          <a:p>
            <a:pPr lvl="0"/>
            <a:r>
              <a:rPr lang="en-US" dirty="0" smtClean="0"/>
              <a:t>Training for excellent employees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Leverage partnerships and technology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12: Keep your head up…</a:t>
            </a:r>
            <a:endParaRPr lang="en-US" dirty="0"/>
          </a:p>
        </p:txBody>
      </p:sp>
      <p:pic>
        <p:nvPicPr>
          <p:cNvPr id="4" name="Content Placeholder 5" descr="venn.pn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1995127" y="1188704"/>
            <a:ext cx="5153745" cy="478221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Towards Zero Deaths – Virginia’s Plan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527" r="874" b="5522"/>
          <a:stretch/>
        </p:blipFill>
        <p:spPr>
          <a:xfrm>
            <a:off x="-26895" y="1286288"/>
            <a:ext cx="9136481" cy="4352512"/>
          </a:xfrm>
          <a:prstGeom prst="rect">
            <a:avLst/>
          </a:prstGeom>
        </p:spPr>
      </p:pic>
      <p:pic>
        <p:nvPicPr>
          <p:cNvPr id="2050" name="Picture 2" descr="https://tzdva.org/wp-content/uploads/2018/06/Safetey-Plan-1024x68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048000"/>
            <a:ext cx="4396022" cy="293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tzdva.org/wp-content/uploads/2018/06/Arrive-Alive-Reverse-768x44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725598"/>
            <a:ext cx="3279775" cy="1913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241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Vision Zero Cities in the United States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814" r="12964"/>
          <a:stretch/>
        </p:blipFill>
        <p:spPr>
          <a:xfrm>
            <a:off x="1295400" y="968498"/>
            <a:ext cx="6705600" cy="522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0368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is Vision Zero important?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704" t="12174" r="4629" b="7167"/>
          <a:stretch/>
        </p:blipFill>
        <p:spPr>
          <a:xfrm>
            <a:off x="577645" y="914400"/>
            <a:ext cx="7988710" cy="543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145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Since 2013…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5,010 Severe Crashes in the Region (112,499 total)</a:t>
            </a:r>
          </a:p>
          <a:p>
            <a:pPr lvl="1"/>
            <a:r>
              <a:rPr lang="en-US" dirty="0" smtClean="0"/>
              <a:t>533 people killed in traffic related deaths </a:t>
            </a:r>
          </a:p>
          <a:p>
            <a:pPr lvl="2"/>
            <a:r>
              <a:rPr lang="en-US" sz="2400" dirty="0" smtClean="0"/>
              <a:t>97 people were walking</a:t>
            </a:r>
          </a:p>
          <a:p>
            <a:pPr lvl="1"/>
            <a:r>
              <a:rPr lang="en-US" dirty="0" smtClean="0"/>
              <a:t>5,534 people suffer incapacitating injuries </a:t>
            </a:r>
          </a:p>
          <a:p>
            <a:pPr lvl="2"/>
            <a:r>
              <a:rPr lang="en-US" sz="2400" dirty="0" smtClean="0"/>
              <a:t>412 people were walking</a:t>
            </a:r>
          </a:p>
          <a:p>
            <a:pPr lvl="2"/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662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is Vision Zero Important?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8332" t="10001" r="18334" b="8518"/>
          <a:stretch/>
        </p:blipFill>
        <p:spPr>
          <a:xfrm>
            <a:off x="1098755" y="834139"/>
            <a:ext cx="7588045" cy="5491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077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ichmond Downtown View">
  <a:themeElements>
    <a:clrScheme name="Richmond Downtown View 1">
      <a:dk1>
        <a:srgbClr val="000000"/>
      </a:dk1>
      <a:lt1>
        <a:srgbClr val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FFFFFF"/>
      </a:accent3>
      <a:accent4>
        <a:srgbClr val="000000"/>
      </a:accent4>
      <a:accent5>
        <a:srgbClr val="E5B7B1"/>
      </a:accent5>
      <a:accent6>
        <a:srgbClr val="B9A300"/>
      </a:accent6>
      <a:hlink>
        <a:srgbClr val="00A3D6"/>
      </a:hlink>
      <a:folHlink>
        <a:srgbClr val="694F07"/>
      </a:folHlink>
    </a:clrScheme>
    <a:fontScheme name="Richmond Downtown View">
      <a:majorFont>
        <a:latin typeface="Times New Roman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Palatino Linotype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Palatino Linotype" pitchFamily="18" charset="0"/>
          </a:defRPr>
        </a:defPPr>
      </a:lstStyle>
    </a:lnDef>
  </a:objectDefaults>
  <a:extraClrSchemeLst>
    <a:extraClrScheme>
      <a:clrScheme name="Richmond Downtown View 1">
        <a:dk1>
          <a:srgbClr val="000000"/>
        </a:dk1>
        <a:lt1>
          <a:srgbClr val="FFFFFF"/>
        </a:lt1>
        <a:dk2>
          <a:srgbClr val="646B86"/>
        </a:dk2>
        <a:lt2>
          <a:srgbClr val="C5D1D7"/>
        </a:lt2>
        <a:accent1>
          <a:srgbClr val="D16349"/>
        </a:accent1>
        <a:accent2>
          <a:srgbClr val="CCB400"/>
        </a:accent2>
        <a:accent3>
          <a:srgbClr val="FFFFFF"/>
        </a:accent3>
        <a:accent4>
          <a:srgbClr val="000000"/>
        </a:accent4>
        <a:accent5>
          <a:srgbClr val="E5B7B1"/>
        </a:accent5>
        <a:accent6>
          <a:srgbClr val="B9A300"/>
        </a:accent6>
        <a:hlink>
          <a:srgbClr val="00A3D6"/>
        </a:hlink>
        <a:folHlink>
          <a:srgbClr val="694F0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City of Richmond Template</Template>
  <TotalTime>7500</TotalTime>
  <Words>1546</Words>
  <Application>Microsoft Office PowerPoint</Application>
  <PresentationFormat>On-screen Show (4:3)</PresentationFormat>
  <Paragraphs>253</Paragraphs>
  <Slides>45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0" baseType="lpstr">
      <vt:lpstr>Calibri</vt:lpstr>
      <vt:lpstr>Times</vt:lpstr>
      <vt:lpstr>Times New Roman</vt:lpstr>
      <vt:lpstr>Wingdings</vt:lpstr>
      <vt:lpstr>Richmond Downtown View</vt:lpstr>
      <vt:lpstr>Vision Zero:  Our Steps to Improve Public Health 7th Annual Distracted Driving Summit</vt:lpstr>
      <vt:lpstr>City’s Transportation Emphasis</vt:lpstr>
      <vt:lpstr>What is Vision Zero?</vt:lpstr>
      <vt:lpstr>What is Vision Zero?</vt:lpstr>
      <vt:lpstr>Towards Zero Deaths – Virginia’s Plan</vt:lpstr>
      <vt:lpstr>Vision Zero Cities in the United States</vt:lpstr>
      <vt:lpstr>Why is Vision Zero important?</vt:lpstr>
      <vt:lpstr>Since 2013…</vt:lpstr>
      <vt:lpstr>Why is Vision Zero Important?</vt:lpstr>
      <vt:lpstr>Twelve Steps to Vision Zero</vt:lpstr>
      <vt:lpstr>STEP 1: Establish a Safety Commission</vt:lpstr>
      <vt:lpstr>STEP 2: Adopt Vision Zero Resolution</vt:lpstr>
      <vt:lpstr>STEP 3: Our Vision Zero Pledge</vt:lpstr>
      <vt:lpstr>A Vision Zero Pledge affects Workplace Culture</vt:lpstr>
      <vt:lpstr>STEP 4: Safe &amp; Healthy Streets Challenge</vt:lpstr>
      <vt:lpstr>STEP 5: Our Vision Zero Action Plan</vt:lpstr>
      <vt:lpstr>High Injury Street Network</vt:lpstr>
      <vt:lpstr>Pedestrian Crashes 2011 to 2016</vt:lpstr>
      <vt:lpstr>STEP 6: Vision Zero Task Force &amp; Coordinator</vt:lpstr>
      <vt:lpstr>STEP 6: Vision Zero Task Force</vt:lpstr>
      <vt:lpstr>STEP 7: Yearly Priorities and Metrics</vt:lpstr>
      <vt:lpstr>STEP 8: Engage Community Leaders</vt:lpstr>
      <vt:lpstr>STEP 8: Engage Community Leaders</vt:lpstr>
      <vt:lpstr>Vision Zero Champions</vt:lpstr>
      <vt:lpstr>Vision Zero Champions</vt:lpstr>
      <vt:lpstr>Action to Coordinate Outreach</vt:lpstr>
      <vt:lpstr>STEP 9: Shift the Safety Culture</vt:lpstr>
      <vt:lpstr>How do we change our safety culture?</vt:lpstr>
      <vt:lpstr>Key Legislation – Commonwealth of Virginia</vt:lpstr>
      <vt:lpstr>Safety Culture is complex and multi-faceted</vt:lpstr>
      <vt:lpstr>Speed versus Height</vt:lpstr>
      <vt:lpstr>Falls versus Motor Vehicle Crashes</vt:lpstr>
      <vt:lpstr>10 Leading Causes of Non-Fatal Injuries</vt:lpstr>
      <vt:lpstr>But my vehicle has FIVE Stars</vt:lpstr>
      <vt:lpstr>Speed and Severity</vt:lpstr>
      <vt:lpstr>Death + Serious Injuries for belted at 40MPH</vt:lpstr>
      <vt:lpstr>Same impact – Different Age</vt:lpstr>
      <vt:lpstr>What do these have in common?</vt:lpstr>
      <vt:lpstr>Who is vulnerable on city streets?</vt:lpstr>
      <vt:lpstr>Who is vulnerable on Virginia’s roads?</vt:lpstr>
      <vt:lpstr>Safety Culture – Twitterverse – @000RVA</vt:lpstr>
      <vt:lpstr>How do we change our safety culture? </vt:lpstr>
      <vt:lpstr>STEP 10: Vision Zero as DNA</vt:lpstr>
      <vt:lpstr>STEP 11: Focus on Resources</vt:lpstr>
      <vt:lpstr>STEP 12: Keep your head up…</vt:lpstr>
    </vt:vector>
  </TitlesOfParts>
  <Company>City of Richmond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I-95 / I-64 Transportation Study</dc:title>
  <dc:creator>sawyermb</dc:creator>
  <cp:lastModifiedBy>Sawyer, Michael B. - DPW</cp:lastModifiedBy>
  <cp:revision>123</cp:revision>
  <cp:lastPrinted>2019-05-20T20:58:10Z</cp:lastPrinted>
  <dcterms:created xsi:type="dcterms:W3CDTF">2016-01-27T16:02:27Z</dcterms:created>
  <dcterms:modified xsi:type="dcterms:W3CDTF">2019-09-19T20:21:34Z</dcterms:modified>
</cp:coreProperties>
</file>