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6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6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65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1.xml" ContentType="application/vnd.openxmlformats-officedocument.themeOverr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74"/>
  </p:notesMasterIdLst>
  <p:handoutMasterIdLst>
    <p:handoutMasterId r:id="rId75"/>
  </p:handoutMasterIdLst>
  <p:sldIdLst>
    <p:sldId id="256" r:id="rId4"/>
    <p:sldId id="348" r:id="rId5"/>
    <p:sldId id="319" r:id="rId6"/>
    <p:sldId id="263" r:id="rId7"/>
    <p:sldId id="264" r:id="rId8"/>
    <p:sldId id="265" r:id="rId9"/>
    <p:sldId id="268" r:id="rId10"/>
    <p:sldId id="269" r:id="rId11"/>
    <p:sldId id="270" r:id="rId12"/>
    <p:sldId id="267" r:id="rId13"/>
    <p:sldId id="273" r:id="rId14"/>
    <p:sldId id="274" r:id="rId15"/>
    <p:sldId id="352" r:id="rId16"/>
    <p:sldId id="276" r:id="rId17"/>
    <p:sldId id="277" r:id="rId18"/>
    <p:sldId id="280" r:id="rId19"/>
    <p:sldId id="282" r:id="rId20"/>
    <p:sldId id="283" r:id="rId21"/>
    <p:sldId id="345" r:id="rId22"/>
    <p:sldId id="286" r:id="rId23"/>
    <p:sldId id="287" r:id="rId24"/>
    <p:sldId id="290" r:id="rId25"/>
    <p:sldId id="299" r:id="rId26"/>
    <p:sldId id="298" r:id="rId27"/>
    <p:sldId id="294" r:id="rId28"/>
    <p:sldId id="295" r:id="rId29"/>
    <p:sldId id="296" r:id="rId30"/>
    <p:sldId id="289" r:id="rId31"/>
    <p:sldId id="300" r:id="rId32"/>
    <p:sldId id="301" r:id="rId33"/>
    <p:sldId id="305" r:id="rId34"/>
    <p:sldId id="306" r:id="rId35"/>
    <p:sldId id="307" r:id="rId36"/>
    <p:sldId id="308" r:id="rId37"/>
    <p:sldId id="310" r:id="rId38"/>
    <p:sldId id="311" r:id="rId39"/>
    <p:sldId id="312" r:id="rId40"/>
    <p:sldId id="313" r:id="rId41"/>
    <p:sldId id="314" r:id="rId42"/>
    <p:sldId id="315" r:id="rId43"/>
    <p:sldId id="320" r:id="rId44"/>
    <p:sldId id="321" r:id="rId45"/>
    <p:sldId id="324" r:id="rId46"/>
    <p:sldId id="323" r:id="rId47"/>
    <p:sldId id="322" r:id="rId48"/>
    <p:sldId id="325" r:id="rId49"/>
    <p:sldId id="329" r:id="rId50"/>
    <p:sldId id="332" r:id="rId51"/>
    <p:sldId id="333" r:id="rId52"/>
    <p:sldId id="350" r:id="rId53"/>
    <p:sldId id="337" r:id="rId54"/>
    <p:sldId id="340" r:id="rId55"/>
    <p:sldId id="346" r:id="rId56"/>
    <p:sldId id="342" r:id="rId57"/>
    <p:sldId id="343" r:id="rId58"/>
    <p:sldId id="351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1603"/>
    <a:srgbClr val="FF0000"/>
    <a:srgbClr val="150C5A"/>
    <a:srgbClr val="0B2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4" autoAdjust="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0225306885705039"/>
          <c:y val="6.2101930294250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Injury Events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217-4221-9200-198B46F3E1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17-4221-9200-198B46F3E112}"/>
              </c:ext>
            </c:extLst>
          </c:dPt>
          <c:dLbls>
            <c:dLbl>
              <c:idx val="1"/>
              <c:layout>
                <c:manualLayout>
                  <c:x val="-7.7908671491095399E-2"/>
                  <c:y val="-0.150079664877772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17-4221-9200-198B46F3E11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Recordable</c:v>
                </c:pt>
                <c:pt idx="1">
                  <c:v>Non-Recordable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17-4221-9200-198B46F3E11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Injury Events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63-49A3-95A0-08790D471E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63-49A3-95A0-08790D471E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63-49A3-95A0-08790D471E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63-49A3-95A0-08790D471E5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763-49A3-95A0-08790D471E5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763-49A3-95A0-08790D471E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763-49A3-95A0-08790D471E5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763-49A3-95A0-08790D471E5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763-49A3-95A0-08790D471E5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763-49A3-95A0-08790D471E57}"/>
              </c:ext>
            </c:extLst>
          </c:dPt>
          <c:dLbls>
            <c:dLbl>
              <c:idx val="0"/>
              <c:layout>
                <c:manualLayout>
                  <c:x val="0.15459517250738919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63-49A3-95A0-08790D471E57}"/>
                </c:ext>
              </c:extLst>
            </c:dLbl>
            <c:dLbl>
              <c:idx val="1"/>
              <c:layout>
                <c:manualLayout>
                  <c:x val="5.5917402821821616E-2"/>
                  <c:y val="0.105735719343157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63-49A3-95A0-08790D471E57}"/>
                </c:ext>
              </c:extLst>
            </c:dLbl>
            <c:dLbl>
              <c:idx val="2"/>
              <c:layout>
                <c:manualLayout>
                  <c:x val="-1.6446294947594715E-2"/>
                  <c:y val="0.1287217452873217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63-49A3-95A0-08790D471E57}"/>
                </c:ext>
              </c:extLst>
            </c:dLbl>
            <c:dLbl>
              <c:idx val="3"/>
              <c:layout>
                <c:manualLayout>
                  <c:x val="0.10023915843720137"/>
                  <c:y val="-2.47903878361830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63-49A3-95A0-08790D471E57}"/>
                </c:ext>
              </c:extLst>
            </c:dLbl>
            <c:dLbl>
              <c:idx val="5"/>
              <c:layout>
                <c:manualLayout>
                  <c:x val="-0.13751168828598745"/>
                  <c:y val="3.94305986965479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63-49A3-95A0-08790D471E57}"/>
                </c:ext>
              </c:extLst>
            </c:dLbl>
            <c:dLbl>
              <c:idx val="6"/>
              <c:layout>
                <c:manualLayout>
                  <c:x val="-0.14368662145455327"/>
                  <c:y val="4.9883329584609162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763-49A3-95A0-08790D471E5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Caught On/Between</c:v>
                </c:pt>
                <c:pt idx="1">
                  <c:v>Fall</c:v>
                </c:pt>
                <c:pt idx="2">
                  <c:v>Overexertion</c:v>
                </c:pt>
                <c:pt idx="3">
                  <c:v>Slip/Trip</c:v>
                </c:pt>
                <c:pt idx="4">
                  <c:v>Struck Against/By</c:v>
                </c:pt>
                <c:pt idx="5">
                  <c:v>Cutting Edge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763-49A3-95A0-08790D471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3830357227080208"/>
          <c:y val="3.56138005814116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6863263715264277"/>
          <c:y val="0.28172031514163332"/>
          <c:w val="0.34068677597685582"/>
          <c:h val="0.5934490278232551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Vehicle Events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97-4CC2-B2F3-87AB84DDF5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97-4CC2-B2F3-87AB84DDF5C6}"/>
              </c:ext>
            </c:extLst>
          </c:dPt>
          <c:dLbls>
            <c:dLbl>
              <c:idx val="0"/>
              <c:layout>
                <c:manualLayout>
                  <c:x val="-1.534974086944133E-2"/>
                  <c:y val="0.113209822304895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97-4CC2-B2F3-87AB84DDF5C6}"/>
                </c:ext>
              </c:extLst>
            </c:dLbl>
            <c:dLbl>
              <c:idx val="1"/>
              <c:layout>
                <c:manualLayout>
                  <c:x val="-1.5922875927969739E-2"/>
                  <c:y val="-7.03026705676709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97-4CC2-B2F3-87AB84DDF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Forward</c:v>
                </c:pt>
                <c:pt idx="1">
                  <c:v>Backing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97-4CC2-B2F3-87AB84DDF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PVA vs. Non-PVA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PVA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27</c:v>
                </c:pt>
                <c:pt idx="1">
                  <c:v>20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D-43AE-A9EA-A689DBF771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Non-PVA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22</c:v>
                </c:pt>
                <c:pt idx="1">
                  <c:v>11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BD-43AE-A9EA-A689DBF771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6858768"/>
        <c:axId val="336857128"/>
      </c:barChart>
      <c:catAx>
        <c:axId val="336858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6857128"/>
        <c:crosses val="autoZero"/>
        <c:auto val="1"/>
        <c:lblAlgn val="ctr"/>
        <c:lblOffset val="100"/>
        <c:noMultiLvlLbl val="0"/>
      </c:catAx>
      <c:valAx>
        <c:axId val="33685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85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Injuries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</c:v>
                </c:pt>
                <c:pt idx="1">
                  <c:v>8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13</c:v>
                </c:pt>
                <c:pt idx="6">
                  <c:v>15</c:v>
                </c:pt>
                <c:pt idx="7">
                  <c:v>16</c:v>
                </c:pt>
                <c:pt idx="8">
                  <c:v>13</c:v>
                </c:pt>
                <c:pt idx="9">
                  <c:v>20</c:v>
                </c:pt>
                <c:pt idx="10">
                  <c:v>15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2-4335-9256-604938419B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Vehicle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</c:v>
                </c:pt>
                <c:pt idx="1">
                  <c:v>9</c:v>
                </c:pt>
                <c:pt idx="2">
                  <c:v>7</c:v>
                </c:pt>
                <c:pt idx="3">
                  <c:v>11</c:v>
                </c:pt>
                <c:pt idx="4">
                  <c:v>13</c:v>
                </c:pt>
                <c:pt idx="5">
                  <c:v>8</c:v>
                </c:pt>
                <c:pt idx="6">
                  <c:v>5</c:v>
                </c:pt>
                <c:pt idx="7">
                  <c:v>8</c:v>
                </c:pt>
                <c:pt idx="8">
                  <c:v>14</c:v>
                </c:pt>
                <c:pt idx="9">
                  <c:v>10</c:v>
                </c:pt>
                <c:pt idx="10">
                  <c:v>12</c:v>
                </c:pt>
                <c:pt idx="1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02-4335-9256-604938419B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9054496"/>
        <c:axId val="239055808"/>
      </c:barChart>
      <c:catAx>
        <c:axId val="23905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055808"/>
        <c:crosses val="autoZero"/>
        <c:auto val="1"/>
        <c:lblAlgn val="ctr"/>
        <c:lblOffset val="100"/>
        <c:noMultiLvlLbl val="0"/>
      </c:catAx>
      <c:valAx>
        <c:axId val="23905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05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Injury</a:t>
            </a:r>
            <a:r>
              <a:rPr lang="en-US" baseline="0" dirty="0" smtClean="0"/>
              <a:t> &amp; Vehicle Events </a:t>
            </a:r>
            <a:r>
              <a:rPr lang="en-US" dirty="0" smtClean="0"/>
              <a:t>Combined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Combined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9</c:v>
                </c:pt>
                <c:pt idx="1">
                  <c:v>17</c:v>
                </c:pt>
                <c:pt idx="2">
                  <c:v>15</c:v>
                </c:pt>
                <c:pt idx="3">
                  <c:v>16</c:v>
                </c:pt>
                <c:pt idx="4">
                  <c:v>22</c:v>
                </c:pt>
                <c:pt idx="5">
                  <c:v>21</c:v>
                </c:pt>
                <c:pt idx="6">
                  <c:v>20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  <c:pt idx="10">
                  <c:v>27</c:v>
                </c:pt>
                <c:pt idx="1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B-4DBC-8232-1D21ED2CAD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9054496"/>
        <c:axId val="239055808"/>
      </c:barChart>
      <c:catAx>
        <c:axId val="23905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055808"/>
        <c:crosses val="autoZero"/>
        <c:auto val="1"/>
        <c:lblAlgn val="ctr"/>
        <c:lblOffset val="100"/>
        <c:noMultiLvlLbl val="0"/>
      </c:catAx>
      <c:valAx>
        <c:axId val="23905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05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All Preventable</a:t>
            </a:r>
            <a:r>
              <a:rPr lang="en-US" baseline="0" dirty="0" smtClean="0"/>
              <a:t> Vehicle </a:t>
            </a:r>
            <a:r>
              <a:rPr lang="en-US" dirty="0" smtClean="0"/>
              <a:t>Events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Vehicle Events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17</c:v>
                </c:pt>
                <c:pt idx="2">
                  <c:v>27</c:v>
                </c:pt>
                <c:pt idx="3">
                  <c:v>27</c:v>
                </c:pt>
                <c:pt idx="4">
                  <c:v>11</c:v>
                </c:pt>
                <c:pt idx="5">
                  <c:v>19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C8-41DA-8CAC-615FB087B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7256264"/>
        <c:axId val="497262168"/>
      </c:barChart>
      <c:catAx>
        <c:axId val="49725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262168"/>
        <c:crosses val="autoZero"/>
        <c:auto val="1"/>
        <c:lblAlgn val="ctr"/>
        <c:lblOffset val="100"/>
        <c:noMultiLvlLbl val="0"/>
      </c:catAx>
      <c:valAx>
        <c:axId val="497262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256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Dart and Other Recordable by Day of Week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0C-45A2-AE97-E94764A8F5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Recordable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0C-45A2-AE97-E94764A8F5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55528456"/>
        <c:axId val="855538624"/>
      </c:barChart>
      <c:catAx>
        <c:axId val="8555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538624"/>
        <c:crosses val="autoZero"/>
        <c:auto val="1"/>
        <c:lblAlgn val="ctr"/>
        <c:lblOffset val="100"/>
        <c:noMultiLvlLbl val="0"/>
      </c:catAx>
      <c:valAx>
        <c:axId val="85553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528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Backing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8A-413D-BA02-DF02CB20D5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8A-413D-BA02-DF02CB20D5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8A-413D-BA02-DF02CB20D5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8A-413D-BA02-DF02CB20D582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val>
            <c:numRef>
              <c:f>Sheet1!$B$2:$B$5</c:f>
              <c:numCache>
                <c:formatCode>General</c:formatCode>
                <c:ptCount val="4"/>
                <c:pt idx="0">
                  <c:v>24</c:v>
                </c:pt>
                <c:pt idx="1">
                  <c:v>11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Pickup</c:v>
                      </c:pt>
                      <c:pt idx="1">
                        <c:v>Squirt Boom</c:v>
                      </c:pt>
                      <c:pt idx="2">
                        <c:v>Bucket</c:v>
                      </c:pt>
                      <c:pt idx="3">
                        <c:v>Line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4B8A-413D-BA02-DF02CB20D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2016-2018</c:v>
                </c:pt>
              </c:strCache>
            </c:strRef>
          </c:tx>
          <c:dLbls>
            <c:dLbl>
              <c:idx val="1"/>
              <c:layout>
                <c:manualLayout>
                  <c:x val="-0.13415934650167421"/>
                  <c:y val="-2.6797318869660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D0-4DD9-A21A-38EEFEE3ECF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Road Speed</c:v>
                </c:pt>
                <c:pt idx="1">
                  <c:v>Low Speed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D0-4DD9-A21A-38EEFEE3ECF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361D0-3C09-48A7-91EF-5EDB52363D4B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4FE40-73B5-4C9D-AA26-787941520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23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F62B3-D0F9-4D64-BE38-B13154226290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8413B-1690-4D7F-8565-5EA3AE401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9937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89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6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5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4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6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23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9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84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1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5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10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5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62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33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5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7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10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37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2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39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93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4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8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68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584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21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8413B-1690-4D7F-8565-5EA3AE401858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12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67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225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5005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397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6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53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753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836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836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514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059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646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956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691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396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20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382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7CFCB-C77C-4F14-8A4C-0DAD40473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465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51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8413B-1690-4D7F-8565-5EA3AE4018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7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5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26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73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2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29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53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83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8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416CD-2E59-4640-87E1-2499023FCBFF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B854F-4E31-446A-8CF4-F6CD492E4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2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016375"/>
            <a:ext cx="9144000" cy="1470025"/>
          </a:xfrm>
        </p:spPr>
        <p:txBody>
          <a:bodyPr/>
          <a:lstStyle/>
          <a:p>
            <a:r>
              <a:rPr lang="en-US" b="1" dirty="0" smtClean="0"/>
              <a:t>“Safe Driving Habits”</a:t>
            </a:r>
            <a:endParaRPr lang="en-US" b="1" dirty="0"/>
          </a:p>
        </p:txBody>
      </p:sp>
      <p:pic>
        <p:nvPicPr>
          <p:cNvPr id="1026" name="Picture 2" descr="https://www.drivesmartva.org/wp-content/uploads/2017/04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963358" cy="245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2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Flying Projectiles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3962" y="5206642"/>
            <a:ext cx="65483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Anything that is loose in a vehicle will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</a:rPr>
              <a:t>b</a:t>
            </a:r>
            <a:r>
              <a:rPr lang="en-US" sz="3200" b="1" dirty="0" smtClean="0">
                <a:solidFill>
                  <a:prstClr val="black"/>
                </a:solidFill>
              </a:rPr>
              <a:t>ecome a flying projectile</a:t>
            </a:r>
          </a:p>
        </p:txBody>
      </p:sp>
      <p:pic>
        <p:nvPicPr>
          <p:cNvPr id="3074" name="Picture 2" descr="Image result for flying objects inside a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35" y="1295400"/>
            <a:ext cx="7029450" cy="3869821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2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2. Make Yourself Visible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3196" y="4713982"/>
            <a:ext cx="91553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Do not depend on “Auto-Switch” in bad weather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Wipers on – Light switch 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20225"/>
            <a:ext cx="9132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Foul Weather Requirements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7" y="2403470"/>
            <a:ext cx="3022600" cy="22669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3470"/>
            <a:ext cx="3406249" cy="22669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2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3. Plan Your Routes Wisely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089" y="838200"/>
            <a:ext cx="9132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Consider: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8922"/>
            <a:ext cx="2892425" cy="161975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3224" y="3251135"/>
            <a:ext cx="334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Weather Forecasts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60" y="1638922"/>
            <a:ext cx="2520728" cy="167832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4125" y="3333767"/>
            <a:ext cx="1236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Traffic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2892425" cy="160338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82141" y="5684987"/>
            <a:ext cx="2366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Construction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9223" name="Picture 7" descr="Image result for traffic behind school bus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59" y="4116161"/>
            <a:ext cx="2583973" cy="1602022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44149" y="5738703"/>
            <a:ext cx="3285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School Bus Routes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5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3. Plan Your Routes Wisely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5334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Plan late day meetings close to home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7" y="1447800"/>
            <a:ext cx="6841067" cy="38481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5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4. Slow Down!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30863" y="1524000"/>
            <a:ext cx="3400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Speeding Leads To: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292" name="Picture 4" descr="Image result for traffic st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2" y="2438400"/>
            <a:ext cx="3866412" cy="256547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45010" y="5013346"/>
            <a:ext cx="1896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Violations</a:t>
            </a:r>
            <a:endParaRPr lang="en-US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61" y="2438400"/>
            <a:ext cx="4597402" cy="256547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57860" y="5013346"/>
            <a:ext cx="3140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Serious Collisions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5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4. Slow Down!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137160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Leading Causes for Speeding: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1544" y="5200758"/>
            <a:ext cx="4136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Habit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39317" y="5196630"/>
            <a:ext cx="2819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Poor Planning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71" y="2414103"/>
            <a:ext cx="4136609" cy="278252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72" y="2414103"/>
            <a:ext cx="2782150" cy="27821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5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5. PAY ATTENTION!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3377083"/>
            <a:ext cx="3200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Eating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Common Driving Distractions: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 descr="Image result for eating while driv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9" y="2347873"/>
            <a:ext cx="1695613" cy="100530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072" y="2347874"/>
            <a:ext cx="1495527" cy="100530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99" y="2323966"/>
            <a:ext cx="3025501" cy="105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27900" y="3353177"/>
            <a:ext cx="3025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Grooming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26" y="4320432"/>
            <a:ext cx="3098748" cy="111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22626" y="5435025"/>
            <a:ext cx="3098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Daydreaming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5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5. PAY ATTENTION!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44941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Hands free or hand set –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You are as likely to crash as a person who has a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.08% Blood Alcohol Concentration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Common Driving Distractions: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54" y="2436732"/>
            <a:ext cx="3087845" cy="205727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Image result for hands free phones and driv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436855"/>
            <a:ext cx="3095837" cy="205727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830591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Mobile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05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5. PAY ATTENTION!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4526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You are </a:t>
            </a:r>
            <a:r>
              <a:rPr lang="en-US" sz="3200" b="1" u="sng" dirty="0" smtClean="0">
                <a:solidFill>
                  <a:prstClr val="black"/>
                </a:solidFill>
              </a:rPr>
              <a:t>23 times</a:t>
            </a:r>
            <a:r>
              <a:rPr lang="en-US" sz="3200" b="1" dirty="0" smtClean="0">
                <a:solidFill>
                  <a:prstClr val="black"/>
                </a:solidFill>
              </a:rPr>
              <a:t> more likely to crash if you text, tweet, e-mail or participate in any other similar activity while driving</a:t>
            </a:r>
            <a:endParaRPr lang="en-US" u="sng" dirty="0"/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Common Driving Distractions: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830591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Mobile Devices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23" y="250029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age result for e-ma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67" y="2803109"/>
            <a:ext cx="1666875" cy="15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27" y="2814136"/>
            <a:ext cx="2717800" cy="153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5. PAY ATTENTION!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3144" y="990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Crashes Happen in Split Seconds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2754200" cy="227458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44196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At just 35 miles per </a:t>
            </a:r>
            <a:r>
              <a:rPr lang="en-US" sz="3200" b="1" dirty="0" smtClean="0">
                <a:solidFill>
                  <a:prstClr val="black"/>
                </a:solidFill>
              </a:rPr>
              <a:t>hour, in the time it takes to blink your eye, you will travel 20 feet.  Missing a crash by 20 feet is a very good miss.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68333"/>
            <a:ext cx="41084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5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/>
          <p:nvPr/>
        </p:nvSpPr>
        <p:spPr>
          <a:xfrm>
            <a:off x="5368565" y="6318596"/>
            <a:ext cx="8730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 smtClean="0"/>
              <a:t>TM</a:t>
            </a:r>
            <a:endParaRPr lang="en-US" sz="700" dirty="0"/>
          </a:p>
        </p:txBody>
      </p:sp>
      <p:sp>
        <p:nvSpPr>
          <p:cNvPr id="7" name="Rectangle 6"/>
          <p:cNvSpPr/>
          <p:nvPr/>
        </p:nvSpPr>
        <p:spPr>
          <a:xfrm>
            <a:off x="1" y="990600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ea typeface="+mj-ea"/>
                <a:cs typeface="+mj-cs"/>
              </a:rPr>
              <a:t>Bad Drivers?</a:t>
            </a:r>
            <a:endParaRPr lang="en-US" dirty="0"/>
          </a:p>
        </p:txBody>
      </p:sp>
      <p:pic>
        <p:nvPicPr>
          <p:cNvPr id="2" name="Picture 4" descr="Image result for bad driver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133600"/>
            <a:ext cx="4800600" cy="36004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2065" y="1763949"/>
            <a:ext cx="70830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Forward</a:t>
            </a:r>
            <a:r>
              <a:rPr lang="en-US" dirty="0" smtClean="0"/>
              <a:t> </a:t>
            </a:r>
            <a:r>
              <a:rPr lang="en-US" sz="3200" b="1" dirty="0" smtClean="0"/>
              <a:t>– Directly in front of you and </a:t>
            </a:r>
          </a:p>
          <a:p>
            <a:r>
              <a:rPr lang="en-US" sz="3200" b="1" dirty="0"/>
              <a:t>	</a:t>
            </a:r>
            <a:r>
              <a:rPr lang="en-US" sz="3200" b="1" dirty="0" smtClean="0"/>
              <a:t>	    to the horizon</a:t>
            </a:r>
            <a:endParaRPr lang="en-US" sz="3200" b="1" dirty="0" smtClean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2065" y="3213474"/>
            <a:ext cx="7715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Behind – Check mirrors every 5-7 seconds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2065" y="4191000"/>
            <a:ext cx="84946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Side to Side – Use your peripheral vision 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	</a:t>
            </a:r>
            <a:r>
              <a:rPr lang="en-US" sz="3200" b="1" dirty="0" smtClean="0">
                <a:solidFill>
                  <a:prstClr val="black"/>
                </a:solidFill>
              </a:rPr>
              <a:t>	           and shift you view as your 	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	</a:t>
            </a:r>
            <a:r>
              <a:rPr lang="en-US" sz="3200" b="1" dirty="0" smtClean="0">
                <a:solidFill>
                  <a:prstClr val="black"/>
                </a:solidFill>
              </a:rPr>
              <a:t>	           speed increases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130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prstClr val="black"/>
                </a:solidFill>
              </a:rPr>
              <a:t>Forward</a:t>
            </a:r>
            <a:r>
              <a:rPr lang="en-US" u="sng" dirty="0" smtClean="0"/>
              <a:t> </a:t>
            </a:r>
            <a:r>
              <a:rPr lang="en-US" sz="3200" b="1" u="sng" dirty="0" smtClean="0"/>
              <a:t>View</a:t>
            </a:r>
            <a:endParaRPr lang="en-US" sz="3200" b="1" u="sng" dirty="0" smtClean="0">
              <a:solidFill>
                <a:prstClr val="black"/>
              </a:solidFill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61" y="2296213"/>
            <a:ext cx="5708677" cy="3807643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 rot="20297656">
            <a:off x="1749162" y="1825421"/>
            <a:ext cx="285958" cy="2096575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0255" y="533400"/>
            <a:ext cx="1736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Don’t just place your focus here</a:t>
            </a:r>
            <a:endParaRPr lang="en-US" sz="28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6661">
            <a:off x="5474876" y="1436708"/>
            <a:ext cx="945024" cy="206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65558" y="748843"/>
            <a:ext cx="137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Scan far ahead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130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prstClr val="black"/>
                </a:solidFill>
              </a:rPr>
              <a:t>Mirrors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97843"/>
            <a:ext cx="669018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4977825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Scan your mirrors every 5-7 seconds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" y="565515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Do the “shoulder glance”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38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prstClr val="black"/>
                </a:solidFill>
              </a:rPr>
              <a:t>Avoid Being the Victim of a Rear-End Collision</a:t>
            </a:r>
          </a:p>
        </p:txBody>
      </p:sp>
      <p:pic>
        <p:nvPicPr>
          <p:cNvPr id="3076" name="Picture 4" descr="Image result for rear end cr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96" y="1524000"/>
            <a:ext cx="3763210" cy="25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401805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Check your mirrors: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926" y="4652111"/>
            <a:ext cx="915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When stopping at intersections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071" y="523688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When merging onto highways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3926" y="5831128"/>
            <a:ext cx="915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In stop and go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6" y="1066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u="sng" dirty="0" smtClean="0">
                <a:solidFill>
                  <a:prstClr val="black"/>
                </a:solidFill>
              </a:rPr>
              <a:t>Scan Side to Side</a:t>
            </a:r>
            <a:endParaRPr lang="en-US" sz="3200" b="1" u="sng" dirty="0">
              <a:solidFill>
                <a:prstClr val="black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50" y="1803975"/>
            <a:ext cx="4498462" cy="299662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546" y="4825425"/>
            <a:ext cx="9133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Don’t get “</a:t>
            </a:r>
            <a:r>
              <a:rPr lang="en-US" sz="3200" b="1" dirty="0">
                <a:solidFill>
                  <a:prstClr val="black"/>
                </a:solidFill>
              </a:rPr>
              <a:t>t</a:t>
            </a:r>
            <a:r>
              <a:rPr lang="en-US" sz="3200" b="1" dirty="0" smtClean="0">
                <a:solidFill>
                  <a:prstClr val="black"/>
                </a:solidFill>
              </a:rPr>
              <a:t>unnel </a:t>
            </a:r>
            <a:r>
              <a:rPr lang="en-US" sz="3200" b="1" dirty="0">
                <a:solidFill>
                  <a:prstClr val="black"/>
                </a:solidFill>
              </a:rPr>
              <a:t>v</a:t>
            </a:r>
            <a:r>
              <a:rPr lang="en-US" sz="3200" b="1" dirty="0" smtClean="0">
                <a:solidFill>
                  <a:prstClr val="black"/>
                </a:solidFill>
              </a:rPr>
              <a:t>ision”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0546" y="5511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As speeds increase, peripheral vision decreases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130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u="sng" dirty="0">
                <a:solidFill>
                  <a:prstClr val="black"/>
                </a:solidFill>
              </a:rPr>
              <a:t>Scan Side to Side</a:t>
            </a:r>
          </a:p>
        </p:txBody>
      </p:sp>
      <p:pic>
        <p:nvPicPr>
          <p:cNvPr id="9" name="Picture 2" descr="http://seniordriving.aaa.com/widgets/Interactives/field-of-vision/images/field-of-view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34" y="1750243"/>
            <a:ext cx="4083532" cy="3583757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Peripheral vision and reaction space – 35 MPH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130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u="sng" dirty="0">
                <a:solidFill>
                  <a:prstClr val="black"/>
                </a:solidFill>
              </a:rPr>
              <a:t>Scan Side to 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Peripheral vision and reaction space – 45 MPH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http://seniordriving.aaa.com/widgets/Interactives/field-of-vision/images/field-of-view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90" y="1752599"/>
            <a:ext cx="4067420" cy="3569617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0130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u="sng" dirty="0">
                <a:solidFill>
                  <a:prstClr val="black"/>
                </a:solidFill>
              </a:rPr>
              <a:t>Scan Side to 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Peripheral vision and reaction space – 55 MPH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9" name="Picture 2" descr="http://seniordriving.aaa.com/widgets/Interactives/field-of-vision/images/field-of-view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48" y="1736339"/>
            <a:ext cx="4092304" cy="359145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6. Scan 360°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6" y="1143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u="sng" dirty="0" smtClean="0">
                <a:solidFill>
                  <a:prstClr val="black"/>
                </a:solidFill>
              </a:rPr>
              <a:t>Scan Side to Side</a:t>
            </a:r>
            <a:endParaRPr lang="en-US" sz="3200" b="1" u="sng" dirty="0">
              <a:solidFill>
                <a:prstClr val="black"/>
              </a:solidFill>
            </a:endParaRP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35" y="2019299"/>
            <a:ext cx="2405465" cy="240546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25" y="2154473"/>
            <a:ext cx="4064001" cy="2286001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526" y="4440474"/>
            <a:ext cx="3733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In neighborhoods Door to Door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3616" y="4440474"/>
            <a:ext cx="4657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Approaching intersections and before you pull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#7. Have An Escape Route 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44196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In the event of a driving emergency, you need to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know your escape routes – You have three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55" y="1676400"/>
            <a:ext cx="493888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773" y="3048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i="1" dirty="0" smtClean="0"/>
              <a:t>“Safe Driving Habits”</a:t>
            </a:r>
            <a:endParaRPr lang="en-US" sz="4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606927"/>
            <a:ext cx="362509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Safety Starters</a:t>
            </a:r>
          </a:p>
          <a:p>
            <a:endParaRPr lang="en-US" sz="10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2. Make Yourself Visible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3. Pre-Plan Your Routes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4. Slow Down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5. Pay Attention!</a:t>
            </a:r>
          </a:p>
          <a:p>
            <a:endParaRPr lang="en-US" sz="10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6. Scan 360°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7. Have an Escape Plan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198" y="1606927"/>
            <a:ext cx="4693849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8. Maintain A Safe Distance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9. Adjust For Weather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10. Stay Back</a:t>
            </a:r>
          </a:p>
          <a:p>
            <a:endParaRPr lang="en-US" sz="10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11. Avoid Parking Lot Collisions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12. Stay Awake and Alert</a:t>
            </a:r>
          </a:p>
          <a:p>
            <a:endParaRPr lang="en-US" sz="800" strike="sngStrike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13. Impaired Driving</a:t>
            </a:r>
          </a:p>
          <a:p>
            <a:endParaRPr lang="en-US" sz="1000" dirty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14. Maintain Good Habits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1868" y="5725180"/>
            <a:ext cx="289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15. Safety Attitude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Three Escape Routes 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074" name="Picture 2" descr="Image result for road sign arrow 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16870"/>
            <a:ext cx="2838824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99937" y="2824077"/>
            <a:ext cx="1068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Right</a:t>
            </a:r>
            <a:endParaRPr lang="en-US" dirty="0"/>
          </a:p>
        </p:txBody>
      </p:sp>
      <p:pic>
        <p:nvPicPr>
          <p:cNvPr id="16" name="Picture 2" descr="Image result for road sign arrow 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" y="1416870"/>
            <a:ext cx="2838824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road sign arrow 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0691" y="3743512"/>
            <a:ext cx="2838824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64375" y="2864671"/>
            <a:ext cx="834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Left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9543" y="5883968"/>
            <a:ext cx="1281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</a:rPr>
              <a:t>Ahead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#8 Maintain A Safe Distance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95299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On a dry road maintain at least a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3-second following distance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2" name="Picture 2" descr="Image result for 3 second following dist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3" y="1600199"/>
            <a:ext cx="6324600" cy="332041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#9. Adjust Your Driving for the Weather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099572" cy="26670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bad road conditions due to 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371600"/>
            <a:ext cx="4000500" cy="26670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533" y="5029200"/>
            <a:ext cx="9157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Allow more travel time – Get up earlier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3533" y="5739825"/>
            <a:ext cx="9157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Increase your following distance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533" y="4292025"/>
            <a:ext cx="9157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SLOW DOWN!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#9. Adjust Your Driving for the Weather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Image result for rain and drivi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3" name="Picture 5" descr="Image result for rain and dri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9" y="1001315"/>
            <a:ext cx="3429000" cy="22098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Image result for driving in sn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76" y="968456"/>
            <a:ext cx="3429000" cy="222324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9" descr="Image result for driving in ic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9" name="Picture 11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15603"/>
            <a:ext cx="3928532" cy="22098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3906" y="3211115"/>
            <a:ext cx="3502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Rain: 6 Seconds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8976" y="3211115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Light Snow: 8-10 Seconds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0" y="6120825"/>
            <a:ext cx="3928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Ice: Park It!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#10 Stay Back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6649" y="4361907"/>
            <a:ext cx="3818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See the rear tires of the vehicle in front of you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86648" y="1551500"/>
            <a:ext cx="3776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Stopped Behind Traffic</a:t>
            </a:r>
            <a:endParaRPr lang="en-US" dirty="0"/>
          </a:p>
        </p:txBody>
      </p:sp>
      <p:pic>
        <p:nvPicPr>
          <p:cNvPr id="8200" name="Picture 8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92524"/>
            <a:ext cx="3733800" cy="22606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7923" y="4184591"/>
            <a:ext cx="3733800" cy="1685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204" name="Picture 12" descr="Image result for space to the front at an inter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5" y="2101307"/>
            <a:ext cx="4357426" cy="22606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085" y="1551500"/>
            <a:ext cx="435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First In Line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085" y="4361907"/>
            <a:ext cx="435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Allow Escape space to the front when first in line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 animBg="1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4142" y="382812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Parking lot reverse collisions - #1 type of collision for Syneos Health</a:t>
            </a:r>
            <a:endParaRPr lang="en-US" dirty="0"/>
          </a:p>
        </p:txBody>
      </p:sp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921946"/>
            <a:ext cx="3733799" cy="280035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5039080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Limited view  - Cars are designed to go forwards, </a:t>
            </a:r>
          </a:p>
          <a:p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    not backwards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1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parking lot with an office 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7" y="884361"/>
            <a:ext cx="8847667" cy="4976813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clipartkid.com/images/131/car-top-view-clipart-panda-free-clipart-images-FubRks-clipar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9017" y="3459674"/>
            <a:ext cx="445408" cy="2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3001">
            <a:off x="4162940" y="4692305"/>
            <a:ext cx="2746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2651" y="4739159"/>
            <a:ext cx="2746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50" y="4739159"/>
            <a:ext cx="2746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656" y="4739158"/>
            <a:ext cx="2746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66" y="4114801"/>
            <a:ext cx="2746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586528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Don’t back up – Pull 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6973" y="4876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If you can’t pull through – Back in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It is safer to back into a controlled space</a:t>
            </a:r>
            <a:endParaRPr lang="en-US" dirty="0"/>
          </a:p>
        </p:txBody>
      </p:sp>
      <p:pic>
        <p:nvPicPr>
          <p:cNvPr id="16" name="Picture 15" descr="Image result for overhead graphic of a park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02" y="1144509"/>
            <a:ext cx="6800850" cy="362331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7" name="Picture 16" descr="http://www.clipartkid.com/images/131/car-top-view-clipart-panda-free-clipart-images-FubRks-clipar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48" y="3810000"/>
            <a:ext cx="838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83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5394">
            <a:off x="3326406" y="3926366"/>
            <a:ext cx="83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2104">
            <a:off x="3862791" y="3355619"/>
            <a:ext cx="83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40606" y="2955538"/>
            <a:ext cx="83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7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357" y="4267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There are situations when pulling through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or backing in are not available.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Take precautions prior to driving in reverse. </a:t>
            </a:r>
          </a:p>
        </p:txBody>
      </p:sp>
      <p:pic>
        <p:nvPicPr>
          <p:cNvPr id="14" name="Picture 13" descr="Related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82" y="1752600"/>
            <a:ext cx="2860218" cy="228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9" name="Picture 8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2743200" cy="228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026" name="Picture 2" descr="Image result for parking lots with curb divid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2981449" cy="22860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7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6973" y="4876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When Backing – Signal, position your vehicle and watch for impatient drivers and pedestrians</a:t>
            </a:r>
            <a:endParaRPr lang="en-US" dirty="0"/>
          </a:p>
        </p:txBody>
      </p:sp>
      <p:pic>
        <p:nvPicPr>
          <p:cNvPr id="14" name="Picture 13" descr="Image result for car backing into parking spac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41" y="1052738"/>
            <a:ext cx="26670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6-Point Star 17"/>
          <p:cNvSpPr/>
          <p:nvPr/>
        </p:nvSpPr>
        <p:spPr>
          <a:xfrm>
            <a:off x="4363815" y="3770054"/>
            <a:ext cx="106680" cy="99060"/>
          </a:xfrm>
          <a:prstGeom prst="star16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6-Point Star 18"/>
          <p:cNvSpPr/>
          <p:nvPr/>
        </p:nvSpPr>
        <p:spPr>
          <a:xfrm>
            <a:off x="4421014" y="4641130"/>
            <a:ext cx="106680" cy="99060"/>
          </a:xfrm>
          <a:prstGeom prst="star16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6-Point Star 19"/>
          <p:cNvSpPr/>
          <p:nvPr/>
        </p:nvSpPr>
        <p:spPr>
          <a:xfrm>
            <a:off x="4954414" y="1996990"/>
            <a:ext cx="106680" cy="99060"/>
          </a:xfrm>
          <a:prstGeom prst="star16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16-Point Star 20"/>
          <p:cNvSpPr/>
          <p:nvPr/>
        </p:nvSpPr>
        <p:spPr>
          <a:xfrm>
            <a:off x="5192284" y="1171398"/>
            <a:ext cx="106680" cy="99060"/>
          </a:xfrm>
          <a:prstGeom prst="star16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1. Safety Starters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1828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</a:rPr>
              <a:t>Lock Your Doors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95595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</a:rPr>
              <a:t>Buckle Up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038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</a:rPr>
              <a:t>Adjust Seat and Mirrors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13245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</a:rPr>
              <a:t>No Loose Articles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car driving in reve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16328"/>
            <a:ext cx="2246165" cy="139130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look into your mirrors when drivi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42" y="1021236"/>
            <a:ext cx="1847916" cy="138149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0" name="Picture 9" descr="Image result for look into your mirrors when drivi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21237"/>
            <a:ext cx="1847916" cy="138149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2050" name="Picture 2" descr="Image result for reverse cam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86" y="3677429"/>
            <a:ext cx="2434209" cy="182565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low the car horn before back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405" y="3677428"/>
            <a:ext cx="2585822" cy="182565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glance to the left when driv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" y="1016327"/>
            <a:ext cx="1908080" cy="139130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5227" y="2431399"/>
            <a:ext cx="4286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Scan left and then look over right shoulder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105400" y="2431398"/>
            <a:ext cx="3743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Check all mirrors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4086" y="5479166"/>
            <a:ext cx="2494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Check reverse camera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0405" y="5508348"/>
            <a:ext cx="2585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Tap the horn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9616" y="38971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You will see others and others will see you</a:t>
            </a:r>
            <a:endParaRPr lang="en-US" dirty="0"/>
          </a:p>
        </p:txBody>
      </p:sp>
      <p:pic>
        <p:nvPicPr>
          <p:cNvPr id="1026" name="Picture 2" descr="Image result for vehicle safety walk-a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81" y="990600"/>
            <a:ext cx="2907294" cy="29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263" y="4648200"/>
            <a:ext cx="9159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You will see hidden objects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9616" y="5358825"/>
            <a:ext cx="9159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Check for damage, leaks and low tires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#11 Avoid Parking Lot Collisions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958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If you complete work in your vehicle,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prior </a:t>
            </a:r>
            <a:r>
              <a:rPr lang="en-US" sz="3200" b="1" dirty="0">
                <a:solidFill>
                  <a:prstClr val="black"/>
                </a:solidFill>
              </a:rPr>
              <a:t>to backing </a:t>
            </a:r>
            <a:r>
              <a:rPr lang="en-US" sz="3200" b="1" dirty="0" smtClean="0">
                <a:solidFill>
                  <a:prstClr val="black"/>
                </a:solidFill>
              </a:rPr>
              <a:t>up</a:t>
            </a:r>
            <a:r>
              <a:rPr lang="en-US" sz="3200" dirty="0" smtClean="0">
                <a:solidFill>
                  <a:prstClr val="black"/>
                </a:solidFill>
              </a:rPr>
              <a:t> - </a:t>
            </a:r>
            <a:r>
              <a:rPr lang="en-US" sz="3200" b="1" dirty="0" smtClean="0">
                <a:solidFill>
                  <a:prstClr val="black"/>
                </a:solidFill>
              </a:rPr>
              <a:t>remember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GOAL - </a:t>
            </a:r>
            <a:r>
              <a:rPr lang="en-US" sz="3200" b="1" u="sng" dirty="0" smtClean="0">
                <a:solidFill>
                  <a:prstClr val="black"/>
                </a:solidFill>
              </a:rPr>
              <a:t>G</a:t>
            </a:r>
            <a:r>
              <a:rPr lang="en-US" sz="3200" b="1" dirty="0" smtClean="0">
                <a:solidFill>
                  <a:prstClr val="black"/>
                </a:solidFill>
              </a:rPr>
              <a:t>et </a:t>
            </a:r>
            <a:r>
              <a:rPr lang="en-US" sz="3200" b="1" u="sng" dirty="0" smtClean="0">
                <a:solidFill>
                  <a:prstClr val="black"/>
                </a:solidFill>
              </a:rPr>
              <a:t>O</a:t>
            </a:r>
            <a:r>
              <a:rPr lang="en-US" sz="3200" b="1" dirty="0" smtClean="0">
                <a:solidFill>
                  <a:prstClr val="black"/>
                </a:solidFill>
              </a:rPr>
              <a:t>ut </a:t>
            </a:r>
            <a:r>
              <a:rPr lang="en-US" sz="3200" b="1" u="sng" dirty="0" smtClean="0">
                <a:solidFill>
                  <a:prstClr val="black"/>
                </a:solidFill>
              </a:rPr>
              <a:t>A</a:t>
            </a:r>
            <a:r>
              <a:rPr lang="en-US" sz="3200" b="1" dirty="0" smtClean="0">
                <a:solidFill>
                  <a:prstClr val="black"/>
                </a:solidFill>
              </a:rPr>
              <a:t>nd </a:t>
            </a:r>
            <a:r>
              <a:rPr lang="en-US" sz="3200" b="1" u="sng" dirty="0" smtClean="0">
                <a:solidFill>
                  <a:prstClr val="black"/>
                </a:solidFill>
              </a:rPr>
              <a:t>L</a:t>
            </a:r>
            <a:r>
              <a:rPr lang="en-US" sz="3200" b="1" dirty="0" smtClean="0">
                <a:solidFill>
                  <a:prstClr val="black"/>
                </a:solidFill>
              </a:rPr>
              <a:t>ook </a:t>
            </a:r>
          </a:p>
        </p:txBody>
      </p:sp>
      <p:pic>
        <p:nvPicPr>
          <p:cNvPr id="1029" name="Picture 5" descr="Image result for g.o.a.l. get out and look sti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98" y="2179488"/>
            <a:ext cx="3988302" cy="13560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working in c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229097" cy="28194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7109" y="4419600"/>
            <a:ext cx="373512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#12. Stay Awake and Alert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109" y="4419600"/>
            <a:ext cx="373512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02" y="1135806"/>
            <a:ext cx="4987993" cy="37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#12. Stay Awake and Alert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147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Do not depend on short fixes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109" y="4419600"/>
            <a:ext cx="373512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22" y="4216950"/>
            <a:ext cx="3084706" cy="190478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Image result for drowsy drivi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Image result for drowsy driv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39" y="1676400"/>
            <a:ext cx="3002761" cy="190478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riving with loud mus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7" y="1676400"/>
            <a:ext cx="3310616" cy="190478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5367" y="3566096"/>
            <a:ext cx="3310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Loud music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257800" y="3576826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Window down, air on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51522" y="6121735"/>
            <a:ext cx="3084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Caffeine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#12. Stay Awake and Alert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672" y="5511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Do not push through or try to “make it” – STOP!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0" y="1066800"/>
            <a:ext cx="3347470" cy="210890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799"/>
            <a:ext cx="3220733" cy="2160248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6971" y="482703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Know your worst times and plan accordingly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71" y="3453825"/>
            <a:ext cx="9135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Get enough rest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5" y="4136856"/>
            <a:ext cx="9139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On long drives – stop regularly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#13. No Excuse For Impaired Driving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3996" y="4648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10,220 lives are lost every year because of people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who decide to drive while impaired. 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That equates to a life lost evert 52 minutes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8194" name="Picture 2" descr="Image result for driving while impaired stati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21" y="1219200"/>
            <a:ext cx="5772366" cy="324695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#13. No Excuse For Impaired Driving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Impaired driving involves more than just alcohol</a:t>
            </a:r>
            <a:endParaRPr lang="en-US" dirty="0"/>
          </a:p>
        </p:txBody>
      </p:sp>
      <p:pic>
        <p:nvPicPr>
          <p:cNvPr id="11" name="Picture 10" descr="Image result for alcohol and drug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913120" cy="3947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5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#13. No Excuse For Impaired Driving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146" name="Picture 2" descr="Image result for tax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84" y="1295400"/>
            <a:ext cx="2795116" cy="132589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13" y="1295400"/>
            <a:ext cx="3349625" cy="132589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rideshare compa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13" y="3733800"/>
            <a:ext cx="3387726" cy="1365922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hot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69" y="3018039"/>
            <a:ext cx="1665346" cy="2081683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512" y="5410200"/>
            <a:ext cx="9146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Make arrangements before you are impaired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6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#13. No Excuse For Impaired Driving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635" y="2996495"/>
            <a:ext cx="18306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black"/>
                </a:solidFill>
              </a:rPr>
              <a:t>Arrest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-2512" y="8235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ea typeface="+mj-ea"/>
                <a:cs typeface="+mj-cs"/>
              </a:rPr>
              <a:t>Consequences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95600" y="2968625"/>
            <a:ext cx="1762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Court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512" y="5638800"/>
            <a:ext cx="9141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Is driving while impaired worth all of this?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026" name="Picture 2" descr="Image result for arr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4" y="1807177"/>
            <a:ext cx="1842557" cy="1159852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07177"/>
            <a:ext cx="1748264" cy="1159852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drunk driving fines and cos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82" y="1823439"/>
            <a:ext cx="1799279" cy="119284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27082" y="2819400"/>
            <a:ext cx="1799279" cy="228601"/>
          </a:xfrm>
          <a:prstGeom prst="rect">
            <a:avLst/>
          </a:prstGeom>
          <a:solidFill>
            <a:srgbClr val="3F16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40437" y="3039679"/>
            <a:ext cx="18181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 smtClean="0">
                <a:solidFill>
                  <a:prstClr val="black"/>
                </a:solidFill>
              </a:rPr>
              <a:t>Fines/Costs</a:t>
            </a:r>
            <a:endParaRPr lang="en-US" sz="2600" dirty="0">
              <a:solidFill>
                <a:prstClr val="black"/>
              </a:solidFill>
            </a:endParaRPr>
          </a:p>
        </p:txBody>
      </p:sp>
      <p:pic>
        <p:nvPicPr>
          <p:cNvPr id="16" name="Picture 8" descr="Image result for attorney fe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03" y="1845705"/>
            <a:ext cx="1211580" cy="119284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178994" y="3057427"/>
            <a:ext cx="1621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dirty="0" smtClean="0">
                <a:solidFill>
                  <a:prstClr val="black"/>
                </a:solidFill>
              </a:rPr>
              <a:t>Legal Fee</a:t>
            </a:r>
            <a:r>
              <a:rPr lang="en-US" sz="2400" b="1" dirty="0" smtClean="0">
                <a:solidFill>
                  <a:prstClr val="black"/>
                </a:solidFill>
              </a:rPr>
              <a:t>$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8" name="Picture 10" descr="Image result for driver's license suspend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4" y="3733799"/>
            <a:ext cx="1857411" cy="1209583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28600" y="4953000"/>
            <a:ext cx="22188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</a:rPr>
              <a:t>Loss of License</a:t>
            </a:r>
            <a:endParaRPr lang="en-US" sz="2600" dirty="0"/>
          </a:p>
        </p:txBody>
      </p:sp>
      <p:sp>
        <p:nvSpPr>
          <p:cNvPr id="21" name="AutoShape 12" descr="Image result for jail or prob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30" y="3733800"/>
            <a:ext cx="1828573" cy="122622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96330" y="4949362"/>
            <a:ext cx="18285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 smtClean="0">
                <a:solidFill>
                  <a:prstClr val="black"/>
                </a:solidFill>
              </a:rPr>
              <a:t>Jail?</a:t>
            </a:r>
            <a:endParaRPr lang="en-US" sz="2600" dirty="0">
              <a:solidFill>
                <a:prstClr val="black"/>
              </a:solidFill>
            </a:endParaRPr>
          </a:p>
        </p:txBody>
      </p:sp>
      <p:pic>
        <p:nvPicPr>
          <p:cNvPr id="1039" name="Picture 15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45" y="3741995"/>
            <a:ext cx="1765955" cy="1215562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508941" y="4957557"/>
            <a:ext cx="23543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</a:rPr>
              <a:t>Embarrassment</a:t>
            </a:r>
            <a:endParaRPr lang="en-US" sz="2600" dirty="0">
              <a:solidFill>
                <a:prstClr val="black"/>
              </a:solidFill>
            </a:endParaRPr>
          </a:p>
        </p:txBody>
      </p:sp>
      <p:pic>
        <p:nvPicPr>
          <p:cNvPr id="1041" name="Picture 17" descr="Image result for Job Los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3" y="3733800"/>
            <a:ext cx="1806577" cy="1215562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956422" y="4993957"/>
            <a:ext cx="18065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black"/>
                </a:solidFill>
              </a:rPr>
              <a:t>Job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2" grpId="0" animBg="1"/>
      <p:bldP spid="13" grpId="0"/>
      <p:bldP spid="17" grpId="0"/>
      <p:bldP spid="20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82" y="3928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Lock the Doors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372940" y="3638207"/>
            <a:ext cx="40553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Increases the integrity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of your vehicle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during a crash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6" y="1156152"/>
            <a:ext cx="3251200" cy="2438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Image result for carja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664260" cy="2464703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54981" y="3629153"/>
            <a:ext cx="38914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Keeps unwanted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people from entering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your vehicle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340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Locked doors keep the good people in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and the bad people out.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9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Avoiding Impaired Drivers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2385646"/>
            <a:ext cx="3516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- Weaving ( In Lane)</a:t>
            </a:r>
            <a:endParaRPr lang="en-US" dirty="0"/>
          </a:p>
        </p:txBody>
      </p:sp>
      <p:pic>
        <p:nvPicPr>
          <p:cNvPr id="2050" name="Picture 2" descr="Image result for drunk driving accid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887740"/>
            <a:ext cx="2362201" cy="123621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3581400"/>
            <a:ext cx="478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Cut Corners Wide &amp; Short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437" y="4191000"/>
            <a:ext cx="3430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Last Second Stops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437" y="4790948"/>
            <a:ext cx="3750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Delay in Pulling Out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5358825"/>
            <a:ext cx="20215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Tailgating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6317" y="4158254"/>
            <a:ext cx="3873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Failure to Dim Lights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2971800"/>
            <a:ext cx="3406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Hugging the Lines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2387025"/>
            <a:ext cx="31441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Driving Reckless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5400" y="2971800"/>
            <a:ext cx="2363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Slow Speed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06317" y="3555197"/>
            <a:ext cx="3890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Fluctuation In Speed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5400" y="4749225"/>
            <a:ext cx="2931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Dome Light 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5400" y="5358825"/>
            <a:ext cx="3366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- </a:t>
            </a:r>
            <a:r>
              <a:rPr lang="en-US" sz="3200" b="1" dirty="0" smtClean="0">
                <a:solidFill>
                  <a:prstClr val="black"/>
                </a:solidFill>
              </a:rPr>
              <a:t>Looks Intoxicated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9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#14. Maintain Your Good Habits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3" y="1568044"/>
            <a:ext cx="1751737" cy="116782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0663" y="1135669"/>
            <a:ext cx="183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Reverse </a:t>
            </a:r>
            <a:r>
              <a:rPr lang="en-US" dirty="0" smtClean="0"/>
              <a:t>Cameras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86" y="1527758"/>
            <a:ext cx="2152848" cy="123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85220" y="1158426"/>
            <a:ext cx="249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Lane Departure Warning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35833"/>
            <a:ext cx="2013487" cy="125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063579" y="1166501"/>
            <a:ext cx="224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Blind Spot Monitoring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30717"/>
            <a:ext cx="1219200" cy="123155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48782" y="1143000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Brake Assist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3124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Scan all areas before backing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-17586" y="3867543"/>
            <a:ext cx="9161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Always pay attention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" y="4604718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Scan mirrors every 5-7 seconds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53588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Scan to the horizon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/>
              <a:t>#15. Have the Right Attitude</a:t>
            </a:r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790" y="1143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Have the Correct Driver Safety Attitude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31082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Safe driving involves two equally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important elements: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824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Good Skills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1317" y="4444425"/>
            <a:ext cx="9155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Good Attitude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/>
              <a:t>#15. Have the Right Attitude</a:t>
            </a:r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790" y="11678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Have the Correct Driver Safety Attitude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1316" y="5511225"/>
            <a:ext cx="9155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Remember What’s Important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680" y="1781985"/>
            <a:ext cx="3022641" cy="368870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8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4" y="7937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#15. Have the Right Attitude</a:t>
            </a:r>
            <a:endParaRPr lang="en-US" sz="4000" b="1" dirty="0"/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9" descr="Arrow, High Intensity Grade Reflective Sign, 80 mil Aluminum, 24&quot;x1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" descr="Image result for stopping at an intersec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99" y="990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Have the Correct Driver Safety Attitude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6791" y="52473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The most important task you accomplish 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every day is arriving home.</a:t>
            </a:r>
            <a:endParaRPr lang="en-US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2855269" cy="19050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5" y="1905000"/>
            <a:ext cx="2452967" cy="25146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71" y="2209800"/>
            <a:ext cx="2843198" cy="19050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4601051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smtClean="0">
                <a:solidFill>
                  <a:prstClr val="black"/>
                </a:solidFill>
                <a:ea typeface="+mj-ea"/>
                <a:cs typeface="+mj-cs"/>
              </a:rPr>
              <a:t>REMEMBER!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436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83820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ea typeface="+mj-ea"/>
                <a:cs typeface="+mj-cs"/>
              </a:rPr>
              <a:t>One More Thing – Steering Wheel</a:t>
            </a:r>
            <a:endParaRPr lang="en-US" dirty="0"/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88175"/>
            <a:ext cx="3924300" cy="26162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36" y="2388175"/>
            <a:ext cx="3934764" cy="26162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5017477"/>
            <a:ext cx="3924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9&amp;3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23918" y="5054025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Don’t “Hook” the Wheel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7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road sign any qu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526323"/>
            <a:ext cx="4457700" cy="2630044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97648"/>
            <a:ext cx="32067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0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DDASH </a:t>
            </a:r>
            <a:br>
              <a:rPr lang="en-US" dirty="0" smtClean="0"/>
            </a:br>
            <a:r>
              <a:rPr lang="en-US" sz="3000" dirty="0"/>
              <a:t>Data Driven Approach to Safety &amp; Health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219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03" y="937824"/>
            <a:ext cx="7886700" cy="704980"/>
          </a:xfrm>
        </p:spPr>
        <p:txBody>
          <a:bodyPr/>
          <a:lstStyle/>
          <a:p>
            <a:r>
              <a:rPr lang="en-US" dirty="0" smtClean="0"/>
              <a:t>DDACTS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503" y="1715235"/>
            <a:ext cx="7886700" cy="3855331"/>
          </a:xfrm>
        </p:spPr>
        <p:txBody>
          <a:bodyPr>
            <a:normAutofit/>
          </a:bodyPr>
          <a:lstStyle/>
          <a:p>
            <a:r>
              <a:rPr lang="en-US" dirty="0" smtClean="0"/>
              <a:t>Data-Driven Approaches to Crime and Traffic Safety (DDACTS) is a law enforcement operational model that integrates location-based crime and traffic crash data to determine the most effective methods for deploying law enforcement and other resources.</a:t>
            </a:r>
          </a:p>
          <a:p>
            <a:r>
              <a:rPr lang="en-US" dirty="0" smtClean="0"/>
              <a:t>Identify “hot spots”- areas of high incidence of crimes and crashes</a:t>
            </a:r>
          </a:p>
          <a:p>
            <a:r>
              <a:rPr lang="en-US" dirty="0" smtClean="0"/>
              <a:t>Highly visible, targeted traffic enforcement strategies to fight crime and reduce crashes and traffic violations</a:t>
            </a:r>
          </a:p>
          <a:p>
            <a:endParaRPr lang="en-US" dirty="0" smtClean="0"/>
          </a:p>
          <a:p>
            <a:r>
              <a:rPr lang="en-US" dirty="0" smtClean="0"/>
              <a:t>But, could it work at a private company spread out across three states?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3227" y="998091"/>
            <a:ext cx="7886700" cy="663416"/>
          </a:xfrm>
        </p:spPr>
        <p:txBody>
          <a:bodyPr>
            <a:normAutofit/>
          </a:bodyPr>
          <a:lstStyle/>
          <a:p>
            <a:r>
              <a:rPr lang="en-US" sz="3000" dirty="0"/>
              <a:t>It begins with the data…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099" t="26209" r="20227" b="31975"/>
          <a:stretch/>
        </p:blipFill>
        <p:spPr>
          <a:xfrm>
            <a:off x="2051165" y="1723852"/>
            <a:ext cx="4594860" cy="1571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9" y="3400830"/>
            <a:ext cx="8993903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Buckle Up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73916" y="3971358"/>
            <a:ext cx="47085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Seatbelts increase your 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chances of survival by 45%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Syneos Health policy: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All must be buckled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7099" y="4067174"/>
            <a:ext cx="39807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Wear across hips, </a:t>
            </a:r>
          </a:p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s</a:t>
            </a:r>
            <a:r>
              <a:rPr lang="en-US" sz="3200" b="1" dirty="0" smtClean="0">
                <a:solidFill>
                  <a:prstClr val="black"/>
                </a:solidFill>
              </a:rPr>
              <a:t>ternum and clavicle</a:t>
            </a:r>
          </a:p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No slack and no twists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Image result for wear your seatbel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06" y="1752600"/>
            <a:ext cx="3291744" cy="2266708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20913"/>
            <a:ext cx="2988345" cy="223837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218" y="988869"/>
            <a:ext cx="362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All of it….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4751443" y="2408959"/>
          <a:ext cx="4891321" cy="256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79443" y="2025761"/>
          <a:ext cx="457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05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218" y="988869"/>
            <a:ext cx="362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But get to the root….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51" y="2316134"/>
            <a:ext cx="2354626" cy="215840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5503" y="1715235"/>
            <a:ext cx="4521085" cy="3855331"/>
          </a:xfrm>
        </p:spPr>
        <p:txBody>
          <a:bodyPr>
            <a:normAutofit/>
          </a:bodyPr>
          <a:lstStyle/>
          <a:p>
            <a:r>
              <a:rPr lang="en-US" sz="1800" dirty="0"/>
              <a:t>Must find the root cause(s) of the crash</a:t>
            </a:r>
          </a:p>
          <a:p>
            <a:r>
              <a:rPr lang="en-US" sz="1800" dirty="0"/>
              <a:t>Fully investigate</a:t>
            </a:r>
          </a:p>
          <a:p>
            <a:pPr lvl="1"/>
            <a:r>
              <a:rPr lang="en-US" sz="1500" dirty="0"/>
              <a:t>Driver</a:t>
            </a:r>
            <a:endParaRPr lang="en-US" sz="1200" dirty="0"/>
          </a:p>
          <a:p>
            <a:pPr lvl="1"/>
            <a:r>
              <a:rPr lang="en-US" sz="1500" dirty="0"/>
              <a:t>Vehicle</a:t>
            </a:r>
          </a:p>
          <a:p>
            <a:pPr lvl="1"/>
            <a:r>
              <a:rPr lang="en-US" sz="1500" dirty="0"/>
              <a:t>Environment</a:t>
            </a:r>
          </a:p>
          <a:p>
            <a:pPr lvl="1"/>
            <a:r>
              <a:rPr lang="en-US" sz="1500" dirty="0"/>
              <a:t>Hazards- Visible or not</a:t>
            </a:r>
          </a:p>
          <a:p>
            <a:r>
              <a:rPr lang="en-US" sz="1800" dirty="0"/>
              <a:t>Do you share the result of the investigation with other employees to prevent future events?</a:t>
            </a:r>
          </a:p>
          <a:p>
            <a:pPr lvl="1"/>
            <a:endParaRPr lang="en-US" sz="15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515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974" y="1570759"/>
            <a:ext cx="4448464" cy="94095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Injury &amp; Vehicle Events </a:t>
            </a:r>
            <a:br>
              <a:rPr lang="en-US" sz="1800" dirty="0">
                <a:solidFill>
                  <a:sysClr val="windowText" lastClr="000000"/>
                </a:solidFill>
                <a:latin typeface="Calibri"/>
              </a:rPr>
            </a:b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By Month </a:t>
            </a:r>
            <a:endParaRPr lang="en-US" sz="1800" dirty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81974" y="2755323"/>
          <a:ext cx="4148463" cy="267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806750" y="1570759"/>
            <a:ext cx="4597400" cy="10259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Injury &amp; Vehicle Events Combined</a:t>
            </a:r>
            <a:br>
              <a:rPr lang="en-US" sz="1800" dirty="0">
                <a:solidFill>
                  <a:sysClr val="windowText" lastClr="000000"/>
                </a:solidFill>
                <a:latin typeface="Calibri"/>
              </a:rPr>
            </a:b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By Month</a:t>
            </a:r>
            <a:endParaRPr lang="en-US" sz="1800" dirty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4966854" y="2596680"/>
          <a:ext cx="4051252" cy="278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522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0055" y="1801092"/>
            <a:ext cx="3945082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Motor Vehicle Events</a:t>
            </a:r>
            <a:endParaRPr lang="en-US" sz="2700" dirty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252846" y="2658342"/>
          <a:ext cx="3872345" cy="276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1498023" y="3018560"/>
            <a:ext cx="990600" cy="21474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60900" y="1702793"/>
            <a:ext cx="4597400" cy="10259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defRPr/>
            </a:pP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Dart and Other Recordable by </a:t>
            </a:r>
            <a:br>
              <a:rPr lang="en-US" sz="2100" dirty="0">
                <a:solidFill>
                  <a:sysClr val="windowText" lastClr="000000"/>
                </a:solidFill>
                <a:latin typeface="Calibri"/>
              </a:rPr>
            </a:br>
            <a:r>
              <a:rPr lang="en-US" sz="2100" dirty="0">
                <a:solidFill>
                  <a:sysClr val="windowText" lastClr="000000"/>
                </a:solidFill>
                <a:latin typeface="Calibri"/>
              </a:rPr>
              <a:t>Day of Week</a:t>
            </a:r>
            <a:endParaRPr lang="en-US" sz="2100" dirty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/>
          </p:nvPr>
        </p:nvGraphicFramePr>
        <p:xfrm>
          <a:off x="4572000" y="2963864"/>
          <a:ext cx="4513118" cy="246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6130636" y="3400426"/>
            <a:ext cx="1007918" cy="1787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861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-256309" y="1733437"/>
          <a:ext cx="4540605" cy="264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4887884" y="2325260"/>
          <a:ext cx="3744191" cy="205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52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-318654" y="939351"/>
          <a:ext cx="4540605" cy="264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28" y="1117717"/>
            <a:ext cx="4750046" cy="2079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68" y="3585682"/>
            <a:ext cx="3013364" cy="226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/>
          </p:nvPr>
        </p:nvGraphicFramePr>
        <p:xfrm>
          <a:off x="1197729" y="2244119"/>
          <a:ext cx="6713977" cy="834390"/>
        </p:xfrm>
        <a:graphic>
          <a:graphicData uri="http://schemas.openxmlformats.org/drawingml/2006/table">
            <a:tbl>
              <a:tblPr firstRow="1" bandRow="1"/>
              <a:tblGrid>
                <a:gridCol w="596642">
                  <a:extLst>
                    <a:ext uri="{9D8B030D-6E8A-4147-A177-3AD203B41FA5}">
                      <a16:colId xmlns:a16="http://schemas.microsoft.com/office/drawing/2014/main" val="419530562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65777953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62852509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89685117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062324051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3275463863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572616000"/>
                    </a:ext>
                  </a:extLst>
                </a:gridCol>
                <a:gridCol w="528066">
                  <a:extLst>
                    <a:ext uri="{9D8B030D-6E8A-4147-A177-3AD203B41FA5}">
                      <a16:colId xmlns:a16="http://schemas.microsoft.com/office/drawing/2014/main" val="2112804342"/>
                    </a:ext>
                  </a:extLst>
                </a:gridCol>
                <a:gridCol w="486918">
                  <a:extLst>
                    <a:ext uri="{9D8B030D-6E8A-4147-A177-3AD203B41FA5}">
                      <a16:colId xmlns:a16="http://schemas.microsoft.com/office/drawing/2014/main" val="1075040006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3884439942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111242930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1323637606"/>
                    </a:ext>
                  </a:extLst>
                </a:gridCol>
                <a:gridCol w="452627">
                  <a:extLst>
                    <a:ext uri="{9D8B030D-6E8A-4147-A177-3AD203B41FA5}">
                      <a16:colId xmlns:a16="http://schemas.microsoft.com/office/drawing/2014/main" val="1516355312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Jan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Feb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Mar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Apr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May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Jun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Jul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Aug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Sep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Oct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Nov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Dec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29533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Injury</a:t>
                      </a:r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58148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Vehicle</a:t>
                      </a:r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52293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/>
          </p:nvPr>
        </p:nvGraphicFramePr>
        <p:xfrm>
          <a:off x="1197730" y="3517716"/>
          <a:ext cx="6713977" cy="834390"/>
        </p:xfrm>
        <a:graphic>
          <a:graphicData uri="http://schemas.openxmlformats.org/drawingml/2006/table">
            <a:tbl>
              <a:tblPr firstRow="1" bandRow="1"/>
              <a:tblGrid>
                <a:gridCol w="596642">
                  <a:extLst>
                    <a:ext uri="{9D8B030D-6E8A-4147-A177-3AD203B41FA5}">
                      <a16:colId xmlns:a16="http://schemas.microsoft.com/office/drawing/2014/main" val="419530562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65777953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62852509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89685117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062324051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3275463863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572616000"/>
                    </a:ext>
                  </a:extLst>
                </a:gridCol>
                <a:gridCol w="528066">
                  <a:extLst>
                    <a:ext uri="{9D8B030D-6E8A-4147-A177-3AD203B41FA5}">
                      <a16:colId xmlns:a16="http://schemas.microsoft.com/office/drawing/2014/main" val="2112804342"/>
                    </a:ext>
                  </a:extLst>
                </a:gridCol>
                <a:gridCol w="486918">
                  <a:extLst>
                    <a:ext uri="{9D8B030D-6E8A-4147-A177-3AD203B41FA5}">
                      <a16:colId xmlns:a16="http://schemas.microsoft.com/office/drawing/2014/main" val="1075040006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3884439942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111242930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1323637606"/>
                    </a:ext>
                  </a:extLst>
                </a:gridCol>
                <a:gridCol w="452627">
                  <a:extLst>
                    <a:ext uri="{9D8B030D-6E8A-4147-A177-3AD203B41FA5}">
                      <a16:colId xmlns:a16="http://schemas.microsoft.com/office/drawing/2014/main" val="1516355312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Jan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Feb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Mar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Apr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May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Jun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Jul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Aug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Sep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Oct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Nov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Dec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29533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Injury</a:t>
                      </a:r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58148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Vehicle</a:t>
                      </a:r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52293"/>
                  </a:ext>
                </a:extLst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1197730" y="4848117"/>
          <a:ext cx="6713977" cy="834390"/>
        </p:xfrm>
        <a:graphic>
          <a:graphicData uri="http://schemas.openxmlformats.org/drawingml/2006/table">
            <a:tbl>
              <a:tblPr firstRow="1" bandRow="1"/>
              <a:tblGrid>
                <a:gridCol w="596642">
                  <a:extLst>
                    <a:ext uri="{9D8B030D-6E8A-4147-A177-3AD203B41FA5}">
                      <a16:colId xmlns:a16="http://schemas.microsoft.com/office/drawing/2014/main" val="419530562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65777953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62852509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89685117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062324051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3275463863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572616000"/>
                    </a:ext>
                  </a:extLst>
                </a:gridCol>
                <a:gridCol w="528066">
                  <a:extLst>
                    <a:ext uri="{9D8B030D-6E8A-4147-A177-3AD203B41FA5}">
                      <a16:colId xmlns:a16="http://schemas.microsoft.com/office/drawing/2014/main" val="2112804342"/>
                    </a:ext>
                  </a:extLst>
                </a:gridCol>
                <a:gridCol w="486918">
                  <a:extLst>
                    <a:ext uri="{9D8B030D-6E8A-4147-A177-3AD203B41FA5}">
                      <a16:colId xmlns:a16="http://schemas.microsoft.com/office/drawing/2014/main" val="1075040006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3884439942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111242930"/>
                    </a:ext>
                  </a:extLst>
                </a:gridCol>
                <a:gridCol w="534924">
                  <a:extLst>
                    <a:ext uri="{9D8B030D-6E8A-4147-A177-3AD203B41FA5}">
                      <a16:colId xmlns:a16="http://schemas.microsoft.com/office/drawing/2014/main" val="1323637606"/>
                    </a:ext>
                  </a:extLst>
                </a:gridCol>
                <a:gridCol w="452627">
                  <a:extLst>
                    <a:ext uri="{9D8B030D-6E8A-4147-A177-3AD203B41FA5}">
                      <a16:colId xmlns:a16="http://schemas.microsoft.com/office/drawing/2014/main" val="1516355312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Jan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Feb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Mar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Apr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May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Jun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Jul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Aug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Sep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Oct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Nov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Dec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29533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Injury</a:t>
                      </a:r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581481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Vehicle</a:t>
                      </a:r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52293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0941" y="98562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applicable, check location specific data for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697" y="964294"/>
            <a:ext cx="6558212" cy="499241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Keep them informed- DDASH Updates</a:t>
            </a:r>
            <a:endParaRPr lang="en-US" sz="3000" dirty="0"/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180580" y="2522678"/>
            <a:ext cx="4384553" cy="1990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78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1682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63" indent="-1778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srgbClr val="1F497D"/>
              </a:buClr>
              <a:buNone/>
              <a:defRPr/>
            </a:pPr>
            <a:r>
              <a:rPr lang="en-US" sz="1350" b="1" dirty="0">
                <a:solidFill>
                  <a:sysClr val="windowText" lastClr="000000"/>
                </a:solidFill>
                <a:latin typeface="Calibri"/>
              </a:rPr>
              <a:t>Alert Type:</a:t>
            </a:r>
            <a:r>
              <a:rPr lang="en-US" sz="1350" dirty="0">
                <a:solidFill>
                  <a:srgbClr val="FF0000"/>
                </a:solidFill>
                <a:latin typeface="Calibri"/>
              </a:rPr>
              <a:t> August OSHA and Vehicle Events- Last Three Years</a:t>
            </a:r>
            <a:endParaRPr lang="en-US" sz="1350" b="1" dirty="0">
              <a:solidFill>
                <a:sysClr val="windowText" lastClr="000000"/>
              </a:solidFill>
              <a:latin typeface="Calibri"/>
            </a:endParaRPr>
          </a:p>
          <a:p>
            <a:pPr marL="0" indent="0" defTabSz="685800">
              <a:buClr>
                <a:srgbClr val="1F497D"/>
              </a:buClr>
              <a:buNone/>
              <a:defRPr/>
            </a:pPr>
            <a:r>
              <a:rPr lang="en-US" sz="1050" b="1" dirty="0">
                <a:solidFill>
                  <a:sysClr val="windowText" lastClr="000000"/>
                </a:solidFill>
                <a:latin typeface="Calibri"/>
              </a:rPr>
              <a:t>Description:</a:t>
            </a:r>
          </a:p>
          <a:p>
            <a:pPr marL="257175" indent="-257175" defTabSz="685800">
              <a:buClr>
                <a:srgbClr val="1F497D"/>
              </a:buClr>
              <a:defRPr/>
            </a:pPr>
            <a:r>
              <a:rPr lang="en-US" sz="1050" dirty="0">
                <a:solidFill>
                  <a:srgbClr val="FF0000"/>
                </a:solidFill>
                <a:latin typeface="Calibri"/>
              </a:rPr>
              <a:t>At right are the OSHA events as well as all preventable crashes for the month of August over the past three years.</a:t>
            </a:r>
          </a:p>
          <a:p>
            <a:pPr marL="0" indent="0" defTabSz="685800">
              <a:buClr>
                <a:srgbClr val="1F497D"/>
              </a:buClr>
              <a:buNone/>
              <a:defRPr/>
            </a:pPr>
            <a:endParaRPr lang="en-US" sz="105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-292785" y="1690375"/>
            <a:ext cx="4754393" cy="6177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/>
              </a:rPr>
              <a:t>Safety and Health Alert</a:t>
            </a: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: </a:t>
            </a:r>
          </a:p>
          <a:p>
            <a:pPr defTabSz="685800">
              <a:defRPr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August Stats 2016-2018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285934" y="3867912"/>
            <a:ext cx="4173847" cy="19085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78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1682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9263" indent="-1778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srgbClr val="1F497D"/>
              </a:buClr>
              <a:buNone/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Actions to Prevent Recurrence:</a:t>
            </a:r>
          </a:p>
          <a:p>
            <a:pPr marL="257175" indent="-257175" defTabSz="685800">
              <a:buClr>
                <a:srgbClr val="1F497D"/>
              </a:buClr>
              <a:defRPr/>
            </a:pPr>
            <a:r>
              <a:rPr lang="en-US" sz="1050" dirty="0">
                <a:solidFill>
                  <a:srgbClr val="FF0000"/>
                </a:solidFill>
                <a:latin typeface="Calibri"/>
              </a:rPr>
              <a:t>Being aware of past events is vital in keeping ourselves safe in the future.</a:t>
            </a:r>
          </a:p>
          <a:p>
            <a:pPr marL="257175" indent="-257175" defTabSz="685800">
              <a:buClr>
                <a:srgbClr val="1F497D"/>
              </a:buClr>
              <a:defRPr/>
            </a:pPr>
            <a:r>
              <a:rPr lang="en-US" sz="1050" dirty="0">
                <a:solidFill>
                  <a:srgbClr val="FF0000"/>
                </a:solidFill>
                <a:latin typeface="Calibri"/>
              </a:rPr>
              <a:t>Only when we focus on the particular task at hand can we prevent an injury or preventable crash.</a:t>
            </a:r>
          </a:p>
          <a:p>
            <a:pPr marL="257175" indent="-257175" defTabSz="685800">
              <a:buClr>
                <a:srgbClr val="1F497D"/>
              </a:buClr>
              <a:defRPr/>
            </a:pPr>
            <a:r>
              <a:rPr lang="en-US" sz="1050" dirty="0">
                <a:solidFill>
                  <a:srgbClr val="FF0000"/>
                </a:solidFill>
                <a:latin typeface="Calibri"/>
              </a:rPr>
              <a:t>Focus leads to engagement which leads to commitment. 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461607" y="1844784"/>
          <a:ext cx="2728694" cy="217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4321135" y="4362447"/>
          <a:ext cx="2305739" cy="160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26874" y="4899347"/>
            <a:ext cx="24229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u="sng" dirty="0">
                <a:solidFill>
                  <a:prstClr val="black"/>
                </a:solidFill>
                <a:latin typeface="Arial" charset="0"/>
              </a:rPr>
              <a:t>Vehicle Events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62% between 1000-1230 hours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87% struck fixed object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5</a:t>
            </a:r>
            <a:r>
              <a:rPr lang="en-US" sz="1050" dirty="0">
                <a:solidFill>
                  <a:prstClr val="black"/>
                </a:solidFill>
                <a:latin typeface="Arial" charset="0"/>
              </a:rPr>
              <a:t>0% involved a company pickup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Only one on public roadway</a:t>
            </a:r>
            <a:endParaRPr lang="en-US" sz="10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3350" y="2412447"/>
            <a:ext cx="201604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u="sng" dirty="0">
                <a:solidFill>
                  <a:prstClr val="black"/>
                </a:solidFill>
                <a:latin typeface="Arial" charset="0"/>
              </a:rPr>
              <a:t>Injury Events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6</a:t>
            </a:r>
            <a:r>
              <a:rPr lang="en-US" sz="1050" dirty="0">
                <a:solidFill>
                  <a:prstClr val="black"/>
                </a:solidFill>
                <a:latin typeface="Arial" charset="0"/>
              </a:rPr>
              <a:t>7</a:t>
            </a:r>
            <a:r>
              <a:rPr lang="en-US" sz="1050" dirty="0">
                <a:solidFill>
                  <a:prstClr val="black"/>
                </a:solidFill>
                <a:latin typeface="Arial" charset="0"/>
              </a:rPr>
              <a:t>% involved employee over 50 YOA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46% occurred on Wed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 charset="0"/>
              </a:rPr>
              <a:t>In addition, 12 insect events during the month</a:t>
            </a:r>
          </a:p>
        </p:txBody>
      </p:sp>
    </p:spTree>
    <p:extLst>
      <p:ext uri="{BB962C8B-B14F-4D97-AF65-F5344CB8AC3E}">
        <p14:creationId xmlns:p14="http://schemas.microsoft.com/office/powerpoint/2010/main" val="27899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5107"/>
            <a:ext cx="7886700" cy="499241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Additional data sources- Drive Cam Systems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00" y="1597193"/>
            <a:ext cx="7919515" cy="277389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3148" y="4502770"/>
            <a:ext cx="8566265" cy="1292241"/>
          </a:xfrm>
        </p:spPr>
        <p:txBody>
          <a:bodyPr>
            <a:normAutofit/>
          </a:bodyPr>
          <a:lstStyle/>
          <a:p>
            <a:r>
              <a:rPr lang="en-US" dirty="0" smtClean="0"/>
              <a:t>Comparing driving habits to your driver training program and policies</a:t>
            </a:r>
          </a:p>
          <a:p>
            <a:r>
              <a:rPr lang="en-US" dirty="0" smtClean="0"/>
              <a:t>APCo has total ban on cellphones while driving- are they being used?</a:t>
            </a:r>
          </a:p>
          <a:p>
            <a:r>
              <a:rPr lang="en-US" dirty="0" smtClean="0"/>
              <a:t>Looking for trends, common errors</a:t>
            </a:r>
          </a:p>
        </p:txBody>
      </p:sp>
    </p:spTree>
    <p:extLst>
      <p:ext uri="{BB962C8B-B14F-4D97-AF65-F5344CB8AC3E}">
        <p14:creationId xmlns:p14="http://schemas.microsoft.com/office/powerpoint/2010/main" val="38900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96" y="1050045"/>
            <a:ext cx="3652405" cy="864307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Additional data sources-</a:t>
            </a:r>
            <a:br>
              <a:rPr lang="en-US" sz="3000" dirty="0"/>
            </a:br>
            <a:r>
              <a:rPr lang="en-US" sz="3000" dirty="0"/>
              <a:t> Driving Observations</a:t>
            </a:r>
            <a:endParaRPr lang="en-US" sz="3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2396" y="2329295"/>
            <a:ext cx="3818659" cy="2980114"/>
          </a:xfrm>
        </p:spPr>
        <p:txBody>
          <a:bodyPr>
            <a:normAutofit/>
          </a:bodyPr>
          <a:lstStyle/>
          <a:p>
            <a:r>
              <a:rPr lang="en-US" dirty="0" smtClean="0"/>
              <a:t>Comparing driving habits to your driver training program</a:t>
            </a:r>
          </a:p>
          <a:p>
            <a:r>
              <a:rPr lang="en-US" dirty="0" smtClean="0"/>
              <a:t>Looking for trends, common errors</a:t>
            </a:r>
          </a:p>
          <a:p>
            <a:r>
              <a:rPr lang="en-US" dirty="0" smtClean="0"/>
              <a:t>“A block away”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Seats and Mirrors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Adjust seat and mirrors prior to driving</a:t>
            </a:r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Image result for seats adjustments in c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58" y="1762562"/>
            <a:ext cx="4966205" cy="310262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ar mirr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62562"/>
            <a:ext cx="3146590" cy="310262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0941" y="985621"/>
            <a:ext cx="7886700" cy="994172"/>
          </a:xfrm>
        </p:spPr>
        <p:txBody>
          <a:bodyPr/>
          <a:lstStyle/>
          <a:p>
            <a:r>
              <a:rPr lang="en-US" dirty="0" smtClean="0"/>
              <a:t>Sustainability…..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18" y="1855103"/>
            <a:ext cx="6996547" cy="375719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27569" y="4913060"/>
            <a:ext cx="315202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300" dirty="0">
                <a:solidFill>
                  <a:prstClr val="black"/>
                </a:solidFill>
                <a:latin typeface="Calibri Light" panose="020F0302020204030204"/>
              </a:rPr>
              <a:t>But did it work…..</a:t>
            </a:r>
            <a:endParaRPr lang="en-US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464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Give the Airbag Room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1" y="4876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Stay back at least the length of a piece of paper</a:t>
            </a:r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69" y="2088356"/>
            <a:ext cx="4245685" cy="2438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1966649" cy="25003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99059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Minimize Blind Spots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1" y="52578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prstClr val="black"/>
                </a:solidFill>
              </a:rPr>
              <a:t>Adjust mirrors to minimize blind spots</a:t>
            </a:r>
          </a:p>
        </p:txBody>
      </p:sp>
      <p:sp>
        <p:nvSpPr>
          <p:cNvPr id="3" name="AutoShape 4" descr="Image result for wear your seatbel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1" y="1750774"/>
            <a:ext cx="5740400" cy="3507026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e9c0b8d7-bdb4-4fd3-b62a-f50327aaefce" origin="autoSelectedSuggestion">
  <element uid="50c31824-0780-4910-87d1-eaaffd182d42" value=""/>
  <element uid="c64218ab-b8d1-40b6-a478-cb8be1e10ecc" value=""/>
</sisl>
</file>

<file path=customXml/itemProps1.xml><?xml version="1.0" encoding="utf-8"?>
<ds:datastoreItem xmlns:ds="http://schemas.openxmlformats.org/officeDocument/2006/customXml" ds:itemID="{11AAB3BE-DA0C-468D-BA56-816AE30BED3D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6097</TotalTime>
  <Words>1798</Words>
  <Application>Microsoft Office PowerPoint</Application>
  <PresentationFormat>On-screen Show (4:3)</PresentationFormat>
  <Paragraphs>471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1_Office Theme</vt:lpstr>
      <vt:lpstr>“Safe Driving Habits”</vt:lpstr>
      <vt:lpstr>PowerPoint Presentation</vt:lpstr>
      <vt:lpstr>“Safe Driving Habits”</vt:lpstr>
      <vt:lpstr>1. Safety Starters</vt:lpstr>
      <vt:lpstr>Lock the Doors</vt:lpstr>
      <vt:lpstr>Buckle Up</vt:lpstr>
      <vt:lpstr>Seats and Mirrors</vt:lpstr>
      <vt:lpstr>Give the Airbag Room</vt:lpstr>
      <vt:lpstr>Minimize Blind Spots</vt:lpstr>
      <vt:lpstr>Flying Projectiles</vt:lpstr>
      <vt:lpstr>2. Make Yourself Visible</vt:lpstr>
      <vt:lpstr>3. Plan Your Routes Wisely</vt:lpstr>
      <vt:lpstr>3. Plan Your Routes Wisely</vt:lpstr>
      <vt:lpstr>4. Slow Down!</vt:lpstr>
      <vt:lpstr>4. Slow Down!</vt:lpstr>
      <vt:lpstr>5. PAY ATTENTION!</vt:lpstr>
      <vt:lpstr>5. PAY ATTENTION!</vt:lpstr>
      <vt:lpstr>5. PAY ATTENTION!</vt:lpstr>
      <vt:lpstr>5. PAY ATTENTION!</vt:lpstr>
      <vt:lpstr>6. Scan 360°</vt:lpstr>
      <vt:lpstr>6. Scan 360°</vt:lpstr>
      <vt:lpstr>6. Scan 360°</vt:lpstr>
      <vt:lpstr>6. Scan 360°</vt:lpstr>
      <vt:lpstr>6. Scan 360°</vt:lpstr>
      <vt:lpstr>6. Scan 360°</vt:lpstr>
      <vt:lpstr>6. Scan 360°</vt:lpstr>
      <vt:lpstr>6. Scan 360°</vt:lpstr>
      <vt:lpstr>6. Scan 360°</vt:lpstr>
      <vt:lpstr>#7. Have An Escape Route </vt:lpstr>
      <vt:lpstr>Three Escape Routes </vt:lpstr>
      <vt:lpstr>#8 Maintain A Safe Distance</vt:lpstr>
      <vt:lpstr>#9. Adjust Your Driving for the Weather</vt:lpstr>
      <vt:lpstr>#9. Adjust Your Driving for the Weather</vt:lpstr>
      <vt:lpstr>#10 Stay Back</vt:lpstr>
      <vt:lpstr>#11 Avoid Parking Lot Collisions</vt:lpstr>
      <vt:lpstr>#11 Avoid Parking Lot Collisions</vt:lpstr>
      <vt:lpstr>#11 Avoid Parking Lot Collisions</vt:lpstr>
      <vt:lpstr>#11 Avoid Parking Lot Collisions</vt:lpstr>
      <vt:lpstr>#11 Avoid Parking Lot Collisions</vt:lpstr>
      <vt:lpstr>#11 Avoid Parking Lot Collisions</vt:lpstr>
      <vt:lpstr>#11 Avoid Parking Lot Collisions</vt:lpstr>
      <vt:lpstr>#11 Avoid Parking Lot Collisions</vt:lpstr>
      <vt:lpstr>#12. Stay Awake and Alert</vt:lpstr>
      <vt:lpstr>#12. Stay Awake and Alert</vt:lpstr>
      <vt:lpstr>#12. Stay Awake and Alert</vt:lpstr>
      <vt:lpstr>#13. No Excuse For Impaired Driving</vt:lpstr>
      <vt:lpstr>#13. No Excuse For Impaired Driving</vt:lpstr>
      <vt:lpstr>#13. No Excuse For Impaired Driving</vt:lpstr>
      <vt:lpstr>#13. No Excuse For Impaired Driving</vt:lpstr>
      <vt:lpstr>Avoiding Impaired Drivers</vt:lpstr>
      <vt:lpstr>#14. Maintain Your Good Habits</vt:lpstr>
      <vt:lpstr>#15. Have the Right Attitude</vt:lpstr>
      <vt:lpstr>#15. Have the Right Attitude</vt:lpstr>
      <vt:lpstr>#15. Have the Right Attitude</vt:lpstr>
      <vt:lpstr>PowerPoint Presentation</vt:lpstr>
      <vt:lpstr>PowerPoint Presentation</vt:lpstr>
      <vt:lpstr>DDASH  Data Driven Approach to Safety &amp; Health</vt:lpstr>
      <vt:lpstr>DDACTS</vt:lpstr>
      <vt:lpstr>It begins with the data…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applicable, check location specific data for trends</vt:lpstr>
      <vt:lpstr>Keep them informed- DDASH Updates</vt:lpstr>
      <vt:lpstr>Additional data sources- Drive Cam Systems</vt:lpstr>
      <vt:lpstr>Additional data sources-  Driving Observations</vt:lpstr>
      <vt:lpstr>Sustainability…..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Moser, Philip</dc:creator>
  <cp:keywords/>
  <cp:lastModifiedBy>s278791</cp:lastModifiedBy>
  <cp:revision>362</cp:revision>
  <dcterms:created xsi:type="dcterms:W3CDTF">2006-08-16T00:00:00Z</dcterms:created>
  <dcterms:modified xsi:type="dcterms:W3CDTF">2019-09-09T17:12:40Z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4a4ee893-3da5-452f-a4fa-b4921749cafc</vt:lpwstr>
  </property>
  <property fmtid="{D5CDD505-2E9C-101B-9397-08002B2CF9AE}" pid="3" name="bjSaver">
    <vt:lpwstr>UQq1cwhaxnxALrpO539RSpoqXedvnmng</vt:lpwstr>
  </property>
  <property fmtid="{D5CDD505-2E9C-101B-9397-08002B2CF9AE}" pid="4" name="bjDocumentSecurityLabel">
    <vt:lpwstr>AEP Internal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policy="e9c0b8d7-bdb4-4fd3-b62a-f50327aaefce" origin="autoSelectedSuggestion" xmlns="http://w</vt:lpwstr>
  </property>
  <property fmtid="{D5CDD505-2E9C-101B-9397-08002B2CF9AE}" pid="6" name="bjDocumentLabelXML-0">
    <vt:lpwstr>ww.boldonjames.com/2008/01/sie/internal/label"&gt;&lt;element uid="50c31824-0780-4910-87d1-eaaffd182d42" value="" /&gt;&lt;element uid="c64218ab-b8d1-40b6-a478-cb8be1e10ecc" value="" /&gt;&lt;/sisl&gt;</vt:lpwstr>
  </property>
  <property fmtid="{D5CDD505-2E9C-101B-9397-08002B2CF9AE}" pid="7" name="Visual Markings Removed">
    <vt:lpwstr>No</vt:lpwstr>
  </property>
</Properties>
</file>