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2"/>
  </p:notesMasterIdLst>
  <p:sldIdLst>
    <p:sldId id="256" r:id="rId6"/>
    <p:sldId id="257" r:id="rId7"/>
    <p:sldId id="260" r:id="rId8"/>
    <p:sldId id="259" r:id="rId9"/>
    <p:sldId id="268" r:id="rId10"/>
    <p:sldId id="263" r:id="rId11"/>
    <p:sldId id="270" r:id="rId12"/>
    <p:sldId id="271" r:id="rId13"/>
    <p:sldId id="262" r:id="rId14"/>
    <p:sldId id="266" r:id="rId15"/>
    <p:sldId id="272" r:id="rId16"/>
    <p:sldId id="264" r:id="rId17"/>
    <p:sldId id="274" r:id="rId18"/>
    <p:sldId id="273" r:id="rId19"/>
    <p:sldId id="275" r:id="rId20"/>
    <p:sldId id="265" r:id="rId21"/>
  </p:sldIdLst>
  <p:sldSz cx="13004800" cy="97536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4"/>
    <p:restoredTop sz="62598" autoAdjust="0"/>
  </p:normalViewPr>
  <p:slideViewPr>
    <p:cSldViewPr snapToGrid="0" snapToObjects="1">
      <p:cViewPr varScale="1">
        <p:scale>
          <a:sx n="51" d="100"/>
          <a:sy n="51" d="100"/>
        </p:scale>
        <p:origin x="2544" y="102"/>
      </p:cViewPr>
      <p:guideLst/>
    </p:cSldViewPr>
  </p:slideViewPr>
  <p:notesTextViewPr>
    <p:cViewPr>
      <p:scale>
        <a:sx n="1" d="1"/>
        <a:sy n="1" d="1"/>
      </p:scale>
      <p:origin x="0" y="0"/>
    </p:cViewPr>
  </p:notesTextViewPr>
  <p:sorterViewPr>
    <p:cViewPr>
      <p:scale>
        <a:sx n="100" d="100"/>
        <a:sy n="100" d="100"/>
      </p:scale>
      <p:origin x="0" y="-36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81100" y="696913"/>
            <a:ext cx="4648200" cy="3486150"/>
          </a:xfrm>
          <a:prstGeom prst="rect">
            <a:avLst/>
          </a:prstGeom>
        </p:spPr>
        <p:txBody>
          <a:bodyPr lIns="93177" tIns="46589" rIns="93177" bIns="46589"/>
          <a:lstStyle/>
          <a:p>
            <a:endParaRPr/>
          </a:p>
        </p:txBody>
      </p:sp>
      <p:sp>
        <p:nvSpPr>
          <p:cNvPr id="117" name="Shape 117"/>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rip.trb.org/View/1579167"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htsa.gov/recall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odi.nhtsa.dot.gov/nhtsa/subscription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9434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dirty="0"/>
          </a:p>
        </p:txBody>
      </p:sp>
    </p:spTree>
    <p:extLst>
      <p:ext uri="{BB962C8B-B14F-4D97-AF65-F5344CB8AC3E}">
        <p14:creationId xmlns:p14="http://schemas.microsoft.com/office/powerpoint/2010/main" val="1664208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3957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3452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000000"/>
                </a:solidFill>
                <a:latin typeface="Times New Roman" panose="02020603050405020304" pitchFamily="18" charset="0"/>
              </a:rPr>
              <a:t>Electronic Device Use: A Review of the Literature on Addictive Behaviors</a:t>
            </a:r>
            <a:r>
              <a:rPr lang="en-US" sz="1400" dirty="0"/>
              <a:t> </a:t>
            </a:r>
          </a:p>
          <a:p>
            <a:r>
              <a:rPr lang="en-US" sz="1400" dirty="0">
                <a:solidFill>
                  <a:srgbClr val="000000"/>
                </a:solidFill>
                <a:latin typeface="Times New Roman" panose="02020603050405020304" pitchFamily="18" charset="0"/>
              </a:rPr>
              <a:t>The purpose of this project is to gather information and better understand the relationship between mobile phone use while driving and the possible addictive nature of its use while driving. </a:t>
            </a:r>
            <a:r>
              <a:rPr lang="en-US" sz="1400" dirty="0"/>
              <a:t> </a:t>
            </a:r>
          </a:p>
          <a:p>
            <a:endParaRPr lang="en-US" sz="1400" b="1" dirty="0">
              <a:solidFill>
                <a:srgbClr val="000000"/>
              </a:solidFill>
              <a:latin typeface="Times New Roman" panose="02020603050405020304" pitchFamily="18" charset="0"/>
            </a:endParaRPr>
          </a:p>
          <a:p>
            <a:r>
              <a:rPr lang="en-US" sz="1400" b="1" dirty="0">
                <a:solidFill>
                  <a:srgbClr val="000000"/>
                </a:solidFill>
                <a:latin typeface="Times New Roman" panose="02020603050405020304" pitchFamily="18" charset="0"/>
              </a:rPr>
              <a:t>Using Observations to Increase Distracted Driving Enforcement</a:t>
            </a:r>
            <a:r>
              <a:rPr lang="en-US" sz="1400" dirty="0"/>
              <a:t> </a:t>
            </a:r>
          </a:p>
          <a:p>
            <a:r>
              <a:rPr lang="en-US" sz="1400" dirty="0">
                <a:solidFill>
                  <a:srgbClr val="000000"/>
                </a:solidFill>
                <a:latin typeface="Times New Roman" panose="02020603050405020304" pitchFamily="18" charset="0"/>
              </a:rPr>
              <a:t>The project will encourage law enforcement to enforce distracted driving laws during the annual Distracted Driving campaign in April and throughout the year using distracted driving observations, messaging and an active enforcement plan. </a:t>
            </a:r>
            <a:r>
              <a:rPr lang="en-US" sz="1400" dirty="0"/>
              <a:t> </a:t>
            </a:r>
          </a:p>
          <a:p>
            <a:endParaRPr lang="en-US" sz="1400" u="sng" dirty="0">
              <a:solidFill>
                <a:srgbClr val="0563C1"/>
              </a:solidFill>
              <a:latin typeface="Calibri" panose="020F0502020204030204" pitchFamily="34" charset="0"/>
              <a:hlinkClick r:id="rId3"/>
            </a:endParaRPr>
          </a:p>
          <a:p>
            <a:r>
              <a:rPr lang="en-US" sz="1400" u="sng" dirty="0">
                <a:solidFill>
                  <a:srgbClr val="0563C1"/>
                </a:solidFill>
                <a:latin typeface="Calibri" panose="020F0502020204030204" pitchFamily="34" charset="0"/>
                <a:hlinkClick r:id="rId3"/>
              </a:rPr>
              <a:t>Distracted Driving Education for Younger Children</a:t>
            </a:r>
            <a:r>
              <a:rPr lang="en-US" sz="1400" dirty="0"/>
              <a:t> </a:t>
            </a:r>
          </a:p>
          <a:p>
            <a:r>
              <a:rPr lang="en-US" sz="1400" dirty="0">
                <a:solidFill>
                  <a:srgbClr val="000000"/>
                </a:solidFill>
                <a:latin typeface="Times New Roman" panose="02020603050405020304" pitchFamily="18" charset="0"/>
              </a:rPr>
              <a:t>Increase understanding about the effectiveness of child-to-adult interventions for distracted driving by developing an inventory of on-going child-to adult interventions for distracted driving and conducting a literature review to assess the availability of research on effectiveness.</a:t>
            </a:r>
            <a:r>
              <a:rPr lang="en-US" sz="1400" dirty="0"/>
              <a:t> </a:t>
            </a:r>
          </a:p>
          <a:p>
            <a:endParaRPr lang="en-US" dirty="0"/>
          </a:p>
        </p:txBody>
      </p:sp>
    </p:spTree>
    <p:extLst>
      <p:ext uri="{BB962C8B-B14F-4D97-AF65-F5344CB8AC3E}">
        <p14:creationId xmlns:p14="http://schemas.microsoft.com/office/powerpoint/2010/main" val="493200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Where's my VIN? </a:t>
            </a:r>
          </a:p>
          <a:p>
            <a:r>
              <a:rPr lang="en-US" sz="1400" b="1" dirty="0"/>
              <a:t>Look on the lower left of your car's windshield for your 17-character Vehicle Identification Number. Your VIN is also located on your car's registration card, and it may be shown on your insurance card.</a:t>
            </a:r>
          </a:p>
          <a:p>
            <a:endParaRPr lang="en-US" sz="1400" b="1" dirty="0"/>
          </a:p>
          <a:p>
            <a:r>
              <a:rPr lang="en-US" sz="1400" b="1" dirty="0"/>
              <a:t>What this VIN search tool will show: </a:t>
            </a:r>
          </a:p>
          <a:p>
            <a:r>
              <a:rPr lang="en-US" sz="1400" b="1" dirty="0"/>
              <a:t>An unrepaired vehicle affected by a vehicle safety recall in the past 15 calendar years Vehicle safety recalls from major light auto automakers, including motorcycle manufacturers.</a:t>
            </a:r>
          </a:p>
          <a:p>
            <a:endParaRPr lang="en-US" sz="1400" b="1" dirty="0"/>
          </a:p>
          <a:p>
            <a:r>
              <a:rPr lang="en-US" sz="1400" dirty="0"/>
              <a:t>Roughly 41.6 million vehicles equipped with 56 million defective </a:t>
            </a:r>
            <a:r>
              <a:rPr lang="en-US" sz="1400" dirty="0" err="1"/>
              <a:t>Takata</a:t>
            </a:r>
            <a:r>
              <a:rPr lang="en-US" sz="1400" dirty="0"/>
              <a:t> air bags are under recall because these air bags can explode when deployed, causing serious injury or even death.. All vehicle owners should:</a:t>
            </a:r>
          </a:p>
          <a:p>
            <a:r>
              <a:rPr lang="en-US" sz="1400" b="1" dirty="0"/>
              <a:t>Check for Recalls</a:t>
            </a:r>
            <a:r>
              <a:rPr lang="en-US" sz="1400" dirty="0"/>
              <a:t> using your </a:t>
            </a:r>
            <a:r>
              <a:rPr lang="en-US" sz="1400" dirty="0">
                <a:hlinkClick r:id="rId3"/>
              </a:rPr>
              <a:t>vehicle identification number</a:t>
            </a:r>
            <a:r>
              <a:rPr lang="en-US" sz="1400" dirty="0"/>
              <a:t> (VIN).</a:t>
            </a:r>
          </a:p>
          <a:p>
            <a:r>
              <a:rPr lang="en-US" sz="1400" b="1" dirty="0"/>
              <a:t>Get the Fix</a:t>
            </a:r>
            <a:r>
              <a:rPr lang="en-US" sz="1400" dirty="0"/>
              <a:t> by calling your local dealer; it will be repaired for free.</a:t>
            </a:r>
          </a:p>
          <a:p>
            <a:r>
              <a:rPr lang="en-US" sz="1400" b="1" dirty="0"/>
              <a:t>Sign Up for </a:t>
            </a:r>
            <a:r>
              <a:rPr lang="en-US" sz="1400" dirty="0">
                <a:hlinkClick r:id="rId4"/>
              </a:rPr>
              <a:t>Recall Alerts</a:t>
            </a:r>
            <a:r>
              <a:rPr lang="en-US" sz="1400" dirty="0"/>
              <a:t> about any future recall affecting your vehicle.</a:t>
            </a:r>
          </a:p>
          <a:p>
            <a:endParaRPr lang="en-US" sz="1400" b="1" dirty="0"/>
          </a:p>
          <a:p>
            <a:endParaRPr lang="en-US" sz="1400" b="1" dirty="0"/>
          </a:p>
          <a:p>
            <a:endParaRPr lang="en-US" sz="1400" b="1" dirty="0"/>
          </a:p>
          <a:p>
            <a:r>
              <a:rPr lang="en-US" sz="1400" b="1" dirty="0"/>
              <a:t>HOT CARS CAN KILL</a:t>
            </a:r>
          </a:p>
          <a:p>
            <a:r>
              <a:rPr lang="en-US" sz="1400" b="1" dirty="0"/>
              <a:t>It’s important to understand that children are more vulnerable to heatstroke than adults whether you’re a parent, caregiver, or bystander.</a:t>
            </a:r>
            <a:r>
              <a:rPr lang="en-US" sz="1400" dirty="0"/>
              <a:t> A child's body temperature rises three to five times faster than an adult's. When a child is left in a hot vehicle, that child's temperature can rise in a quick and deadly manner. Heatstroke begins when the core body temperature reaches about 104 degrees. A core body temperature of about 107 degrees is lethal. In 2018, 52 children died of vehicular heatstroke.</a:t>
            </a:r>
          </a:p>
          <a:p>
            <a:r>
              <a:rPr lang="en-US" sz="1400" b="1" dirty="0"/>
              <a:t>EIGHT SIMPLE STEPS TO PREVENT HEATSTROKE DEATHS.</a:t>
            </a:r>
          </a:p>
          <a:p>
            <a:r>
              <a:rPr lang="en-US" sz="1400" dirty="0"/>
              <a:t>Never leave a child in a vehicle unattended—even if the windows are partially open or the engine is running, and the air conditioning is on</a:t>
            </a:r>
          </a:p>
          <a:p>
            <a:r>
              <a:rPr lang="en-US" sz="1400" dirty="0"/>
              <a:t>Make a habit of looking in the vehicle—front and back—before locking the door and walking away</a:t>
            </a:r>
          </a:p>
          <a:p>
            <a:r>
              <a:rPr lang="en-US" sz="1400" dirty="0"/>
              <a:t>Ask the childcare provider to call if the child doesn’t show up for care as expected</a:t>
            </a:r>
          </a:p>
          <a:p>
            <a:r>
              <a:rPr lang="en-US" sz="1400" dirty="0"/>
              <a:t>Place your purse or briefcase in the back seat to ensure your child isn't accidentally left in the vehicle</a:t>
            </a:r>
          </a:p>
          <a:p>
            <a:r>
              <a:rPr lang="en-US" sz="1400" dirty="0"/>
              <a:t>Write a note or place a stuffed animal in the passenger's seat to remind you that a child is in the vehicle</a:t>
            </a:r>
          </a:p>
          <a:p>
            <a:r>
              <a:rPr lang="en-US" sz="1400" dirty="0"/>
              <a:t>Teach children that a vehicle is not a play area and store keys out of a child's reach</a:t>
            </a:r>
          </a:p>
          <a:p>
            <a:r>
              <a:rPr lang="en-US" sz="1400" dirty="0"/>
              <a:t>If you see a child alone in a locked car, get them out immediately and call 911</a:t>
            </a:r>
          </a:p>
          <a:p>
            <a:r>
              <a:rPr lang="en-US" sz="1400" dirty="0"/>
              <a:t>A child in distress due to heat should be removed from the vehicle as quickly as possible and rapidly cooled</a:t>
            </a:r>
          </a:p>
          <a:p>
            <a:endParaRPr lang="en-US" dirty="0"/>
          </a:p>
          <a:p>
            <a:endParaRPr lang="en-US" dirty="0"/>
          </a:p>
        </p:txBody>
      </p:sp>
    </p:spTree>
    <p:extLst>
      <p:ext uri="{BB962C8B-B14F-4D97-AF65-F5344CB8AC3E}">
        <p14:creationId xmlns:p14="http://schemas.microsoft.com/office/powerpoint/2010/main" val="4141418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987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6700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Tree>
    <p:extLst>
      <p:ext uri="{BB962C8B-B14F-4D97-AF65-F5344CB8AC3E}">
        <p14:creationId xmlns:p14="http://schemas.microsoft.com/office/powerpoint/2010/main" val="4064549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7635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612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7233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sz="1400" dirty="0">
              <a:solidFill>
                <a:schemeClr val="tx1"/>
              </a:solidFill>
            </a:endParaRPr>
          </a:p>
          <a:p>
            <a:pPr defTabSz="465887">
              <a:defRPr/>
            </a:pPr>
            <a:endParaRPr lang="en-US" sz="1400" dirty="0"/>
          </a:p>
          <a:p>
            <a:endParaRPr lang="en-US" dirty="0"/>
          </a:p>
        </p:txBody>
      </p:sp>
    </p:spTree>
    <p:extLst>
      <p:ext uri="{BB962C8B-B14F-4D97-AF65-F5344CB8AC3E}">
        <p14:creationId xmlns:p14="http://schemas.microsoft.com/office/powerpoint/2010/main" val="1797391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739">
              <a:defRPr/>
            </a:pPr>
            <a:r>
              <a:rPr lang="en-US" sz="2000" dirty="0"/>
              <a:t>. </a:t>
            </a:r>
          </a:p>
          <a:p>
            <a:endParaRPr lang="en-US" dirty="0"/>
          </a:p>
        </p:txBody>
      </p:sp>
    </p:spTree>
    <p:extLst>
      <p:ext uri="{BB962C8B-B14F-4D97-AF65-F5344CB8AC3E}">
        <p14:creationId xmlns:p14="http://schemas.microsoft.com/office/powerpoint/2010/main" val="3834774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989259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287935"/>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57200"/>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200"/>
            <a:ext cx="10464800" cy="609600"/>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275235"/>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hyperlink" Target="mailto:Bill.naff@dot.gov"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mailto:Stephanie.Hancock@dot.go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1" y="-126873"/>
            <a:ext cx="17876855" cy="11917904"/>
          </a:xfrm>
          <a:prstGeom prst="rect">
            <a:avLst/>
          </a:prstGeom>
        </p:spPr>
      </p:pic>
      <p:sp>
        <p:nvSpPr>
          <p:cNvPr id="11" name="Rectangle"/>
          <p:cNvSpPr/>
          <p:nvPr/>
        </p:nvSpPr>
        <p:spPr>
          <a:xfrm>
            <a:off x="-1828802" y="-126873"/>
            <a:ext cx="17876855" cy="10111158"/>
          </a:xfrm>
          <a:prstGeom prst="rect">
            <a:avLst/>
          </a:prstGeom>
          <a:gradFill>
            <a:gsLst>
              <a:gs pos="0">
                <a:srgbClr val="0083BF">
                  <a:alpha val="74445"/>
                </a:srgbClr>
              </a:gs>
              <a:gs pos="49964">
                <a:srgbClr val="006292">
                  <a:alpha val="74445"/>
                </a:srgbClr>
              </a:gs>
              <a:gs pos="100000">
                <a:srgbClr val="004065">
                  <a:alpha val="74445"/>
                </a:srgbClr>
              </a:gs>
            </a:gsLst>
            <a:lin ang="5400000"/>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6312" t="35186" r="16003" b="39159"/>
          <a:stretch/>
        </p:blipFill>
        <p:spPr>
          <a:xfrm>
            <a:off x="1010730" y="818751"/>
            <a:ext cx="11106813" cy="3400289"/>
          </a:xfrm>
          <a:prstGeom prst="rect">
            <a:avLst/>
          </a:prstGeom>
        </p:spPr>
      </p:pic>
      <p:sp>
        <p:nvSpPr>
          <p:cNvPr id="122" name="PRESENTATION TITLE"/>
          <p:cNvSpPr txBox="1"/>
          <p:nvPr/>
        </p:nvSpPr>
        <p:spPr>
          <a:xfrm>
            <a:off x="1277412" y="4095862"/>
            <a:ext cx="10449977" cy="194925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5500">
              <a:defRPr sz="6400" b="0">
                <a:solidFill>
                  <a:srgbClr val="FFFFFF"/>
                </a:solidFill>
                <a:latin typeface="Arial"/>
                <a:ea typeface="Arial"/>
                <a:cs typeface="Arial"/>
                <a:sym typeface="Arial"/>
              </a:defRPr>
            </a:lvl1pPr>
          </a:lstStyle>
          <a:p>
            <a:r>
              <a:rPr lang="en-US" sz="6000" dirty="0"/>
              <a:t>VA Distracted Driving Summit:</a:t>
            </a:r>
          </a:p>
          <a:p>
            <a:r>
              <a:rPr lang="en-US" sz="6000" i="1" dirty="0"/>
              <a:t>Take Action!</a:t>
            </a:r>
          </a:p>
        </p:txBody>
      </p:sp>
      <p:sp>
        <p:nvSpPr>
          <p:cNvPr id="124" name="Subheading"/>
          <p:cNvSpPr txBox="1"/>
          <p:nvPr/>
        </p:nvSpPr>
        <p:spPr>
          <a:xfrm>
            <a:off x="491140" y="6387846"/>
            <a:ext cx="12022522" cy="157992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5500">
              <a:defRPr sz="4800" b="0" i="1">
                <a:solidFill>
                  <a:srgbClr val="FFFFFF"/>
                </a:solidFill>
                <a:latin typeface="Arial"/>
                <a:ea typeface="Arial"/>
                <a:cs typeface="Arial"/>
                <a:sym typeface="Arial"/>
              </a:defRPr>
            </a:lvl1pPr>
          </a:lstStyle>
          <a:p>
            <a:r>
              <a:rPr lang="en-US" dirty="0"/>
              <a:t>Stephanie Hancock, Regional Administrator</a:t>
            </a:r>
          </a:p>
          <a:p>
            <a:r>
              <a:rPr lang="en-US" dirty="0"/>
              <a:t>NHTSA Region 3</a:t>
            </a:r>
          </a:p>
        </p:txBody>
      </p:sp>
      <p:sp>
        <p:nvSpPr>
          <p:cNvPr id="125" name="xx. xx. 2018"/>
          <p:cNvSpPr txBox="1"/>
          <p:nvPr/>
        </p:nvSpPr>
        <p:spPr>
          <a:xfrm>
            <a:off x="5358678" y="8310742"/>
            <a:ext cx="2410916" cy="6565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5500">
              <a:defRPr sz="3600" b="0" i="1">
                <a:solidFill>
                  <a:srgbClr val="FFFFFF"/>
                </a:solidFill>
                <a:latin typeface="Arial"/>
                <a:ea typeface="Arial"/>
                <a:cs typeface="Arial"/>
                <a:sym typeface="Arial"/>
              </a:defRPr>
            </a:lvl1pPr>
          </a:lstStyle>
          <a:p>
            <a:r>
              <a:rPr lang="en-US" dirty="0"/>
              <a:t>09.26.2019</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Rectangle"/>
          <p:cNvSpPr/>
          <p:nvPr/>
        </p:nvSpPr>
        <p:spPr>
          <a:xfrm>
            <a:off x="11947298" y="-24348"/>
            <a:ext cx="1099346" cy="776939"/>
          </a:xfrm>
          <a:prstGeom prst="rect">
            <a:avLst/>
          </a:prstGeom>
          <a:solidFill>
            <a:srgbClr val="0083BF"/>
          </a:solidFill>
          <a:ln w="12700">
            <a:miter lim="400000"/>
          </a:ln>
          <a:effectLst>
            <a:outerShdw blurRad="342900" dist="114358" dir="1670806" rotWithShape="0">
              <a:srgbClr val="000000">
                <a:alpha val="26435"/>
              </a:srgbClr>
            </a:outerShdw>
          </a:effectLst>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245" name="#"/>
          <p:cNvSpPr txBox="1"/>
          <p:nvPr/>
        </p:nvSpPr>
        <p:spPr>
          <a:xfrm>
            <a:off x="12355062" y="140507"/>
            <a:ext cx="283817" cy="44722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5500">
              <a:defRPr b="0">
                <a:solidFill>
                  <a:srgbClr val="FFFFFF"/>
                </a:solidFill>
                <a:latin typeface="Arial"/>
                <a:ea typeface="Arial"/>
                <a:cs typeface="Arial"/>
                <a:sym typeface="Arial"/>
              </a:defRPr>
            </a:lvl1pPr>
          </a:lstStyle>
          <a:p>
            <a:r>
              <a:rPr dirty="0"/>
              <a:t>#</a:t>
            </a:r>
          </a:p>
        </p:txBody>
      </p:sp>
      <p:sp>
        <p:nvSpPr>
          <p:cNvPr id="257" name="MAP TITLE"/>
          <p:cNvSpPr txBox="1"/>
          <p:nvPr/>
        </p:nvSpPr>
        <p:spPr>
          <a:xfrm>
            <a:off x="6434" y="580124"/>
            <a:ext cx="4485202" cy="8412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5500">
              <a:defRPr sz="4800" b="0">
                <a:solidFill>
                  <a:srgbClr val="0183BF"/>
                </a:solidFill>
                <a:latin typeface="Arial"/>
                <a:ea typeface="Arial"/>
                <a:cs typeface="Arial"/>
                <a:sym typeface="Arial"/>
              </a:defRPr>
            </a:lvl1pPr>
          </a:lstStyle>
          <a:p>
            <a:r>
              <a:rPr lang="en-US" dirty="0"/>
              <a:t>C2D Campaign</a:t>
            </a:r>
            <a:endParaRPr dirty="0"/>
          </a:p>
        </p:txBody>
      </p:sp>
      <p:sp>
        <p:nvSpPr>
          <p:cNvPr id="258" name="Line"/>
          <p:cNvSpPr/>
          <p:nvPr/>
        </p:nvSpPr>
        <p:spPr>
          <a:xfrm flipV="1">
            <a:off x="4491635" y="551177"/>
            <a:ext cx="1" cy="951162"/>
          </a:xfrm>
          <a:prstGeom prst="line">
            <a:avLst/>
          </a:prstGeom>
          <a:ln w="25400">
            <a:solidFill>
              <a:srgbClr val="0183BF"/>
            </a:solidFill>
            <a:miter lim="400000"/>
          </a:ln>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259" name="Map subtitle"/>
          <p:cNvSpPr txBox="1"/>
          <p:nvPr/>
        </p:nvSpPr>
        <p:spPr>
          <a:xfrm>
            <a:off x="4633765" y="662838"/>
            <a:ext cx="4522072"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5500">
              <a:defRPr sz="4000" b="0" i="1">
                <a:solidFill>
                  <a:srgbClr val="0183BF"/>
                </a:solidFill>
                <a:latin typeface="Arial"/>
                <a:ea typeface="Arial"/>
                <a:cs typeface="Arial"/>
                <a:sym typeface="Arial"/>
              </a:defRPr>
            </a:lvl1pPr>
          </a:lstStyle>
          <a:p>
            <a:r>
              <a:rPr lang="en-US" dirty="0"/>
              <a:t>Participating States</a:t>
            </a:r>
            <a:endParaRPr dirty="0"/>
          </a:p>
        </p:txBody>
      </p:sp>
      <p:pic>
        <p:nvPicPr>
          <p:cNvPr id="2" name="Picture 1">
            <a:extLst>
              <a:ext uri="{FF2B5EF4-FFF2-40B4-BE49-F238E27FC236}">
                <a16:creationId xmlns:a16="http://schemas.microsoft.com/office/drawing/2014/main" id="{CE4496C0-6312-4411-801E-D99D4905C549}"/>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519886" y="2607120"/>
            <a:ext cx="9436909" cy="5091013"/>
          </a:xfrm>
          <a:prstGeom prst="rect">
            <a:avLst/>
          </a:prstGeom>
          <a:effectLst>
            <a:outerShdw blurRad="1270000" dist="228600" dir="21540000" algn="ctr" rotWithShape="0">
              <a:srgbClr val="000000">
                <a:alpha val="65000"/>
              </a:srgbClr>
            </a:outerShdw>
          </a:effec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 y="-24348"/>
            <a:ext cx="8212666" cy="9753600"/>
          </a:xfrm>
          <a:prstGeom prst="rect">
            <a:avLst/>
          </a:prstGeom>
        </p:spPr>
      </p:pic>
      <p:sp>
        <p:nvSpPr>
          <p:cNvPr id="194" name="Rectangle"/>
          <p:cNvSpPr/>
          <p:nvPr/>
        </p:nvSpPr>
        <p:spPr>
          <a:xfrm>
            <a:off x="11947298" y="-24348"/>
            <a:ext cx="1099346" cy="776939"/>
          </a:xfrm>
          <a:prstGeom prst="rect">
            <a:avLst/>
          </a:prstGeom>
          <a:solidFill>
            <a:srgbClr val="0083BF"/>
          </a:solidFill>
          <a:ln w="12700">
            <a:miter lim="400000"/>
          </a:ln>
          <a:effectLst>
            <a:outerShdw blurRad="342900" dist="114358" dir="1670806" rotWithShape="0">
              <a:srgbClr val="000000">
                <a:alpha val="26435"/>
              </a:srgbClr>
            </a:outerShdw>
          </a:effectLst>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195" name="#"/>
          <p:cNvSpPr txBox="1"/>
          <p:nvPr/>
        </p:nvSpPr>
        <p:spPr>
          <a:xfrm>
            <a:off x="12355062" y="140507"/>
            <a:ext cx="283817" cy="44722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5500">
              <a:defRPr b="0">
                <a:solidFill>
                  <a:srgbClr val="FFFFFF"/>
                </a:solidFill>
                <a:latin typeface="Arial"/>
                <a:ea typeface="Arial"/>
                <a:cs typeface="Arial"/>
                <a:sym typeface="Arial"/>
              </a:defRPr>
            </a:lvl1pPr>
          </a:lstStyle>
          <a:p>
            <a:r>
              <a:t>#</a:t>
            </a:r>
          </a:p>
        </p:txBody>
      </p:sp>
      <p:sp>
        <p:nvSpPr>
          <p:cNvPr id="198" name="HEADER"/>
          <p:cNvSpPr txBox="1"/>
          <p:nvPr/>
        </p:nvSpPr>
        <p:spPr>
          <a:xfrm>
            <a:off x="8461891" y="1207803"/>
            <a:ext cx="4708744" cy="194925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defTabSz="825500">
              <a:defRPr sz="7200" b="0">
                <a:solidFill>
                  <a:srgbClr val="0183BF"/>
                </a:solidFill>
                <a:latin typeface="Arial"/>
                <a:ea typeface="Arial"/>
                <a:cs typeface="Arial"/>
                <a:sym typeface="Arial"/>
              </a:defRPr>
            </a:lvl1pPr>
          </a:lstStyle>
          <a:p>
            <a:pPr algn="l"/>
            <a:r>
              <a:rPr lang="en-US" sz="6000" dirty="0"/>
              <a:t>Your Role: Enforcement</a:t>
            </a:r>
            <a:endParaRPr sz="6000" dirty="0"/>
          </a:p>
        </p:txBody>
      </p:sp>
      <p:sp>
        <p:nvSpPr>
          <p:cNvPr id="199" name="Rectangle"/>
          <p:cNvSpPr/>
          <p:nvPr/>
        </p:nvSpPr>
        <p:spPr>
          <a:xfrm>
            <a:off x="8461891" y="3087927"/>
            <a:ext cx="1099346" cy="173857"/>
          </a:xfrm>
          <a:prstGeom prst="rect">
            <a:avLst/>
          </a:prstGeom>
          <a:solidFill>
            <a:srgbClr val="D5D5D5"/>
          </a:solidFill>
          <a:ln w="12700">
            <a:miter lim="400000"/>
          </a:ln>
        </p:spPr>
        <p:txBody>
          <a:bodyPr lIns="0" tIns="0" rIns="0" bIns="0" anchor="ctr"/>
          <a:lstStyle/>
          <a:p>
            <a:pPr defTabSz="825500">
              <a:defRPr sz="3200" b="0">
                <a:solidFill>
                  <a:srgbClr val="D5D5D5"/>
                </a:solidFill>
                <a:latin typeface="+mn-lt"/>
                <a:ea typeface="+mn-ea"/>
                <a:cs typeface="+mn-cs"/>
                <a:sym typeface="Helvetica Neue Medium"/>
              </a:defRPr>
            </a:pPr>
            <a:endParaRPr/>
          </a:p>
        </p:txBody>
      </p:sp>
      <p:sp>
        <p:nvSpPr>
          <p:cNvPr id="201" name="Lorem ipsum dolor sit amet, consectetur adipiscing…"/>
          <p:cNvSpPr txBox="1"/>
          <p:nvPr/>
        </p:nvSpPr>
        <p:spPr>
          <a:xfrm>
            <a:off x="8662423" y="4167282"/>
            <a:ext cx="4307679" cy="194925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endParaRPr lang="en-US" dirty="0">
              <a:solidFill>
                <a:schemeClr val="tx1"/>
              </a:solidFill>
            </a:endParaRPr>
          </a:p>
          <a:p>
            <a:endParaRPr lang="en-US" dirty="0">
              <a:solidFill>
                <a:schemeClr val="tx1"/>
              </a:solidFill>
            </a:endParaRPr>
          </a:p>
          <a:p>
            <a:pPr algn="l"/>
            <a:r>
              <a:rPr lang="en-US" dirty="0">
                <a:solidFill>
                  <a:schemeClr val="tx1"/>
                </a:solidFill>
              </a:rPr>
              <a:t>High-Visibility Cell Phone/</a:t>
            </a:r>
          </a:p>
          <a:p>
            <a:pPr algn="l"/>
            <a:r>
              <a:rPr lang="en-US" dirty="0">
                <a:solidFill>
                  <a:schemeClr val="tx1"/>
                </a:solidFill>
              </a:rPr>
              <a:t>Text Messaging Enforcement</a:t>
            </a:r>
          </a:p>
        </p:txBody>
      </p:sp>
    </p:spTree>
    <p:extLst>
      <p:ext uri="{BB962C8B-B14F-4D97-AF65-F5344CB8AC3E}">
        <p14:creationId xmlns:p14="http://schemas.microsoft.com/office/powerpoint/2010/main" val="349527656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Rectangle"/>
          <p:cNvSpPr/>
          <p:nvPr/>
        </p:nvSpPr>
        <p:spPr>
          <a:xfrm>
            <a:off x="11947298" y="-24348"/>
            <a:ext cx="1099346" cy="776939"/>
          </a:xfrm>
          <a:prstGeom prst="rect">
            <a:avLst/>
          </a:prstGeom>
          <a:solidFill>
            <a:srgbClr val="0083BF"/>
          </a:solidFill>
          <a:ln w="12700">
            <a:miter lim="400000"/>
          </a:ln>
          <a:effectLst>
            <a:outerShdw blurRad="342900" dist="114358" dir="1670806" rotWithShape="0">
              <a:srgbClr val="000000">
                <a:alpha val="26435"/>
              </a:srgbClr>
            </a:outerShdw>
          </a:effectLst>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204" name="#"/>
          <p:cNvSpPr txBox="1"/>
          <p:nvPr/>
        </p:nvSpPr>
        <p:spPr>
          <a:xfrm>
            <a:off x="12355062" y="140507"/>
            <a:ext cx="283817" cy="44722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5500">
              <a:defRPr b="0">
                <a:solidFill>
                  <a:srgbClr val="FFFFFF"/>
                </a:solidFill>
                <a:latin typeface="Arial"/>
                <a:ea typeface="Arial"/>
                <a:cs typeface="Arial"/>
                <a:sym typeface="Arial"/>
              </a:defRPr>
            </a:lvl1pPr>
          </a:lstStyle>
          <a:p>
            <a:r>
              <a:t>#</a:t>
            </a:r>
          </a:p>
        </p:txBody>
      </p:sp>
      <p:sp>
        <p:nvSpPr>
          <p:cNvPr id="205" name="Line"/>
          <p:cNvSpPr/>
          <p:nvPr/>
        </p:nvSpPr>
        <p:spPr>
          <a:xfrm flipV="1">
            <a:off x="4171872" y="2937932"/>
            <a:ext cx="0" cy="2489199"/>
          </a:xfrm>
          <a:prstGeom prst="line">
            <a:avLst/>
          </a:prstGeom>
          <a:ln w="25400">
            <a:solidFill>
              <a:srgbClr val="929292"/>
            </a:solidFill>
            <a:miter lim="400000"/>
          </a:ln>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206" name="Line"/>
          <p:cNvSpPr/>
          <p:nvPr/>
        </p:nvSpPr>
        <p:spPr>
          <a:xfrm flipV="1">
            <a:off x="8402369" y="2937932"/>
            <a:ext cx="0" cy="2489201"/>
          </a:xfrm>
          <a:prstGeom prst="line">
            <a:avLst/>
          </a:prstGeom>
          <a:ln w="25400">
            <a:solidFill>
              <a:srgbClr val="929292"/>
            </a:solidFill>
            <a:miter lim="400000"/>
          </a:ln>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210" name="1"/>
          <p:cNvSpPr txBox="1"/>
          <p:nvPr/>
        </p:nvSpPr>
        <p:spPr>
          <a:xfrm>
            <a:off x="1917739" y="1468152"/>
            <a:ext cx="433638" cy="80350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6400" b="0">
                <a:solidFill>
                  <a:srgbClr val="0183BF"/>
                </a:solidFill>
                <a:latin typeface="Arial"/>
                <a:ea typeface="Arial"/>
                <a:cs typeface="Arial"/>
                <a:sym typeface="Arial"/>
              </a:defRPr>
            </a:lvl1pPr>
          </a:lstStyle>
          <a:p>
            <a:endParaRPr dirty="0"/>
          </a:p>
        </p:txBody>
      </p:sp>
      <p:sp>
        <p:nvSpPr>
          <p:cNvPr id="216" name="Header"/>
          <p:cNvSpPr txBox="1"/>
          <p:nvPr/>
        </p:nvSpPr>
        <p:spPr>
          <a:xfrm>
            <a:off x="4990060" y="3751363"/>
            <a:ext cx="3299731" cy="87604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3600" b="0" i="1">
                <a:solidFill>
                  <a:srgbClr val="5E5E5E"/>
                </a:solidFill>
                <a:latin typeface="Arial"/>
                <a:ea typeface="Arial"/>
                <a:cs typeface="Arial"/>
                <a:sym typeface="Arial"/>
              </a:defRPr>
            </a:lvl1pPr>
          </a:lstStyle>
          <a:p>
            <a:r>
              <a:rPr lang="en-US" sz="3200" dirty="0"/>
              <a:t>Traffic Safety Marketing</a:t>
            </a:r>
            <a:endParaRPr sz="3200" dirty="0"/>
          </a:p>
        </p:txBody>
      </p:sp>
      <p:sp>
        <p:nvSpPr>
          <p:cNvPr id="217" name="Header"/>
          <p:cNvSpPr txBox="1"/>
          <p:nvPr/>
        </p:nvSpPr>
        <p:spPr>
          <a:xfrm>
            <a:off x="207167" y="3767667"/>
            <a:ext cx="4021875" cy="122036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3600" b="0" i="1">
                <a:solidFill>
                  <a:srgbClr val="5E5E5E"/>
                </a:solidFill>
                <a:latin typeface="Arial"/>
                <a:ea typeface="Arial"/>
                <a:cs typeface="Arial"/>
                <a:sym typeface="Arial"/>
              </a:defRPr>
            </a:lvl1pPr>
          </a:lstStyle>
          <a:p>
            <a:r>
              <a:rPr lang="en-US" sz="3200" dirty="0"/>
              <a:t>Distracted</a:t>
            </a:r>
            <a:r>
              <a:rPr lang="en-US" dirty="0"/>
              <a:t> </a:t>
            </a:r>
            <a:r>
              <a:rPr lang="en-US" sz="3200" dirty="0"/>
              <a:t>Driving Investigation and Prosecution</a:t>
            </a:r>
            <a:endParaRPr sz="3200" dirty="0"/>
          </a:p>
        </p:txBody>
      </p:sp>
      <p:sp>
        <p:nvSpPr>
          <p:cNvPr id="218" name="Header"/>
          <p:cNvSpPr txBox="1"/>
          <p:nvPr/>
        </p:nvSpPr>
        <p:spPr>
          <a:xfrm>
            <a:off x="8842367" y="3575918"/>
            <a:ext cx="3796512" cy="160386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3600" b="0" i="1">
                <a:solidFill>
                  <a:srgbClr val="5E5E5E"/>
                </a:solidFill>
                <a:latin typeface="Arial"/>
                <a:ea typeface="Arial"/>
                <a:cs typeface="Arial"/>
                <a:sym typeface="Arial"/>
              </a:defRPr>
            </a:lvl1pPr>
          </a:lstStyle>
          <a:p>
            <a:r>
              <a:rPr lang="en-US" sz="3200" dirty="0"/>
              <a:t>TSI Distracted Driving Enforcement Strategies Training</a:t>
            </a:r>
            <a:endParaRPr sz="3200" dirty="0"/>
          </a:p>
        </p:txBody>
      </p:sp>
      <p:sp>
        <p:nvSpPr>
          <p:cNvPr id="19" name="HEADER">
            <a:extLst>
              <a:ext uri="{FF2B5EF4-FFF2-40B4-BE49-F238E27FC236}">
                <a16:creationId xmlns:a16="http://schemas.microsoft.com/office/drawing/2014/main" id="{88671EB3-DF37-4D72-9E8C-D8B488F36EC5}"/>
              </a:ext>
            </a:extLst>
          </p:cNvPr>
          <p:cNvSpPr txBox="1"/>
          <p:nvPr/>
        </p:nvSpPr>
        <p:spPr>
          <a:xfrm>
            <a:off x="1570840" y="442230"/>
            <a:ext cx="9915606" cy="10259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defTabSz="825500">
              <a:defRPr sz="7200" b="0">
                <a:solidFill>
                  <a:srgbClr val="0183BF"/>
                </a:solidFill>
                <a:latin typeface="Arial"/>
                <a:ea typeface="Arial"/>
                <a:cs typeface="Arial"/>
                <a:sym typeface="Arial"/>
              </a:defRPr>
            </a:lvl1pPr>
          </a:lstStyle>
          <a:p>
            <a:r>
              <a:rPr lang="en-US" sz="6000" dirty="0"/>
              <a:t>Your Role: Resources</a:t>
            </a:r>
            <a:endParaRPr sz="6000" dirty="0"/>
          </a:p>
        </p:txBody>
      </p:sp>
      <p:sp>
        <p:nvSpPr>
          <p:cNvPr id="2" name="TextBox 1"/>
          <p:cNvSpPr txBox="1"/>
          <p:nvPr/>
        </p:nvSpPr>
        <p:spPr>
          <a:xfrm>
            <a:off x="146303" y="6541286"/>
            <a:ext cx="12900341"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t>https://www.nhtsa.gov/sites/nhtsa.dot.gov/files/documents/812407-distracteddrivingreport.pdf</a:t>
            </a:r>
          </a:p>
          <a:p>
            <a:pPr marL="0" marR="0" indent="0" algn="ctr" defTabSz="584200" rtl="0" fontAlgn="auto" latinLnBrk="0" hangingPunct="0">
              <a:lnSpc>
                <a:spcPct val="100000"/>
              </a:lnSpc>
              <a:spcBef>
                <a:spcPts val="0"/>
              </a:spcBef>
              <a:spcAft>
                <a:spcPts val="0"/>
              </a:spcAft>
              <a:buClrTx/>
              <a:buSzTx/>
              <a:buFontTx/>
              <a:buNone/>
              <a:tabLst/>
            </a:pPr>
            <a:r>
              <a:rPr lang="en-US" dirty="0"/>
              <a:t>Trafficsafetymarkethig.gov</a:t>
            </a:r>
          </a:p>
          <a:p>
            <a:r>
              <a:rPr lang="en-US" dirty="0"/>
              <a:t>https://www.transportation.gov/transportation-safety-institute</a:t>
            </a:r>
          </a:p>
          <a:p>
            <a:pPr marL="0" marR="0" indent="0" algn="ctr" defTabSz="584200" rtl="0" fontAlgn="auto" latinLnBrk="0" hangingPunct="0">
              <a:lnSpc>
                <a:spcPct val="100000"/>
              </a:lnSpc>
              <a:spcBef>
                <a:spcPts val="0"/>
              </a:spcBef>
              <a:spcAft>
                <a:spcPts val="0"/>
              </a:spcAft>
              <a:buClrTx/>
              <a:buSzTx/>
              <a:buFontTx/>
              <a:buNone/>
              <a:tabLst/>
            </a:pPr>
            <a:endParaRPr lang="en-US" dirty="0"/>
          </a:p>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Helvetica Neue"/>
                <a:ea typeface="Helvetica Neue"/>
                <a:cs typeface="Helvetica Neue"/>
                <a:sym typeface="Helvetica Neue"/>
                <a:hlinkClick r:id="rId3"/>
              </a:rPr>
              <a:t>Bill.naff@dot.gov</a:t>
            </a:r>
            <a:endParaRPr kumimoji="0" lang="en-US"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0" marR="0" indent="0" algn="ctr" defTabSz="584200" rtl="0" fontAlgn="auto" latinLnBrk="0" hangingPunct="0">
              <a:lnSpc>
                <a:spcPct val="100000"/>
              </a:lnSpc>
              <a:spcBef>
                <a:spcPts val="0"/>
              </a:spcBef>
              <a:spcAft>
                <a:spcPts val="0"/>
              </a:spcAft>
              <a:buClrTx/>
              <a:buSzTx/>
              <a:buFontTx/>
              <a:buNone/>
              <a:tabLst/>
            </a:pPr>
            <a:r>
              <a:rPr lang="en-US" dirty="0">
                <a:hlinkClick r:id="rId4"/>
              </a:rPr>
              <a:t>Stephanie.Hancock@dot.gov</a:t>
            </a:r>
            <a:endParaRPr lang="en-US" dirty="0"/>
          </a:p>
          <a:p>
            <a:pPr marL="0" marR="0" indent="0" algn="ctr" defTabSz="5842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548" y="-915354"/>
            <a:ext cx="17300233" cy="11548826"/>
          </a:xfrm>
          <a:prstGeom prst="rect">
            <a:avLst/>
          </a:prstGeom>
        </p:spPr>
      </p:pic>
      <p:sp>
        <p:nvSpPr>
          <p:cNvPr id="147" name="Rectangle"/>
          <p:cNvSpPr/>
          <p:nvPr/>
        </p:nvSpPr>
        <p:spPr>
          <a:xfrm>
            <a:off x="-1042325" y="-17741"/>
            <a:ext cx="7085699" cy="9753601"/>
          </a:xfrm>
          <a:prstGeom prst="rect">
            <a:avLst/>
          </a:prstGeom>
          <a:gradFill>
            <a:gsLst>
              <a:gs pos="0">
                <a:srgbClr val="0083BF">
                  <a:alpha val="74445"/>
                </a:srgbClr>
              </a:gs>
              <a:gs pos="49964">
                <a:srgbClr val="006292">
                  <a:alpha val="74445"/>
                </a:srgbClr>
              </a:gs>
              <a:gs pos="100000">
                <a:srgbClr val="004065">
                  <a:alpha val="74445"/>
                </a:srgbClr>
              </a:gs>
            </a:gsLst>
            <a:lin ang="5400000"/>
          </a:gradFill>
          <a:ln w="12700">
            <a:miter lim="400000"/>
          </a:ln>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148" name="SECTION TITLE"/>
          <p:cNvSpPr txBox="1"/>
          <p:nvPr/>
        </p:nvSpPr>
        <p:spPr>
          <a:xfrm>
            <a:off x="-407577" y="1054712"/>
            <a:ext cx="5816201" cy="128096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4800" b="0">
                <a:solidFill>
                  <a:srgbClr val="FFFFFF"/>
                </a:solidFill>
                <a:latin typeface="Arial"/>
                <a:ea typeface="Arial"/>
                <a:cs typeface="Arial"/>
                <a:sym typeface="Arial"/>
              </a:defRPr>
            </a:lvl1pPr>
          </a:lstStyle>
          <a:p>
            <a:pPr defTabSz="584200"/>
            <a:r>
              <a:rPr lang="en-US" dirty="0">
                <a:solidFill>
                  <a:schemeClr val="bg1"/>
                </a:solidFill>
                <a:latin typeface="Gill Sans MT" panose="020B0502020104020203" pitchFamily="34" charset="0"/>
              </a:rPr>
              <a:t>Your Role: Research</a:t>
            </a:r>
            <a:endParaRPr lang="en-US" b="1" dirty="0">
              <a:solidFill>
                <a:schemeClr val="bg1"/>
              </a:solidFill>
              <a:latin typeface="Gill Sans MT" panose="020B0502020104020203" pitchFamily="34" charset="0"/>
              <a:sym typeface="Helvetica Neue"/>
            </a:endParaRPr>
          </a:p>
        </p:txBody>
      </p:sp>
      <p:sp>
        <p:nvSpPr>
          <p:cNvPr id="149" name="Rectangle"/>
          <p:cNvSpPr/>
          <p:nvPr/>
        </p:nvSpPr>
        <p:spPr>
          <a:xfrm>
            <a:off x="1981934" y="2277936"/>
            <a:ext cx="1037177" cy="164026"/>
          </a:xfrm>
          <a:prstGeom prst="rect">
            <a:avLst/>
          </a:prstGeom>
          <a:solidFill>
            <a:srgbClr val="D5D5D5"/>
          </a:solidFill>
          <a:ln w="12700">
            <a:miter lim="400000"/>
          </a:ln>
        </p:spPr>
        <p:txBody>
          <a:bodyPr lIns="0" tIns="0" rIns="0" bIns="0" anchor="ctr"/>
          <a:lstStyle/>
          <a:p>
            <a:pPr defTabSz="825500">
              <a:defRPr sz="3200" b="0">
                <a:solidFill>
                  <a:srgbClr val="D5D5D5"/>
                </a:solidFill>
                <a:latin typeface="+mn-lt"/>
                <a:ea typeface="+mn-ea"/>
                <a:cs typeface="+mn-cs"/>
                <a:sym typeface="Helvetica Neue Medium"/>
              </a:defRPr>
            </a:pPr>
            <a:endParaRPr/>
          </a:p>
        </p:txBody>
      </p:sp>
      <p:sp>
        <p:nvSpPr>
          <p:cNvPr id="150" name="Brief description of section"/>
          <p:cNvSpPr txBox="1"/>
          <p:nvPr/>
        </p:nvSpPr>
        <p:spPr>
          <a:xfrm>
            <a:off x="-572741" y="2657217"/>
            <a:ext cx="6146525" cy="65817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2800" b="0" i="1">
                <a:solidFill>
                  <a:srgbClr val="FFFFFF"/>
                </a:solidFill>
                <a:latin typeface="Arial"/>
                <a:ea typeface="Arial"/>
                <a:cs typeface="Arial"/>
                <a:sym typeface="Arial"/>
              </a:defRPr>
            </a:lvl1pPr>
          </a:lstStyle>
          <a:p>
            <a:pPr defTabSz="584200"/>
            <a:r>
              <a:rPr lang="en-US" sz="3600" dirty="0">
                <a:solidFill>
                  <a:schemeClr val="accent4">
                    <a:lumMod val="60000"/>
                    <a:lumOff val="40000"/>
                  </a:schemeClr>
                </a:solidFill>
                <a:latin typeface="Gill Sans MT" panose="020B0502020104020203" pitchFamily="34" charset="0"/>
              </a:rPr>
              <a:t>Distracted Driving Research Projects (403)</a:t>
            </a:r>
          </a:p>
          <a:p>
            <a:pPr defTabSz="584200"/>
            <a:endParaRPr lang="en-US" sz="3600" dirty="0">
              <a:solidFill>
                <a:schemeClr val="accent4">
                  <a:lumMod val="60000"/>
                  <a:lumOff val="40000"/>
                </a:schemeClr>
              </a:solidFill>
              <a:latin typeface="Gill Sans MT" panose="020B0502020104020203" pitchFamily="34" charset="0"/>
            </a:endParaRPr>
          </a:p>
          <a:p>
            <a:pPr marL="457200" indent="-457200" algn="l" defTabSz="584200">
              <a:buFont typeface="Arial" panose="020B0604020202020204" pitchFamily="34" charset="0"/>
              <a:buChar char="•"/>
            </a:pPr>
            <a:r>
              <a:rPr lang="en-US" dirty="0">
                <a:latin typeface="Gill Sans MT" panose="020B0502020104020203" pitchFamily="34" charset="0"/>
              </a:rPr>
              <a:t>Electronic Device Use and Addictive Behaviors</a:t>
            </a:r>
          </a:p>
          <a:p>
            <a:pPr marL="457200" indent="-457200" algn="l" defTabSz="584200">
              <a:buFont typeface="Arial" panose="020B0604020202020204" pitchFamily="34" charset="0"/>
              <a:buChar char="•"/>
            </a:pPr>
            <a:r>
              <a:rPr lang="en-US" i="0" dirty="0">
                <a:solidFill>
                  <a:schemeClr val="bg1"/>
                </a:solidFill>
                <a:latin typeface="Gill Sans MT" panose="020B0502020104020203" pitchFamily="34" charset="0"/>
                <a:sym typeface="Helvetica Neue"/>
              </a:rPr>
              <a:t>Using Observations to Increase DD Enforcement</a:t>
            </a:r>
          </a:p>
          <a:p>
            <a:pPr marL="457200" indent="-457200" algn="l" defTabSz="584200">
              <a:buFont typeface="Arial" panose="020B0604020202020204" pitchFamily="34" charset="0"/>
              <a:buChar char="•"/>
            </a:pPr>
            <a:r>
              <a:rPr lang="en-US" i="0" dirty="0">
                <a:solidFill>
                  <a:schemeClr val="bg1"/>
                </a:solidFill>
                <a:latin typeface="Gill Sans MT" panose="020B0502020104020203" pitchFamily="34" charset="0"/>
                <a:sym typeface="Helvetica Neue"/>
              </a:rPr>
              <a:t>DD Education for Younger Children</a:t>
            </a:r>
          </a:p>
          <a:p>
            <a:pPr marL="457200" indent="-457200" algn="l" defTabSz="584200">
              <a:buFont typeface="Arial" panose="020B0604020202020204" pitchFamily="34" charset="0"/>
              <a:buChar char="•"/>
            </a:pPr>
            <a:endParaRPr lang="en-US" b="1" i="0" dirty="0">
              <a:solidFill>
                <a:srgbClr val="000000"/>
              </a:solidFill>
              <a:latin typeface="Gill Sans MT" panose="020B0502020104020203" pitchFamily="34" charset="0"/>
              <a:sym typeface="Helvetica Neue"/>
            </a:endParaRPr>
          </a:p>
        </p:txBody>
      </p:sp>
    </p:spTree>
    <p:extLst>
      <p:ext uri="{BB962C8B-B14F-4D97-AF65-F5344CB8AC3E}">
        <p14:creationId xmlns:p14="http://schemas.microsoft.com/office/powerpoint/2010/main" val="311034017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ectangle"/>
          <p:cNvSpPr/>
          <p:nvPr/>
        </p:nvSpPr>
        <p:spPr>
          <a:xfrm>
            <a:off x="-645306" y="-130402"/>
            <a:ext cx="13716653" cy="10031934"/>
          </a:xfrm>
          <a:prstGeom prst="rect">
            <a:avLst/>
          </a:prstGeom>
          <a:solidFill>
            <a:srgbClr val="0083BF"/>
          </a:solidFill>
          <a:ln w="12700">
            <a:miter lim="400000"/>
          </a:ln>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228" name="Rectangle"/>
          <p:cNvSpPr/>
          <p:nvPr/>
        </p:nvSpPr>
        <p:spPr>
          <a:xfrm>
            <a:off x="11930557" y="-24042"/>
            <a:ext cx="1140790" cy="712320"/>
          </a:xfrm>
          <a:prstGeom prst="rect">
            <a:avLst/>
          </a:prstGeom>
          <a:solidFill>
            <a:srgbClr val="FFFFFF"/>
          </a:solidFill>
          <a:ln w="12700">
            <a:miter lim="400000"/>
          </a:ln>
          <a:effectLst>
            <a:outerShdw blurRad="342900" dist="114358" dir="1670806" rotWithShape="0">
              <a:srgbClr val="000000">
                <a:alpha val="26435"/>
              </a:srgbClr>
            </a:outerShdw>
          </a:effectLst>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231" name="IMAGE SLIDE"/>
          <p:cNvSpPr txBox="1"/>
          <p:nvPr/>
        </p:nvSpPr>
        <p:spPr>
          <a:xfrm>
            <a:off x="416742" y="264817"/>
            <a:ext cx="9917703" cy="9348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defTabSz="825500">
              <a:defRPr sz="4200" b="0">
                <a:solidFill>
                  <a:srgbClr val="FFFFFF"/>
                </a:solidFill>
                <a:latin typeface="Arial"/>
                <a:ea typeface="Arial"/>
                <a:cs typeface="Arial"/>
                <a:sym typeface="Arial"/>
              </a:defRPr>
            </a:lvl1pPr>
          </a:lstStyle>
          <a:p>
            <a:r>
              <a:rPr lang="en-US" b="1" dirty="0"/>
              <a:t>SAFETY OUTREACH INITIATIVES</a:t>
            </a:r>
            <a:endParaRPr b="1" dirty="0"/>
          </a:p>
        </p:txBody>
      </p:sp>
      <p:sp>
        <p:nvSpPr>
          <p:cNvPr id="232" name="Rectangle"/>
          <p:cNvSpPr/>
          <p:nvPr/>
        </p:nvSpPr>
        <p:spPr>
          <a:xfrm>
            <a:off x="485958" y="1354050"/>
            <a:ext cx="942287" cy="149019"/>
          </a:xfrm>
          <a:prstGeom prst="rect">
            <a:avLst/>
          </a:prstGeom>
          <a:solidFill>
            <a:srgbClr val="D5D5D5"/>
          </a:solidFill>
          <a:ln w="12700">
            <a:miter lim="400000"/>
          </a:ln>
        </p:spPr>
        <p:txBody>
          <a:bodyPr lIns="0" tIns="0" rIns="0" bIns="0" anchor="ctr"/>
          <a:lstStyle/>
          <a:p>
            <a:pPr defTabSz="825500">
              <a:defRPr sz="3200" b="0">
                <a:solidFill>
                  <a:srgbClr val="D5D5D5"/>
                </a:solidFill>
                <a:latin typeface="+mn-lt"/>
                <a:ea typeface="+mn-ea"/>
                <a:cs typeface="+mn-cs"/>
                <a:sym typeface="Helvetica Neue Medium"/>
              </a:defRPr>
            </a:pPr>
            <a:endParaRPr/>
          </a:p>
        </p:txBody>
      </p:sp>
      <p:sp>
        <p:nvSpPr>
          <p:cNvPr id="233" name="Image Title"/>
          <p:cNvSpPr txBox="1"/>
          <p:nvPr/>
        </p:nvSpPr>
        <p:spPr>
          <a:xfrm>
            <a:off x="485958" y="2295303"/>
            <a:ext cx="2916683" cy="8454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defTabSz="825500">
              <a:defRPr>
                <a:solidFill>
                  <a:srgbClr val="FFFFFF"/>
                </a:solidFill>
                <a:latin typeface="Arial"/>
                <a:ea typeface="Arial"/>
                <a:cs typeface="Arial"/>
                <a:sym typeface="Arial"/>
              </a:defRPr>
            </a:lvl1pPr>
          </a:lstStyle>
          <a:p>
            <a:r>
              <a:rPr lang="en-US" dirty="0"/>
              <a:t>NHTSA Vehicle Recalls</a:t>
            </a:r>
            <a:endParaRPr dirty="0"/>
          </a:p>
        </p:txBody>
      </p:sp>
      <p:sp>
        <p:nvSpPr>
          <p:cNvPr id="234" name="Image Title"/>
          <p:cNvSpPr txBox="1"/>
          <p:nvPr/>
        </p:nvSpPr>
        <p:spPr>
          <a:xfrm>
            <a:off x="4284896" y="6525729"/>
            <a:ext cx="3400957" cy="93629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defTabSz="825500">
              <a:defRPr>
                <a:solidFill>
                  <a:srgbClr val="FFFFFF"/>
                </a:solidFill>
                <a:latin typeface="Arial"/>
                <a:ea typeface="Arial"/>
                <a:cs typeface="Arial"/>
                <a:sym typeface="Arial"/>
              </a:defRPr>
            </a:lvl1pPr>
          </a:lstStyle>
          <a:p>
            <a:r>
              <a:rPr lang="en-US" i="1" dirty="0"/>
              <a:t>“Where’s Baby?” </a:t>
            </a:r>
            <a:r>
              <a:rPr lang="en-US" dirty="0"/>
              <a:t>Heatstroke campaign</a:t>
            </a:r>
            <a:endParaRPr i="1" dirty="0"/>
          </a:p>
        </p:txBody>
      </p:sp>
      <p:sp>
        <p:nvSpPr>
          <p:cNvPr id="239" name="Image description"/>
          <p:cNvSpPr txBox="1"/>
          <p:nvPr/>
        </p:nvSpPr>
        <p:spPr>
          <a:xfrm>
            <a:off x="485958" y="3144110"/>
            <a:ext cx="2916683" cy="101234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defTabSz="825500">
              <a:defRPr sz="2000" b="0">
                <a:solidFill>
                  <a:srgbClr val="FFFFFF"/>
                </a:solidFill>
                <a:latin typeface="Arial"/>
                <a:ea typeface="Arial"/>
                <a:cs typeface="Arial"/>
                <a:sym typeface="Arial"/>
              </a:defRPr>
            </a:lvl1pPr>
          </a:lstStyle>
          <a:p>
            <a:pPr marL="342900" indent="-342900">
              <a:buFont typeface="Arial" panose="020B0604020202020204" pitchFamily="34" charset="0"/>
              <a:buChar char="•"/>
            </a:pPr>
            <a:r>
              <a:rPr lang="en-US" dirty="0"/>
              <a:t>Vehicle Identification Number (VIN) Lookup</a:t>
            </a:r>
          </a:p>
          <a:p>
            <a:pPr marL="342900" indent="-342900">
              <a:buFont typeface="Arial" panose="020B0604020202020204" pitchFamily="34" charset="0"/>
              <a:buChar char="•"/>
            </a:pPr>
            <a:r>
              <a:rPr lang="en-US" dirty="0"/>
              <a:t>NHTSA.gov/recalls</a:t>
            </a:r>
          </a:p>
        </p:txBody>
      </p:sp>
      <p:sp>
        <p:nvSpPr>
          <p:cNvPr id="240" name="Image description"/>
          <p:cNvSpPr txBox="1"/>
          <p:nvPr/>
        </p:nvSpPr>
        <p:spPr>
          <a:xfrm>
            <a:off x="4544286" y="7462019"/>
            <a:ext cx="2985217" cy="11979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defTabSz="825500">
              <a:defRPr sz="2000" b="0">
                <a:solidFill>
                  <a:srgbClr val="FFFFFF"/>
                </a:solidFill>
                <a:latin typeface="Arial"/>
                <a:ea typeface="Arial"/>
                <a:cs typeface="Arial"/>
                <a:sym typeface="Arial"/>
              </a:defRPr>
            </a:lvl1pPr>
          </a:lstStyle>
          <a:p>
            <a:pPr marL="342900" indent="-342900">
              <a:buFont typeface="Arial" panose="020B0604020202020204" pitchFamily="34" charset="0"/>
              <a:buChar char="•"/>
            </a:pPr>
            <a:r>
              <a:rPr lang="en-US" dirty="0"/>
              <a:t>34 children have died from heatstroke so far in 2019 </a:t>
            </a:r>
            <a:endParaRPr dirty="0"/>
          </a:p>
        </p:txBody>
      </p:sp>
      <p:sp>
        <p:nvSpPr>
          <p:cNvPr id="242" name="#"/>
          <p:cNvSpPr txBox="1"/>
          <p:nvPr/>
        </p:nvSpPr>
        <p:spPr>
          <a:xfrm>
            <a:off x="12371992" y="100716"/>
            <a:ext cx="257920" cy="46280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b="0">
                <a:solidFill>
                  <a:srgbClr val="0183BF"/>
                </a:solidFill>
                <a:latin typeface="Arial"/>
                <a:ea typeface="Arial"/>
                <a:cs typeface="Arial"/>
                <a:sym typeface="Arial"/>
              </a:defRPr>
            </a:lvl1pPr>
          </a:lstStyle>
          <a:p>
            <a:r>
              <a:t>#</a:t>
            </a:r>
          </a:p>
        </p:txBody>
      </p:sp>
      <p:sp>
        <p:nvSpPr>
          <p:cNvPr id="4" name="TextBox 3"/>
          <p:cNvSpPr txBox="1"/>
          <p:nvPr/>
        </p:nvSpPr>
        <p:spPr>
          <a:xfrm>
            <a:off x="16161686" y="4277423"/>
            <a:ext cx="1026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3" name="Picture 2">
            <a:extLst>
              <a:ext uri="{FF2B5EF4-FFF2-40B4-BE49-F238E27FC236}">
                <a16:creationId xmlns:a16="http://schemas.microsoft.com/office/drawing/2014/main" id="{EEC72263-25E5-4206-8570-BE76036A7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583" y="6119580"/>
            <a:ext cx="4238974" cy="3475442"/>
          </a:xfrm>
          <a:prstGeom prst="rect">
            <a:avLst/>
          </a:prstGeom>
        </p:spPr>
      </p:pic>
      <p:pic>
        <p:nvPicPr>
          <p:cNvPr id="6" name="Picture 5">
            <a:extLst>
              <a:ext uri="{FF2B5EF4-FFF2-40B4-BE49-F238E27FC236}">
                <a16:creationId xmlns:a16="http://schemas.microsoft.com/office/drawing/2014/main" id="{8B8FBC54-B849-471E-8EF1-54D4F7D18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9327" y="2350776"/>
            <a:ext cx="4086526" cy="3199841"/>
          </a:xfrm>
          <a:prstGeom prst="rect">
            <a:avLst/>
          </a:prstGeom>
          <a:solidFill>
            <a:srgbClr val="FFFFFF"/>
          </a:solidFill>
          <a:ln w="19050" cmpd="thickThin">
            <a:solidFill>
              <a:schemeClr val="tx1"/>
            </a:solidFill>
          </a:ln>
        </p:spPr>
      </p:pic>
    </p:spTree>
    <p:extLst>
      <p:ext uri="{BB962C8B-B14F-4D97-AF65-F5344CB8AC3E}">
        <p14:creationId xmlns:p14="http://schemas.microsoft.com/office/powerpoint/2010/main" val="8351966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665480"/>
            <a:ext cx="10464800" cy="2656840"/>
          </a:xfrm>
        </p:spPr>
        <p:txBody>
          <a:bodyPr>
            <a:normAutofit/>
          </a:bodyPr>
          <a:lstStyle/>
          <a:p>
            <a:r>
              <a:rPr lang="en-US" sz="4800" dirty="0"/>
              <a:t>P</a:t>
            </a:r>
            <a:r>
              <a:rPr lang="en-US" sz="4900" dirty="0"/>
              <a:t>arting thoughts (or some great quotes from the summit)</a:t>
            </a:r>
          </a:p>
        </p:txBody>
      </p:sp>
      <p:sp>
        <p:nvSpPr>
          <p:cNvPr id="3" name="TextBox 2"/>
          <p:cNvSpPr txBox="1"/>
          <p:nvPr/>
        </p:nvSpPr>
        <p:spPr>
          <a:xfrm>
            <a:off x="365760" y="3660874"/>
            <a:ext cx="12344400" cy="48423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0" hangingPunct="0">
              <a:lnSpc>
                <a:spcPct val="100000"/>
              </a:lnSpc>
              <a:spcBef>
                <a:spcPts val="0"/>
              </a:spcBef>
              <a:spcAft>
                <a:spcPts val="0"/>
              </a:spcAft>
              <a:buClrTx/>
              <a:buSzTx/>
              <a:tabLst/>
            </a:pPr>
            <a:endParaRPr kumimoji="0" lang="en-US" sz="4400" b="1" i="0" u="none" strike="noStrike" cap="none" spc="0" normalizeH="0" dirty="0">
              <a:ln>
                <a:noFill/>
              </a:ln>
              <a:solidFill>
                <a:srgbClr val="000000"/>
              </a:solidFill>
              <a:effectLst/>
              <a:uFillTx/>
              <a:sym typeface="Helvetica Neue"/>
            </a:endParaRP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b="1" i="0" u="none" strike="noStrike" cap="none" spc="0" normalizeH="0" baseline="0" dirty="0">
                <a:ln>
                  <a:noFill/>
                </a:ln>
                <a:solidFill>
                  <a:srgbClr val="000000"/>
                </a:solidFill>
                <a:effectLst/>
                <a:uFillTx/>
                <a:sym typeface="Helvetica Neue"/>
              </a:rPr>
              <a:t>“Safety</a:t>
            </a:r>
            <a:r>
              <a:rPr kumimoji="0" lang="en-US" sz="4400" b="1" i="0" u="none" strike="noStrike" cap="none" spc="0" normalizeH="0" dirty="0">
                <a:ln>
                  <a:noFill/>
                </a:ln>
                <a:solidFill>
                  <a:srgbClr val="000000"/>
                </a:solidFill>
                <a:effectLst/>
                <a:uFillTx/>
                <a:sym typeface="Helvetica Neue"/>
              </a:rPr>
              <a:t> is not everything, it’s the only thing”</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4400" b="1" i="0" u="none" strike="noStrike" cap="none" spc="0" normalizeH="0" dirty="0">
              <a:ln>
                <a:noFill/>
              </a:ln>
              <a:solidFill>
                <a:srgbClr val="000000"/>
              </a:solidFill>
              <a:effectLst/>
              <a:uFillTx/>
              <a:sym typeface="Helvetica Neue"/>
            </a:endParaRP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t>“Changing behavior is not rocket science.  It is much  more difficult”</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endParaRPr lang="en-US" sz="4400" dirty="0"/>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b="1" i="0" u="none" strike="noStrike" cap="none" spc="0" normalizeH="0" baseline="0" dirty="0">
                <a:ln>
                  <a:noFill/>
                </a:ln>
                <a:solidFill>
                  <a:srgbClr val="000000"/>
                </a:solidFill>
                <a:effectLst/>
                <a:uFillTx/>
                <a:sym typeface="Helvetica Neue"/>
              </a:rPr>
              <a:t>“Distracted driving is bad”</a:t>
            </a:r>
          </a:p>
        </p:txBody>
      </p:sp>
    </p:spTree>
    <p:extLst>
      <p:ext uri="{BB962C8B-B14F-4D97-AF65-F5344CB8AC3E}">
        <p14:creationId xmlns:p14="http://schemas.microsoft.com/office/powerpoint/2010/main" val="521972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down)">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ectangle"/>
          <p:cNvSpPr/>
          <p:nvPr/>
        </p:nvSpPr>
        <p:spPr>
          <a:xfrm>
            <a:off x="-661354" y="-24042"/>
            <a:ext cx="13716653" cy="10031934"/>
          </a:xfrm>
          <a:prstGeom prst="rect">
            <a:avLst/>
          </a:prstGeom>
          <a:solidFill>
            <a:srgbClr val="0083BF"/>
          </a:solidFill>
          <a:ln w="12700">
            <a:miter lim="400000"/>
          </a:ln>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228" name="Rectangle"/>
          <p:cNvSpPr/>
          <p:nvPr/>
        </p:nvSpPr>
        <p:spPr>
          <a:xfrm>
            <a:off x="11930557" y="-24042"/>
            <a:ext cx="1140790" cy="712320"/>
          </a:xfrm>
          <a:prstGeom prst="rect">
            <a:avLst/>
          </a:prstGeom>
          <a:solidFill>
            <a:srgbClr val="FFFFFF"/>
          </a:solidFill>
          <a:ln w="12700">
            <a:miter lim="400000"/>
          </a:ln>
          <a:effectLst>
            <a:outerShdw blurRad="342900" dist="114358" dir="1670806" rotWithShape="0">
              <a:srgbClr val="000000">
                <a:alpha val="26435"/>
              </a:srgbClr>
            </a:outerShdw>
          </a:effectLst>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231" name="IMAGE SLIDE"/>
          <p:cNvSpPr txBox="1"/>
          <p:nvPr/>
        </p:nvSpPr>
        <p:spPr>
          <a:xfrm>
            <a:off x="416742" y="264817"/>
            <a:ext cx="7337370" cy="9348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defTabSz="825500">
              <a:defRPr sz="4200" b="0">
                <a:solidFill>
                  <a:srgbClr val="FFFFFF"/>
                </a:solidFill>
                <a:latin typeface="Arial"/>
                <a:ea typeface="Arial"/>
                <a:cs typeface="Arial"/>
                <a:sym typeface="Arial"/>
              </a:defRPr>
            </a:lvl1pPr>
          </a:lstStyle>
          <a:p>
            <a:r>
              <a:rPr lang="en-US" dirty="0"/>
              <a:t>What action will you take?</a:t>
            </a:r>
            <a:endParaRPr dirty="0"/>
          </a:p>
        </p:txBody>
      </p:sp>
      <p:sp>
        <p:nvSpPr>
          <p:cNvPr id="232" name="Rectangle"/>
          <p:cNvSpPr/>
          <p:nvPr/>
        </p:nvSpPr>
        <p:spPr>
          <a:xfrm>
            <a:off x="517503" y="1223333"/>
            <a:ext cx="942287" cy="149019"/>
          </a:xfrm>
          <a:prstGeom prst="rect">
            <a:avLst/>
          </a:prstGeom>
          <a:solidFill>
            <a:srgbClr val="D5D5D5"/>
          </a:solidFill>
          <a:ln w="12700">
            <a:miter lim="400000"/>
          </a:ln>
        </p:spPr>
        <p:txBody>
          <a:bodyPr lIns="0" tIns="0" rIns="0" bIns="0" anchor="ctr"/>
          <a:lstStyle/>
          <a:p>
            <a:pPr defTabSz="825500">
              <a:defRPr sz="3200" b="0">
                <a:solidFill>
                  <a:srgbClr val="D5D5D5"/>
                </a:solidFill>
                <a:latin typeface="+mn-lt"/>
                <a:ea typeface="+mn-ea"/>
                <a:cs typeface="+mn-cs"/>
                <a:sym typeface="Helvetica Neue Medium"/>
              </a:defRPr>
            </a:pPr>
            <a:endParaRPr/>
          </a:p>
        </p:txBody>
      </p:sp>
      <p:sp>
        <p:nvSpPr>
          <p:cNvPr id="242" name="#"/>
          <p:cNvSpPr txBox="1"/>
          <p:nvPr/>
        </p:nvSpPr>
        <p:spPr>
          <a:xfrm>
            <a:off x="12371992" y="100716"/>
            <a:ext cx="257920" cy="46280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b="0">
                <a:solidFill>
                  <a:srgbClr val="0183BF"/>
                </a:solidFill>
                <a:latin typeface="Arial"/>
                <a:ea typeface="Arial"/>
                <a:cs typeface="Arial"/>
                <a:sym typeface="Arial"/>
              </a:defRPr>
            </a:lvl1pPr>
          </a:lstStyle>
          <a:p>
            <a:r>
              <a:t>#</a:t>
            </a:r>
          </a:p>
        </p:txBody>
      </p:sp>
      <p:sp>
        <p:nvSpPr>
          <p:cNvPr id="4" name="TextBox 3"/>
          <p:cNvSpPr txBox="1"/>
          <p:nvPr/>
        </p:nvSpPr>
        <p:spPr>
          <a:xfrm>
            <a:off x="16161686" y="4277423"/>
            <a:ext cx="1026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3" name="Picture 2">
            <a:extLst>
              <a:ext uri="{FF2B5EF4-FFF2-40B4-BE49-F238E27FC236}">
                <a16:creationId xmlns:a16="http://schemas.microsoft.com/office/drawing/2014/main" id="{18888171-B582-404F-8F14-C3C594875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78" y="1936563"/>
            <a:ext cx="9917523" cy="6206774"/>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r="40923"/>
          <a:stretch/>
        </p:blipFill>
        <p:spPr>
          <a:xfrm>
            <a:off x="-1783574" y="0"/>
            <a:ext cx="9624735" cy="9753600"/>
          </a:xfrm>
          <a:prstGeom prst="rect">
            <a:avLst/>
          </a:prstGeom>
        </p:spPr>
      </p:pic>
      <p:sp>
        <p:nvSpPr>
          <p:cNvPr id="20" name="Rectangle"/>
          <p:cNvSpPr/>
          <p:nvPr/>
        </p:nvSpPr>
        <p:spPr>
          <a:xfrm>
            <a:off x="-2037903" y="-143308"/>
            <a:ext cx="10078472" cy="11152049"/>
          </a:xfrm>
          <a:prstGeom prst="rect">
            <a:avLst/>
          </a:prstGeom>
          <a:gradFill>
            <a:gsLst>
              <a:gs pos="0">
                <a:srgbClr val="0083BF">
                  <a:alpha val="74445"/>
                </a:srgbClr>
              </a:gs>
              <a:gs pos="49964">
                <a:srgbClr val="006292">
                  <a:alpha val="74445"/>
                </a:srgbClr>
              </a:gs>
              <a:gs pos="100000">
                <a:srgbClr val="004065">
                  <a:alpha val="74445"/>
                </a:srgbClr>
              </a:gs>
            </a:gsLst>
            <a:lin ang="5400000"/>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0" name="Line"/>
          <p:cNvSpPr/>
          <p:nvPr/>
        </p:nvSpPr>
        <p:spPr>
          <a:xfrm flipV="1">
            <a:off x="7944905" y="-143308"/>
            <a:ext cx="1" cy="10040215"/>
          </a:xfrm>
          <a:prstGeom prst="line">
            <a:avLst/>
          </a:prstGeom>
          <a:ln w="88900">
            <a:solidFill>
              <a:srgbClr val="0083BF"/>
            </a:solidFill>
            <a:miter lim="400000"/>
          </a:ln>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131" name="Circle"/>
          <p:cNvSpPr/>
          <p:nvPr/>
        </p:nvSpPr>
        <p:spPr>
          <a:xfrm>
            <a:off x="7487580" y="802736"/>
            <a:ext cx="914650" cy="914650"/>
          </a:xfrm>
          <a:prstGeom prst="ellipse">
            <a:avLst/>
          </a:prstGeom>
          <a:solidFill>
            <a:srgbClr val="0083BF"/>
          </a:solidFill>
          <a:ln w="12700">
            <a:miter lim="400000"/>
          </a:ln>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132" name="Circle"/>
          <p:cNvSpPr/>
          <p:nvPr/>
        </p:nvSpPr>
        <p:spPr>
          <a:xfrm>
            <a:off x="7491621" y="2098901"/>
            <a:ext cx="914650" cy="914650"/>
          </a:xfrm>
          <a:prstGeom prst="ellipse">
            <a:avLst/>
          </a:prstGeom>
          <a:solidFill>
            <a:srgbClr val="0083BF"/>
          </a:solidFill>
          <a:ln w="12700">
            <a:miter lim="400000"/>
          </a:ln>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133" name="Circle"/>
          <p:cNvSpPr/>
          <p:nvPr/>
        </p:nvSpPr>
        <p:spPr>
          <a:xfrm>
            <a:off x="7524803" y="4786456"/>
            <a:ext cx="914650" cy="914650"/>
          </a:xfrm>
          <a:prstGeom prst="ellipse">
            <a:avLst/>
          </a:prstGeom>
          <a:solidFill>
            <a:srgbClr val="0083BF"/>
          </a:solidFill>
          <a:ln w="12700">
            <a:miter lim="400000"/>
          </a:ln>
        </p:spPr>
        <p:txBody>
          <a:bodyPr lIns="0" tIns="0" rIns="0" bIns="0" anchor="ctr"/>
          <a:lstStyle/>
          <a:p>
            <a:pPr defTabSz="825500">
              <a:defRPr sz="3200" b="0">
                <a:solidFill>
                  <a:srgbClr val="FFFFFF"/>
                </a:solidFill>
                <a:latin typeface="+mn-lt"/>
                <a:ea typeface="+mn-ea"/>
                <a:cs typeface="+mn-cs"/>
                <a:sym typeface="Helvetica Neue Medium"/>
              </a:defRPr>
            </a:pPr>
            <a:r>
              <a:rPr lang="en-US" dirty="0"/>
              <a:t>4</a:t>
            </a:r>
            <a:endParaRPr dirty="0"/>
          </a:p>
        </p:txBody>
      </p:sp>
      <p:sp>
        <p:nvSpPr>
          <p:cNvPr id="134" name="AGENDA"/>
          <p:cNvSpPr txBox="1"/>
          <p:nvPr/>
        </p:nvSpPr>
        <p:spPr>
          <a:xfrm>
            <a:off x="1235127" y="2868347"/>
            <a:ext cx="5429913" cy="181100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9600" b="0">
                <a:solidFill>
                  <a:srgbClr val="FFFFFF"/>
                </a:solidFill>
                <a:latin typeface="Arial"/>
                <a:ea typeface="Arial"/>
                <a:cs typeface="Arial"/>
                <a:sym typeface="Arial"/>
              </a:defRPr>
            </a:lvl1pPr>
          </a:lstStyle>
          <a:p>
            <a:endParaRPr dirty="0"/>
          </a:p>
        </p:txBody>
      </p:sp>
      <p:sp>
        <p:nvSpPr>
          <p:cNvPr id="135" name="xx. xx. 2018"/>
          <p:cNvSpPr txBox="1"/>
          <p:nvPr/>
        </p:nvSpPr>
        <p:spPr>
          <a:xfrm>
            <a:off x="2586588" y="4820299"/>
            <a:ext cx="2726991" cy="90905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3600" b="0" i="1">
                <a:solidFill>
                  <a:srgbClr val="FFFFFF"/>
                </a:solidFill>
                <a:latin typeface="Arial"/>
                <a:ea typeface="Arial"/>
                <a:cs typeface="Arial"/>
                <a:sym typeface="Arial"/>
              </a:defRPr>
            </a:lvl1pPr>
          </a:lstStyle>
          <a:p>
            <a:endParaRPr lang="en-US" dirty="0"/>
          </a:p>
        </p:txBody>
      </p:sp>
      <p:sp>
        <p:nvSpPr>
          <p:cNvPr id="136" name="Circle"/>
          <p:cNvSpPr/>
          <p:nvPr/>
        </p:nvSpPr>
        <p:spPr>
          <a:xfrm>
            <a:off x="7491621" y="3477398"/>
            <a:ext cx="914650" cy="914649"/>
          </a:xfrm>
          <a:prstGeom prst="ellipse">
            <a:avLst/>
          </a:prstGeom>
          <a:solidFill>
            <a:srgbClr val="0083BF"/>
          </a:solidFill>
          <a:ln w="12700">
            <a:miter lim="400000"/>
          </a:ln>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138" name="Section Title"/>
          <p:cNvSpPr txBox="1"/>
          <p:nvPr/>
        </p:nvSpPr>
        <p:spPr>
          <a:xfrm>
            <a:off x="8715676" y="2042970"/>
            <a:ext cx="3665172" cy="8414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defTabSz="825500">
              <a:defRPr sz="3600">
                <a:solidFill>
                  <a:srgbClr val="0183BF"/>
                </a:solidFill>
                <a:latin typeface="Arial"/>
                <a:ea typeface="Arial"/>
                <a:cs typeface="Arial"/>
                <a:sym typeface="Arial"/>
              </a:defRPr>
            </a:lvl1pPr>
          </a:lstStyle>
          <a:p>
            <a:r>
              <a:rPr lang="en-US" sz="2800" dirty="0"/>
              <a:t>Challenges and Lessons Learned</a:t>
            </a:r>
            <a:endParaRPr sz="2800" dirty="0"/>
          </a:p>
        </p:txBody>
      </p:sp>
      <p:sp>
        <p:nvSpPr>
          <p:cNvPr id="139" name="Section Title"/>
          <p:cNvSpPr txBox="1"/>
          <p:nvPr/>
        </p:nvSpPr>
        <p:spPr>
          <a:xfrm>
            <a:off x="8771487" y="3349845"/>
            <a:ext cx="3391062" cy="8414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defTabSz="825500">
              <a:defRPr sz="3600">
                <a:solidFill>
                  <a:srgbClr val="0183BF"/>
                </a:solidFill>
                <a:latin typeface="Arial"/>
                <a:ea typeface="Arial"/>
                <a:cs typeface="Arial"/>
                <a:sym typeface="Arial"/>
              </a:defRPr>
            </a:lvl1pPr>
          </a:lstStyle>
          <a:p>
            <a:r>
              <a:rPr lang="en-US" sz="2800" dirty="0"/>
              <a:t>Key Takeaways</a:t>
            </a:r>
            <a:endParaRPr sz="2800" dirty="0"/>
          </a:p>
        </p:txBody>
      </p:sp>
      <p:sp>
        <p:nvSpPr>
          <p:cNvPr id="140" name="Section Title"/>
          <p:cNvSpPr txBox="1"/>
          <p:nvPr/>
        </p:nvSpPr>
        <p:spPr>
          <a:xfrm>
            <a:off x="8715676" y="583877"/>
            <a:ext cx="3911580" cy="135236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defTabSz="825500">
              <a:defRPr sz="3600">
                <a:solidFill>
                  <a:srgbClr val="0183BF"/>
                </a:solidFill>
                <a:latin typeface="Arial"/>
                <a:ea typeface="Arial"/>
                <a:cs typeface="Arial"/>
                <a:sym typeface="Arial"/>
              </a:defRPr>
            </a:lvl1pPr>
          </a:lstStyle>
          <a:p>
            <a:r>
              <a:rPr lang="en-US" sz="2800" dirty="0"/>
              <a:t>Continue to Focus on Distracted Driving</a:t>
            </a:r>
            <a:endParaRPr sz="2800" dirty="0"/>
          </a:p>
        </p:txBody>
      </p:sp>
      <p:sp>
        <p:nvSpPr>
          <p:cNvPr id="141" name="1"/>
          <p:cNvSpPr txBox="1"/>
          <p:nvPr/>
        </p:nvSpPr>
        <p:spPr>
          <a:xfrm>
            <a:off x="7801026" y="873329"/>
            <a:ext cx="287759" cy="55793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3400" b="0">
                <a:solidFill>
                  <a:srgbClr val="FFFFFF"/>
                </a:solidFill>
                <a:latin typeface="Arial"/>
                <a:ea typeface="Arial"/>
                <a:cs typeface="Arial"/>
                <a:sym typeface="Arial"/>
              </a:defRPr>
            </a:lvl1pPr>
          </a:lstStyle>
          <a:p>
            <a:r>
              <a:rPr dirty="0"/>
              <a:t>1</a:t>
            </a:r>
          </a:p>
        </p:txBody>
      </p:sp>
      <p:sp>
        <p:nvSpPr>
          <p:cNvPr id="142" name="2"/>
          <p:cNvSpPr txBox="1"/>
          <p:nvPr/>
        </p:nvSpPr>
        <p:spPr>
          <a:xfrm>
            <a:off x="7716911" y="2228515"/>
            <a:ext cx="447908" cy="61783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3400" b="0">
                <a:solidFill>
                  <a:srgbClr val="FFFFFF"/>
                </a:solidFill>
                <a:latin typeface="Arial"/>
                <a:ea typeface="Arial"/>
                <a:cs typeface="Arial"/>
                <a:sym typeface="Arial"/>
              </a:defRPr>
            </a:lvl1pPr>
          </a:lstStyle>
          <a:p>
            <a:r>
              <a:rPr dirty="0"/>
              <a:t>2</a:t>
            </a:r>
          </a:p>
        </p:txBody>
      </p:sp>
      <p:sp>
        <p:nvSpPr>
          <p:cNvPr id="143" name="3"/>
          <p:cNvSpPr txBox="1"/>
          <p:nvPr/>
        </p:nvSpPr>
        <p:spPr>
          <a:xfrm>
            <a:off x="7788990" y="3614048"/>
            <a:ext cx="287758" cy="55793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3400" b="0">
                <a:solidFill>
                  <a:srgbClr val="FFFFFF"/>
                </a:solidFill>
                <a:latin typeface="Arial"/>
                <a:ea typeface="Arial"/>
                <a:cs typeface="Arial"/>
                <a:sym typeface="Arial"/>
              </a:defRPr>
            </a:lvl1pPr>
          </a:lstStyle>
          <a:p>
            <a:r>
              <a:rPr dirty="0"/>
              <a:t>3</a:t>
            </a:r>
          </a:p>
        </p:txBody>
      </p:sp>
      <p:sp>
        <p:nvSpPr>
          <p:cNvPr id="144" name="4"/>
          <p:cNvSpPr txBox="1"/>
          <p:nvPr/>
        </p:nvSpPr>
        <p:spPr>
          <a:xfrm>
            <a:off x="7936824" y="5034250"/>
            <a:ext cx="103745" cy="55793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3400" b="0">
                <a:solidFill>
                  <a:srgbClr val="FFFFFF"/>
                </a:solidFill>
                <a:latin typeface="Arial"/>
                <a:ea typeface="Arial"/>
                <a:cs typeface="Arial"/>
                <a:sym typeface="Arial"/>
              </a:defRPr>
            </a:lvl1pPr>
          </a:lstStyle>
          <a:p>
            <a:endParaRPr dirty="0"/>
          </a:p>
        </p:txBody>
      </p:sp>
      <p:sp>
        <p:nvSpPr>
          <p:cNvPr id="25" name="Section Title">
            <a:extLst>
              <a:ext uri="{FF2B5EF4-FFF2-40B4-BE49-F238E27FC236}">
                <a16:creationId xmlns:a16="http://schemas.microsoft.com/office/drawing/2014/main" id="{4349A20B-5CA0-41F6-991D-A777C44A82D7}"/>
              </a:ext>
            </a:extLst>
          </p:cNvPr>
          <p:cNvSpPr txBox="1"/>
          <p:nvPr/>
        </p:nvSpPr>
        <p:spPr>
          <a:xfrm rot="10800000" flipV="1">
            <a:off x="8895415" y="4446801"/>
            <a:ext cx="3560395" cy="401995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defTabSz="825500">
              <a:defRPr sz="3600">
                <a:solidFill>
                  <a:srgbClr val="0183BF"/>
                </a:solidFill>
                <a:latin typeface="Arial"/>
                <a:ea typeface="Arial"/>
                <a:cs typeface="Arial"/>
                <a:sym typeface="Arial"/>
              </a:defRPr>
            </a:lvl1pPr>
          </a:lstStyle>
          <a:p>
            <a:r>
              <a:rPr lang="en-US" sz="2800" dirty="0"/>
              <a:t>Your Role in Distracted Driving</a:t>
            </a:r>
          </a:p>
          <a:p>
            <a:pPr marL="457200" indent="-457200">
              <a:buFont typeface="Arial" panose="020B0604020202020204" pitchFamily="34" charset="0"/>
              <a:buChar char="•"/>
            </a:pPr>
            <a:r>
              <a:rPr lang="en-US" sz="2800" dirty="0"/>
              <a:t>Data</a:t>
            </a:r>
          </a:p>
          <a:p>
            <a:pPr marL="457200" indent="-457200">
              <a:buFont typeface="Arial" panose="020B0604020202020204" pitchFamily="34" charset="0"/>
              <a:buChar char="•"/>
            </a:pPr>
            <a:r>
              <a:rPr lang="en-US" sz="2800" dirty="0"/>
              <a:t>Laws</a:t>
            </a:r>
          </a:p>
          <a:p>
            <a:pPr marL="457200" indent="-457200">
              <a:buFont typeface="Arial" panose="020B0604020202020204" pitchFamily="34" charset="0"/>
              <a:buChar char="•"/>
            </a:pPr>
            <a:r>
              <a:rPr lang="en-US" sz="2800" dirty="0"/>
              <a:t>Awareness</a:t>
            </a:r>
          </a:p>
          <a:p>
            <a:pPr marL="457200" indent="-457200">
              <a:buFont typeface="Arial" panose="020B0604020202020204" pitchFamily="34" charset="0"/>
              <a:buChar char="•"/>
            </a:pPr>
            <a:r>
              <a:rPr lang="en-US" sz="2800" dirty="0"/>
              <a:t>Enforcement</a:t>
            </a:r>
          </a:p>
          <a:p>
            <a:pPr marL="457200" indent="-457200">
              <a:buFont typeface="Arial" panose="020B0604020202020204" pitchFamily="34" charset="0"/>
              <a:buChar char="•"/>
            </a:pPr>
            <a:r>
              <a:rPr lang="en-US" sz="2800" dirty="0"/>
              <a:t>Resources</a:t>
            </a:r>
          </a:p>
          <a:p>
            <a:pPr marL="457200" indent="-457200">
              <a:buFont typeface="Arial" panose="020B0604020202020204" pitchFamily="34" charset="0"/>
              <a:buChar char="•"/>
            </a:pPr>
            <a:r>
              <a:rPr lang="en-US" sz="2800" dirty="0"/>
              <a:t>Research</a:t>
            </a:r>
            <a:endParaRPr sz="2800"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angle"/>
          <p:cNvSpPr/>
          <p:nvPr/>
        </p:nvSpPr>
        <p:spPr>
          <a:xfrm>
            <a:off x="11947298" y="-24348"/>
            <a:ext cx="1099346" cy="776939"/>
          </a:xfrm>
          <a:prstGeom prst="rect">
            <a:avLst/>
          </a:prstGeom>
          <a:solidFill>
            <a:srgbClr val="0083BF"/>
          </a:solidFill>
          <a:ln w="12700">
            <a:miter lim="400000"/>
          </a:ln>
          <a:effectLst>
            <a:outerShdw blurRad="342900" dist="114358" dir="1670806" rotWithShape="0">
              <a:srgbClr val="000000">
                <a:alpha val="26435"/>
              </a:srgbClr>
            </a:outerShdw>
          </a:effectLst>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159" name="#"/>
          <p:cNvSpPr txBox="1"/>
          <p:nvPr/>
        </p:nvSpPr>
        <p:spPr>
          <a:xfrm>
            <a:off x="12355062" y="140507"/>
            <a:ext cx="283817" cy="44722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5500">
              <a:defRPr b="0">
                <a:solidFill>
                  <a:srgbClr val="FFFFFF"/>
                </a:solidFill>
                <a:latin typeface="Arial"/>
                <a:ea typeface="Arial"/>
                <a:cs typeface="Arial"/>
                <a:sym typeface="Arial"/>
              </a:defRPr>
            </a:lvl1pPr>
          </a:lstStyle>
          <a:p>
            <a:r>
              <a:t>#</a:t>
            </a:r>
          </a:p>
        </p:txBody>
      </p:sp>
      <p:sp>
        <p:nvSpPr>
          <p:cNvPr id="160" name="HEADER"/>
          <p:cNvSpPr txBox="1"/>
          <p:nvPr/>
        </p:nvSpPr>
        <p:spPr>
          <a:xfrm>
            <a:off x="1227724" y="600509"/>
            <a:ext cx="10171054" cy="8412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5500">
              <a:defRPr sz="4800" b="0">
                <a:solidFill>
                  <a:srgbClr val="0183BF"/>
                </a:solidFill>
                <a:latin typeface="Arial"/>
                <a:ea typeface="Arial"/>
                <a:cs typeface="Arial"/>
                <a:sym typeface="Arial"/>
              </a:defRPr>
            </a:lvl1pPr>
          </a:lstStyle>
          <a:p>
            <a:r>
              <a:rPr lang="en-US" dirty="0"/>
              <a:t>Distracted Driving-Continue to Focus</a:t>
            </a:r>
          </a:p>
        </p:txBody>
      </p:sp>
      <p:sp>
        <p:nvSpPr>
          <p:cNvPr id="161" name="Line"/>
          <p:cNvSpPr/>
          <p:nvPr/>
        </p:nvSpPr>
        <p:spPr>
          <a:xfrm>
            <a:off x="679087" y="1590351"/>
            <a:ext cx="10610621" cy="1"/>
          </a:xfrm>
          <a:prstGeom prst="line">
            <a:avLst/>
          </a:prstGeom>
          <a:ln w="38100" cap="rnd">
            <a:solidFill>
              <a:srgbClr val="929292"/>
            </a:solidFill>
            <a:custDash>
              <a:ds d="100000" sp="200000"/>
            </a:custDash>
          </a:ln>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162" name="Lorem ipsum dolor sit amet, consectetur adipiscing…"/>
          <p:cNvSpPr txBox="1"/>
          <p:nvPr/>
        </p:nvSpPr>
        <p:spPr>
          <a:xfrm>
            <a:off x="679205" y="2872763"/>
            <a:ext cx="11268093" cy="398057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228600" indent="-228600" algn="l" defTabSz="825500">
              <a:lnSpc>
                <a:spcPct val="120000"/>
              </a:lnSpc>
              <a:buClr>
                <a:srgbClr val="0183BF"/>
              </a:buClr>
              <a:buSzPct val="75000"/>
              <a:buChar char="•"/>
              <a:defRPr sz="3000" b="0">
                <a:solidFill>
                  <a:srgbClr val="5E5E5E"/>
                </a:solidFill>
                <a:latin typeface="Arial"/>
                <a:ea typeface="Arial"/>
                <a:cs typeface="Arial"/>
                <a:sym typeface="Arial"/>
              </a:defRPr>
            </a:pPr>
            <a:r>
              <a:rPr lang="en-US" dirty="0"/>
              <a:t>In 2017: there were 34,247 traffic related fatalities;</a:t>
            </a:r>
          </a:p>
          <a:p>
            <a:pPr marL="228600" indent="-228600" algn="l" defTabSz="825500">
              <a:lnSpc>
                <a:spcPct val="120000"/>
              </a:lnSpc>
              <a:buClr>
                <a:srgbClr val="0183BF"/>
              </a:buClr>
              <a:buSzPct val="75000"/>
              <a:buChar char="•"/>
              <a:defRPr sz="3000" b="0">
                <a:solidFill>
                  <a:srgbClr val="5E5E5E"/>
                </a:solidFill>
                <a:latin typeface="Arial"/>
                <a:ea typeface="Arial"/>
                <a:cs typeface="Arial"/>
                <a:sym typeface="Arial"/>
              </a:defRPr>
            </a:pPr>
            <a:endParaRPr lang="en-US" dirty="0"/>
          </a:p>
          <a:p>
            <a:pPr marL="228600" indent="-228600" algn="l" defTabSz="825500">
              <a:lnSpc>
                <a:spcPct val="120000"/>
              </a:lnSpc>
              <a:buClr>
                <a:srgbClr val="0183BF"/>
              </a:buClr>
              <a:buSzPct val="75000"/>
              <a:buChar char="•"/>
              <a:defRPr sz="3000" b="0">
                <a:solidFill>
                  <a:srgbClr val="5E5E5E"/>
                </a:solidFill>
                <a:latin typeface="Arial"/>
                <a:ea typeface="Arial"/>
                <a:cs typeface="Arial"/>
                <a:sym typeface="Arial"/>
              </a:defRPr>
            </a:pPr>
            <a:r>
              <a:rPr lang="en-US" dirty="0"/>
              <a:t>Nine percent of those fatal crashes were reported as distracted driving crashes;</a:t>
            </a:r>
          </a:p>
          <a:p>
            <a:pPr marL="228600" indent="-228600" algn="l" defTabSz="825500">
              <a:lnSpc>
                <a:spcPct val="120000"/>
              </a:lnSpc>
              <a:buClr>
                <a:srgbClr val="0183BF"/>
              </a:buClr>
              <a:buSzPct val="75000"/>
              <a:buChar char="•"/>
              <a:defRPr sz="3000" b="0">
                <a:solidFill>
                  <a:srgbClr val="5E5E5E"/>
                </a:solidFill>
                <a:latin typeface="Arial"/>
                <a:ea typeface="Arial"/>
                <a:cs typeface="Arial"/>
                <a:sym typeface="Arial"/>
              </a:defRPr>
            </a:pPr>
            <a:endParaRPr lang="en-US" dirty="0"/>
          </a:p>
          <a:p>
            <a:pPr marL="228600" indent="-228600" algn="l" defTabSz="825500">
              <a:lnSpc>
                <a:spcPct val="120000"/>
              </a:lnSpc>
              <a:buClr>
                <a:srgbClr val="0183BF"/>
              </a:buClr>
              <a:buSzPct val="75000"/>
              <a:buChar char="•"/>
              <a:defRPr sz="3000" b="0">
                <a:solidFill>
                  <a:srgbClr val="5E5E5E"/>
                </a:solidFill>
                <a:latin typeface="Arial"/>
                <a:ea typeface="Arial"/>
                <a:cs typeface="Arial"/>
                <a:sym typeface="Arial"/>
              </a:defRPr>
            </a:pPr>
            <a:r>
              <a:rPr lang="en-US" dirty="0"/>
              <a:t>3,166 lives lost in distracted driving crashes;</a:t>
            </a:r>
          </a:p>
          <a:p>
            <a:pPr marL="228600" indent="-228600" algn="l" defTabSz="825500">
              <a:lnSpc>
                <a:spcPct val="120000"/>
              </a:lnSpc>
              <a:buClr>
                <a:srgbClr val="0183BF"/>
              </a:buClr>
              <a:buSzPct val="75000"/>
              <a:buChar char="•"/>
              <a:defRPr sz="3000" b="0">
                <a:solidFill>
                  <a:srgbClr val="5E5E5E"/>
                </a:solidFill>
                <a:latin typeface="Arial"/>
                <a:ea typeface="Arial"/>
                <a:cs typeface="Arial"/>
                <a:sym typeface="Arial"/>
              </a:defRPr>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712" y="6553665"/>
            <a:ext cx="4321365" cy="2634979"/>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Rectangle"/>
          <p:cNvSpPr/>
          <p:nvPr/>
        </p:nvSpPr>
        <p:spPr>
          <a:xfrm>
            <a:off x="-2236274" y="-159689"/>
            <a:ext cx="17477346" cy="9861882"/>
          </a:xfrm>
          <a:prstGeom prst="rect">
            <a:avLst/>
          </a:prstGeom>
          <a:gradFill>
            <a:gsLst>
              <a:gs pos="0">
                <a:srgbClr val="0083BF"/>
              </a:gs>
              <a:gs pos="68561">
                <a:srgbClr val="006292"/>
              </a:gs>
              <a:gs pos="100000">
                <a:srgbClr val="004065"/>
              </a:gs>
            </a:gsLst>
            <a:lin ang="5400000"/>
          </a:gradFill>
          <a:ln w="12700">
            <a:miter lim="400000"/>
          </a:ln>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154" name="SECTION TITLE"/>
          <p:cNvSpPr txBox="1"/>
          <p:nvPr/>
        </p:nvSpPr>
        <p:spPr>
          <a:xfrm>
            <a:off x="1704056" y="727099"/>
            <a:ext cx="8987088" cy="179385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8000" b="0">
                <a:solidFill>
                  <a:srgbClr val="FFFFFF"/>
                </a:solidFill>
                <a:latin typeface="Arial"/>
                <a:ea typeface="Arial"/>
                <a:cs typeface="Arial"/>
                <a:sym typeface="Arial"/>
              </a:defRPr>
            </a:lvl1pPr>
          </a:lstStyle>
          <a:p>
            <a:r>
              <a:rPr lang="en-US" dirty="0"/>
              <a:t>Challenges and Lessons Learned</a:t>
            </a:r>
            <a:endParaRPr dirty="0"/>
          </a:p>
        </p:txBody>
      </p:sp>
      <p:sp>
        <p:nvSpPr>
          <p:cNvPr id="155" name="Rectangle"/>
          <p:cNvSpPr/>
          <p:nvPr/>
        </p:nvSpPr>
        <p:spPr>
          <a:xfrm>
            <a:off x="5903161" y="3514753"/>
            <a:ext cx="1198476" cy="189534"/>
          </a:xfrm>
          <a:prstGeom prst="rect">
            <a:avLst/>
          </a:prstGeom>
          <a:solidFill>
            <a:srgbClr val="D5D5D5"/>
          </a:solidFill>
          <a:ln w="12700">
            <a:miter lim="400000"/>
          </a:ln>
        </p:spPr>
        <p:txBody>
          <a:bodyPr lIns="0" tIns="0" rIns="0" bIns="0" anchor="ctr"/>
          <a:lstStyle/>
          <a:p>
            <a:pPr defTabSz="825500">
              <a:defRPr sz="3200" b="0">
                <a:solidFill>
                  <a:srgbClr val="D5D5D5"/>
                </a:solidFill>
                <a:latin typeface="+mn-lt"/>
                <a:ea typeface="+mn-ea"/>
                <a:cs typeface="+mn-cs"/>
                <a:sym typeface="Helvetica Neue Medium"/>
              </a:defRPr>
            </a:pPr>
            <a:endParaRPr/>
          </a:p>
        </p:txBody>
      </p:sp>
      <p:sp>
        <p:nvSpPr>
          <p:cNvPr id="156" name="Brief description of section"/>
          <p:cNvSpPr txBox="1"/>
          <p:nvPr/>
        </p:nvSpPr>
        <p:spPr>
          <a:xfrm>
            <a:off x="-237066" y="4710970"/>
            <a:ext cx="13983546" cy="37964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3200" b="0" i="1">
                <a:solidFill>
                  <a:srgbClr val="FFFFFF"/>
                </a:solidFill>
                <a:latin typeface="Arial"/>
                <a:ea typeface="Arial"/>
                <a:cs typeface="Arial"/>
                <a:sym typeface="Arial"/>
              </a:defRPr>
            </a:lvl1pPr>
          </a:lstStyle>
          <a:p>
            <a:pPr marL="457200" indent="-457200" algn="l">
              <a:buFont typeface="Arial" panose="020B0604020202020204" pitchFamily="34" charset="0"/>
              <a:buChar char="•"/>
            </a:pPr>
            <a:r>
              <a:rPr lang="en-US" dirty="0"/>
              <a:t>Measuring the problem of distracted driving is difficult</a:t>
            </a:r>
          </a:p>
          <a:p>
            <a:pPr marL="457200" indent="-457200" algn="l">
              <a:buFont typeface="Arial" panose="020B0604020202020204" pitchFamily="34" charset="0"/>
              <a:buChar char="•"/>
            </a:pPr>
            <a:r>
              <a:rPr lang="en-US" dirty="0"/>
              <a:t>Smartphones part of the problem but also part of the solution?</a:t>
            </a:r>
          </a:p>
          <a:p>
            <a:pPr marL="457200" indent="-457200" algn="l">
              <a:buFont typeface="Arial" panose="020B0604020202020204" pitchFamily="34" charset="0"/>
              <a:buChar char="•"/>
            </a:pPr>
            <a:r>
              <a:rPr lang="en-US" dirty="0"/>
              <a:t>Better data leads to more targeted enforcement</a:t>
            </a:r>
          </a:p>
          <a:p>
            <a:pPr marL="457200" indent="-457200" algn="l">
              <a:buFont typeface="Arial" panose="020B0604020202020204" pitchFamily="34" charset="0"/>
              <a:buChar char="•"/>
            </a:pPr>
            <a:r>
              <a:rPr lang="en-US" dirty="0"/>
              <a:t>Enforcement of distracted driving laws can be challenging</a:t>
            </a:r>
          </a:p>
          <a:p>
            <a:pPr marL="457200" indent="-457200" algn="l">
              <a:buFont typeface="Arial" panose="020B0604020202020204" pitchFamily="34" charset="0"/>
              <a:buChar char="•"/>
            </a:pPr>
            <a:r>
              <a:rPr lang="en-US" dirty="0"/>
              <a:t>Don’t give exemptions</a:t>
            </a:r>
          </a:p>
          <a:p>
            <a:pPr algn="l"/>
            <a:endParaRPr lang="en-US" dirty="0"/>
          </a:p>
          <a:p>
            <a:pPr marL="457200" indent="-457200" algn="l">
              <a:buFont typeface="Arial" panose="020B0604020202020204" pitchFamily="34" charset="0"/>
              <a:buChar char="•"/>
            </a:pPr>
            <a:endParaRPr lang="en-US" dirty="0"/>
          </a:p>
          <a:p>
            <a:pPr marL="457200" indent="-457200" algn="l">
              <a:buFont typeface="Arial" panose="020B0604020202020204" pitchFamily="34" charset="0"/>
              <a:buChar char="•"/>
            </a:pP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6">
                                            <p:txEl>
                                              <p:pRg st="2" end="2"/>
                                            </p:txEl>
                                          </p:spTgt>
                                        </p:tgtEl>
                                        <p:attrNameLst>
                                          <p:attrName>style.visibility</p:attrName>
                                        </p:attrNameLst>
                                      </p:cBhvr>
                                      <p:to>
                                        <p:strVal val="visible"/>
                                      </p:to>
                                    </p:set>
                                    <p:animEffect transition="in" filter="fade">
                                      <p:cBhvr>
                                        <p:cTn id="15" dur="500"/>
                                        <p:tgtEl>
                                          <p:spTgt spid="15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6">
                                            <p:txEl>
                                              <p:pRg st="3" end="3"/>
                                            </p:txEl>
                                          </p:spTgt>
                                        </p:tgtEl>
                                        <p:attrNameLst>
                                          <p:attrName>style.visibility</p:attrName>
                                        </p:attrNameLst>
                                      </p:cBhvr>
                                      <p:to>
                                        <p:strVal val="visible"/>
                                      </p:to>
                                    </p:set>
                                    <p:animEffect transition="in" filter="fade">
                                      <p:cBhvr>
                                        <p:cTn id="20" dur="500"/>
                                        <p:tgtEl>
                                          <p:spTgt spid="15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6">
                                            <p:txEl>
                                              <p:pRg st="4" end="4"/>
                                            </p:txEl>
                                          </p:spTgt>
                                        </p:tgtEl>
                                        <p:attrNameLst>
                                          <p:attrName>style.visibility</p:attrName>
                                        </p:attrNameLst>
                                      </p:cBhvr>
                                      <p:to>
                                        <p:strVal val="visible"/>
                                      </p:to>
                                    </p:set>
                                    <p:animEffect transition="in" filter="fade">
                                      <p:cBhvr>
                                        <p:cTn id="25" dur="500"/>
                                        <p:tgtEl>
                                          <p:spTgt spid="15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Rectangle"/>
          <p:cNvSpPr/>
          <p:nvPr/>
        </p:nvSpPr>
        <p:spPr>
          <a:xfrm>
            <a:off x="-2734113" y="-396240"/>
            <a:ext cx="17477346" cy="11409932"/>
          </a:xfrm>
          <a:prstGeom prst="rect">
            <a:avLst/>
          </a:prstGeom>
          <a:gradFill>
            <a:gsLst>
              <a:gs pos="0">
                <a:srgbClr val="0083BF"/>
              </a:gs>
              <a:gs pos="68561">
                <a:srgbClr val="006292"/>
              </a:gs>
              <a:gs pos="100000">
                <a:srgbClr val="004065"/>
              </a:gs>
            </a:gsLst>
            <a:lin ang="5400000"/>
          </a:gradFill>
          <a:ln w="12700">
            <a:miter lim="400000"/>
          </a:ln>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154" name="SECTION TITLE"/>
          <p:cNvSpPr txBox="1"/>
          <p:nvPr/>
        </p:nvSpPr>
        <p:spPr>
          <a:xfrm>
            <a:off x="2105795" y="557857"/>
            <a:ext cx="8987088" cy="179385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8000" b="0">
                <a:solidFill>
                  <a:srgbClr val="FFFFFF"/>
                </a:solidFill>
                <a:latin typeface="Arial"/>
                <a:ea typeface="Arial"/>
                <a:cs typeface="Arial"/>
                <a:sym typeface="Arial"/>
              </a:defRPr>
            </a:lvl1pPr>
          </a:lstStyle>
          <a:p>
            <a:r>
              <a:rPr lang="en-US" dirty="0"/>
              <a:t>Key Takeaways</a:t>
            </a:r>
            <a:endParaRPr dirty="0"/>
          </a:p>
        </p:txBody>
      </p:sp>
      <p:sp>
        <p:nvSpPr>
          <p:cNvPr id="156" name="Brief description of section"/>
          <p:cNvSpPr txBox="1"/>
          <p:nvPr/>
        </p:nvSpPr>
        <p:spPr>
          <a:xfrm>
            <a:off x="-518160" y="3352800"/>
            <a:ext cx="13045440" cy="597315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3200" b="0" i="1">
                <a:solidFill>
                  <a:srgbClr val="FFFFFF"/>
                </a:solidFill>
                <a:latin typeface="Arial"/>
                <a:ea typeface="Arial"/>
                <a:cs typeface="Arial"/>
                <a:sym typeface="Arial"/>
              </a:defRPr>
            </a:lvl1pPr>
          </a:lstStyle>
          <a:p>
            <a:pPr marL="457200" indent="-457200" algn="l">
              <a:buFont typeface="Arial" panose="020B0604020202020204" pitchFamily="34" charset="0"/>
              <a:buChar char="•"/>
            </a:pPr>
            <a:r>
              <a:rPr lang="en-US" dirty="0"/>
              <a:t>Crashes are not accidents</a:t>
            </a:r>
          </a:p>
          <a:p>
            <a:pPr marL="457200" indent="-457200" algn="l">
              <a:buFont typeface="Arial" panose="020B0604020202020204" pitchFamily="34" charset="0"/>
              <a:buChar char="•"/>
            </a:pPr>
            <a:r>
              <a:rPr lang="en-US" dirty="0"/>
              <a:t>Join VA Partners for Safe Drivers</a:t>
            </a:r>
          </a:p>
          <a:p>
            <a:pPr marL="457200" indent="-457200" algn="l">
              <a:buFont typeface="Arial" panose="020B0604020202020204" pitchFamily="34" charset="0"/>
              <a:buChar char="•"/>
            </a:pPr>
            <a:r>
              <a:rPr lang="en-US" dirty="0"/>
              <a:t>Buy/read Survive the Drive</a:t>
            </a:r>
          </a:p>
          <a:p>
            <a:pPr marL="457200" indent="-457200" algn="l">
              <a:buFont typeface="Arial" panose="020B0604020202020204" pitchFamily="34" charset="0"/>
              <a:buChar char="•"/>
            </a:pPr>
            <a:r>
              <a:rPr lang="en-US" dirty="0"/>
              <a:t>There are lots of distractions but let’s focus on the high prevalence/high risk ones</a:t>
            </a:r>
          </a:p>
          <a:p>
            <a:pPr marL="457200" indent="-457200" algn="l">
              <a:buFont typeface="Arial" panose="020B0604020202020204" pitchFamily="34" charset="0"/>
              <a:buChar char="•"/>
            </a:pPr>
            <a:r>
              <a:rPr lang="en-US" dirty="0"/>
              <a:t>MTMYS -Multi-tasking makes you stupid </a:t>
            </a:r>
          </a:p>
          <a:p>
            <a:pPr marL="457200" indent="-457200" algn="l">
              <a:buFont typeface="Arial" panose="020B0604020202020204" pitchFamily="34" charset="0"/>
              <a:buChar char="•"/>
            </a:pPr>
            <a:r>
              <a:rPr lang="en-US" dirty="0"/>
              <a:t>Laws need to be enforceable</a:t>
            </a:r>
          </a:p>
          <a:p>
            <a:pPr marL="457200" indent="-457200" algn="l">
              <a:buFont typeface="Arial" panose="020B0604020202020204" pitchFamily="34" charset="0"/>
              <a:buChar char="•"/>
            </a:pPr>
            <a:r>
              <a:rPr lang="en-US" dirty="0"/>
              <a:t>We to talk to legislators, we need to hear victims’ stories, and we need to do it NOW!</a:t>
            </a:r>
          </a:p>
          <a:p>
            <a:pPr marL="457200" indent="-457200" algn="l">
              <a:buFont typeface="Arial" panose="020B0604020202020204" pitchFamily="34" charset="0"/>
              <a:buChar char="•"/>
            </a:pPr>
            <a:r>
              <a:rPr lang="en-US" dirty="0"/>
              <a:t>What are we teaching our kids?  We need to set the example.</a:t>
            </a:r>
          </a:p>
          <a:p>
            <a:pPr marL="457200" indent="-457200" algn="l">
              <a:buFont typeface="Arial" panose="020B0604020202020204" pitchFamily="34" charset="0"/>
              <a:buChar char="•"/>
            </a:pPr>
            <a:r>
              <a:rPr lang="en-US" dirty="0"/>
              <a:t>Begin conference calls by asking, “is anyone driving…”</a:t>
            </a:r>
          </a:p>
          <a:p>
            <a:pPr marL="457200" indent="-457200" algn="l">
              <a:buFont typeface="Arial" panose="020B0604020202020204" pitchFamily="34" charset="0"/>
              <a:buChar char="•"/>
            </a:pPr>
            <a:r>
              <a:rPr lang="en-US" dirty="0"/>
              <a:t>“Change the influence to change the behavior“</a:t>
            </a:r>
          </a:p>
          <a:p>
            <a:pPr marL="457200" indent="-457200" algn="l">
              <a:buFont typeface="Arial" panose="020B0604020202020204" pitchFamily="34" charset="0"/>
              <a:buChar char="•"/>
            </a:pPr>
            <a:endParaRPr lang="en-US" dirty="0"/>
          </a:p>
          <a:p>
            <a:pPr marL="457200" indent="-457200" algn="l">
              <a:buFont typeface="Arial" panose="020B0604020202020204" pitchFamily="34" charset="0"/>
              <a:buChar char="•"/>
            </a:pPr>
            <a:endParaRPr lang="en-US" dirty="0"/>
          </a:p>
          <a:p>
            <a:pPr marL="457200" indent="-457200" algn="l">
              <a:buFont typeface="Arial" panose="020B0604020202020204" pitchFamily="34" charset="0"/>
              <a:buChar char="•"/>
            </a:pPr>
            <a:endParaRPr lang="en-US" dirty="0"/>
          </a:p>
          <a:p>
            <a:pPr marL="457200" indent="-457200" algn="l">
              <a:buFont typeface="Arial" panose="020B0604020202020204" pitchFamily="34" charset="0"/>
              <a:buChar char="•"/>
            </a:pPr>
            <a:endParaRPr lang="en-US" dirty="0"/>
          </a:p>
          <a:p>
            <a:pPr marL="457200" indent="-457200" algn="l">
              <a:buFont typeface="Arial" panose="020B0604020202020204" pitchFamily="34" charset="0"/>
              <a:buChar char="•"/>
            </a:pPr>
            <a:endParaRPr lang="en-US" dirty="0"/>
          </a:p>
        </p:txBody>
      </p:sp>
    </p:spTree>
    <p:extLst>
      <p:ext uri="{BB962C8B-B14F-4D97-AF65-F5344CB8AC3E}">
        <p14:creationId xmlns:p14="http://schemas.microsoft.com/office/powerpoint/2010/main" val="21811486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6">
                                            <p:txEl>
                                              <p:pRg st="2" end="2"/>
                                            </p:txEl>
                                          </p:spTgt>
                                        </p:tgtEl>
                                        <p:attrNameLst>
                                          <p:attrName>style.visibility</p:attrName>
                                        </p:attrNameLst>
                                      </p:cBhvr>
                                      <p:to>
                                        <p:strVal val="visible"/>
                                      </p:to>
                                    </p:set>
                                    <p:anim calcmode="lin" valueType="num">
                                      <p:cBhvr additive="base">
                                        <p:cTn id="15" dur="500" fill="hold"/>
                                        <p:tgtEl>
                                          <p:spTgt spid="15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6">
                                            <p:txEl>
                                              <p:pRg st="3" end="3"/>
                                            </p:txEl>
                                          </p:spTgt>
                                        </p:tgtEl>
                                        <p:attrNameLst>
                                          <p:attrName>style.visibility</p:attrName>
                                        </p:attrNameLst>
                                      </p:cBhvr>
                                      <p:to>
                                        <p:strVal val="visible"/>
                                      </p:to>
                                    </p:set>
                                    <p:anim calcmode="lin" valueType="num">
                                      <p:cBhvr additive="base">
                                        <p:cTn id="21" dur="500" fill="hold"/>
                                        <p:tgtEl>
                                          <p:spTgt spid="15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6">
                                            <p:txEl>
                                              <p:pRg st="4" end="4"/>
                                            </p:txEl>
                                          </p:spTgt>
                                        </p:tgtEl>
                                        <p:attrNameLst>
                                          <p:attrName>style.visibility</p:attrName>
                                        </p:attrNameLst>
                                      </p:cBhvr>
                                      <p:to>
                                        <p:strVal val="visible"/>
                                      </p:to>
                                    </p:set>
                                    <p:animEffect transition="in" filter="fade">
                                      <p:cBhvr>
                                        <p:cTn id="27" dur="1000"/>
                                        <p:tgtEl>
                                          <p:spTgt spid="156">
                                            <p:txEl>
                                              <p:pRg st="4" end="4"/>
                                            </p:txEl>
                                          </p:spTgt>
                                        </p:tgtEl>
                                      </p:cBhvr>
                                    </p:animEffect>
                                    <p:anim calcmode="lin" valueType="num">
                                      <p:cBhvr>
                                        <p:cTn id="28" dur="1000" fill="hold"/>
                                        <p:tgtEl>
                                          <p:spTgt spid="15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5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6">
                                            <p:txEl>
                                              <p:pRg st="5" end="5"/>
                                            </p:txEl>
                                          </p:spTgt>
                                        </p:tgtEl>
                                        <p:attrNameLst>
                                          <p:attrName>style.visibility</p:attrName>
                                        </p:attrNameLst>
                                      </p:cBhvr>
                                      <p:to>
                                        <p:strVal val="visible"/>
                                      </p:to>
                                    </p:set>
                                    <p:animEffect transition="in" filter="fade">
                                      <p:cBhvr>
                                        <p:cTn id="34" dur="1000"/>
                                        <p:tgtEl>
                                          <p:spTgt spid="156">
                                            <p:txEl>
                                              <p:pRg st="5" end="5"/>
                                            </p:txEl>
                                          </p:spTgt>
                                        </p:tgtEl>
                                      </p:cBhvr>
                                    </p:animEffect>
                                    <p:anim calcmode="lin" valueType="num">
                                      <p:cBhvr>
                                        <p:cTn id="35" dur="1000" fill="hold"/>
                                        <p:tgtEl>
                                          <p:spTgt spid="156">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5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6">
                                            <p:txEl>
                                              <p:pRg st="6" end="6"/>
                                            </p:txEl>
                                          </p:spTgt>
                                        </p:tgtEl>
                                        <p:attrNameLst>
                                          <p:attrName>style.visibility</p:attrName>
                                        </p:attrNameLst>
                                      </p:cBhvr>
                                      <p:to>
                                        <p:strVal val="visible"/>
                                      </p:to>
                                    </p:set>
                                    <p:animEffect transition="in" filter="fade">
                                      <p:cBhvr>
                                        <p:cTn id="41" dur="500"/>
                                        <p:tgtEl>
                                          <p:spTgt spid="156">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6">
                                            <p:txEl>
                                              <p:pRg st="7" end="7"/>
                                            </p:txEl>
                                          </p:spTgt>
                                        </p:tgtEl>
                                        <p:attrNameLst>
                                          <p:attrName>style.visibility</p:attrName>
                                        </p:attrNameLst>
                                      </p:cBhvr>
                                      <p:to>
                                        <p:strVal val="visible"/>
                                      </p:to>
                                    </p:set>
                                    <p:animEffect transition="in" filter="fade">
                                      <p:cBhvr>
                                        <p:cTn id="46" dur="500"/>
                                        <p:tgtEl>
                                          <p:spTgt spid="156">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56">
                                            <p:txEl>
                                              <p:pRg st="8" end="8"/>
                                            </p:txEl>
                                          </p:spTgt>
                                        </p:tgtEl>
                                        <p:attrNameLst>
                                          <p:attrName>style.visibility</p:attrName>
                                        </p:attrNameLst>
                                      </p:cBhvr>
                                      <p:to>
                                        <p:strVal val="visible"/>
                                      </p:to>
                                    </p:set>
                                    <p:animEffect transition="in" filter="fade">
                                      <p:cBhvr>
                                        <p:cTn id="51" dur="1000"/>
                                        <p:tgtEl>
                                          <p:spTgt spid="156">
                                            <p:txEl>
                                              <p:pRg st="8" end="8"/>
                                            </p:txEl>
                                          </p:spTgt>
                                        </p:tgtEl>
                                      </p:cBhvr>
                                    </p:animEffect>
                                    <p:anim calcmode="lin" valueType="num">
                                      <p:cBhvr>
                                        <p:cTn id="52" dur="1000" fill="hold"/>
                                        <p:tgtEl>
                                          <p:spTgt spid="156">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15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6">
                                            <p:txEl>
                                              <p:pRg st="9" end="9"/>
                                            </p:txEl>
                                          </p:spTgt>
                                        </p:tgtEl>
                                        <p:attrNameLst>
                                          <p:attrName>style.visibility</p:attrName>
                                        </p:attrNameLst>
                                      </p:cBhvr>
                                      <p:to>
                                        <p:strVal val="visible"/>
                                      </p:to>
                                    </p:set>
                                    <p:animEffect transition="in" filter="fade">
                                      <p:cBhvr>
                                        <p:cTn id="58" dur="500"/>
                                        <p:tgtEl>
                                          <p:spTgt spid="15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p:cNvSpPr/>
          <p:nvPr/>
        </p:nvSpPr>
        <p:spPr>
          <a:xfrm>
            <a:off x="11947298" y="-24348"/>
            <a:ext cx="1099346" cy="776939"/>
          </a:xfrm>
          <a:prstGeom prst="rect">
            <a:avLst/>
          </a:prstGeom>
          <a:solidFill>
            <a:srgbClr val="0083BF"/>
          </a:solidFill>
          <a:ln w="12700">
            <a:miter lim="400000"/>
          </a:ln>
          <a:effectLst>
            <a:outerShdw blurRad="342900" dist="114358" dir="1670806" rotWithShape="0">
              <a:srgbClr val="000000">
                <a:alpha val="26435"/>
              </a:srgbClr>
            </a:outerShdw>
          </a:effectLst>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195" name="#"/>
          <p:cNvSpPr txBox="1"/>
          <p:nvPr/>
        </p:nvSpPr>
        <p:spPr>
          <a:xfrm>
            <a:off x="12355062" y="140507"/>
            <a:ext cx="283817" cy="44722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5500">
              <a:defRPr b="0">
                <a:solidFill>
                  <a:srgbClr val="FFFFFF"/>
                </a:solidFill>
                <a:latin typeface="Arial"/>
                <a:ea typeface="Arial"/>
                <a:cs typeface="Arial"/>
                <a:sym typeface="Arial"/>
              </a:defRPr>
            </a:lvl1pPr>
          </a:lstStyle>
          <a:p>
            <a:r>
              <a:t>#</a:t>
            </a:r>
          </a:p>
        </p:txBody>
      </p:sp>
      <p:sp>
        <p:nvSpPr>
          <p:cNvPr id="198" name="HEADER"/>
          <p:cNvSpPr txBox="1"/>
          <p:nvPr/>
        </p:nvSpPr>
        <p:spPr>
          <a:xfrm>
            <a:off x="6679065" y="1525149"/>
            <a:ext cx="5576848" cy="10259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5500">
              <a:defRPr sz="7200" b="0">
                <a:solidFill>
                  <a:srgbClr val="0183BF"/>
                </a:solidFill>
                <a:latin typeface="Arial"/>
                <a:ea typeface="Arial"/>
                <a:cs typeface="Arial"/>
                <a:sym typeface="Arial"/>
              </a:defRPr>
            </a:lvl1pPr>
          </a:lstStyle>
          <a:p>
            <a:r>
              <a:rPr lang="en-US" sz="6000" dirty="0"/>
              <a:t>Your Role: Data</a:t>
            </a:r>
            <a:endParaRPr sz="6000" dirty="0"/>
          </a:p>
        </p:txBody>
      </p:sp>
      <p:sp>
        <p:nvSpPr>
          <p:cNvPr id="199" name="Rectangle"/>
          <p:cNvSpPr/>
          <p:nvPr/>
        </p:nvSpPr>
        <p:spPr>
          <a:xfrm>
            <a:off x="8917813" y="2887641"/>
            <a:ext cx="1099346" cy="173857"/>
          </a:xfrm>
          <a:prstGeom prst="rect">
            <a:avLst/>
          </a:prstGeom>
          <a:solidFill>
            <a:srgbClr val="D5D5D5"/>
          </a:solidFill>
          <a:ln w="12700">
            <a:miter lim="400000"/>
          </a:ln>
        </p:spPr>
        <p:txBody>
          <a:bodyPr lIns="0" tIns="0" rIns="0" bIns="0" anchor="ctr"/>
          <a:lstStyle/>
          <a:p>
            <a:pPr defTabSz="825500">
              <a:defRPr sz="3200" b="0">
                <a:solidFill>
                  <a:srgbClr val="D5D5D5"/>
                </a:solidFill>
                <a:latin typeface="+mn-lt"/>
                <a:ea typeface="+mn-ea"/>
                <a:cs typeface="+mn-cs"/>
                <a:sym typeface="Helvetica Neue Medium"/>
              </a:defRPr>
            </a:pPr>
            <a:endParaRPr/>
          </a:p>
        </p:txBody>
      </p:sp>
      <p:sp>
        <p:nvSpPr>
          <p:cNvPr id="200" name="Lorem ipsum dolor sit amet, consectetur adipiscing elit, sed do eiusmod tempor incididunt ut labore et dolore magna aliqua. Ut enim ad minim veniam, quis nostrud exercitation ullamco."/>
          <p:cNvSpPr txBox="1"/>
          <p:nvPr/>
        </p:nvSpPr>
        <p:spPr>
          <a:xfrm>
            <a:off x="6828947" y="4387085"/>
            <a:ext cx="5426966" cy="305724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825500">
              <a:lnSpc>
                <a:spcPct val="120000"/>
              </a:lnSpc>
              <a:defRPr sz="2000" b="0">
                <a:solidFill>
                  <a:srgbClr val="5E5E5E"/>
                </a:solidFill>
                <a:latin typeface="Arial"/>
                <a:ea typeface="Arial"/>
                <a:cs typeface="Arial"/>
                <a:sym typeface="Arial"/>
              </a:defRPr>
            </a:lvl1pPr>
          </a:lstStyle>
          <a:p>
            <a:r>
              <a:rPr lang="en-US" sz="4000" b="1" dirty="0">
                <a:solidFill>
                  <a:schemeClr val="tx1"/>
                </a:solidFill>
              </a:rPr>
              <a:t>Look at your data, use your data, and get the best data possible.</a:t>
            </a:r>
            <a:endParaRPr sz="4000" b="1" dirty="0">
              <a:solidFill>
                <a:schemeClr val="tx1"/>
              </a:solidFill>
            </a:endParaRPr>
          </a:p>
        </p:txBody>
      </p:sp>
      <p:pic>
        <p:nvPicPr>
          <p:cNvPr id="4" name="Picture 3">
            <a:extLst>
              <a:ext uri="{FF2B5EF4-FFF2-40B4-BE49-F238E27FC236}">
                <a16:creationId xmlns:a16="http://schemas.microsoft.com/office/drawing/2014/main" id="{76986096-7E21-455F-B8C6-6D6A25647C42}"/>
              </a:ext>
            </a:extLst>
          </p:cNvPr>
          <p:cNvPicPr>
            <a:picLocks noChangeAspect="1"/>
          </p:cNvPicPr>
          <p:nvPr/>
        </p:nvPicPr>
        <p:blipFill>
          <a:blip r:embed="rId3"/>
          <a:stretch>
            <a:fillRect/>
          </a:stretch>
        </p:blipFill>
        <p:spPr>
          <a:xfrm>
            <a:off x="203199" y="1828800"/>
            <a:ext cx="5930044" cy="7167077"/>
          </a:xfrm>
          <a:prstGeom prst="rect">
            <a:avLst/>
          </a:prstGeom>
          <a:ln>
            <a:solidFill>
              <a:schemeClr val="tx2"/>
            </a:solidFill>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p:cNvSpPr/>
          <p:nvPr/>
        </p:nvSpPr>
        <p:spPr>
          <a:xfrm>
            <a:off x="11947298" y="-24348"/>
            <a:ext cx="1099346" cy="776939"/>
          </a:xfrm>
          <a:prstGeom prst="rect">
            <a:avLst/>
          </a:prstGeom>
          <a:solidFill>
            <a:srgbClr val="0083BF"/>
          </a:solidFill>
          <a:ln w="12700">
            <a:miter lim="400000"/>
          </a:ln>
          <a:effectLst>
            <a:outerShdw blurRad="342900" dist="114358" dir="1670806" rotWithShape="0">
              <a:srgbClr val="000000">
                <a:alpha val="26435"/>
              </a:srgbClr>
            </a:outerShdw>
          </a:effectLst>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195" name="#"/>
          <p:cNvSpPr txBox="1"/>
          <p:nvPr/>
        </p:nvSpPr>
        <p:spPr>
          <a:xfrm>
            <a:off x="12355062" y="140507"/>
            <a:ext cx="283817" cy="44722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5500">
              <a:defRPr b="0">
                <a:solidFill>
                  <a:srgbClr val="FFFFFF"/>
                </a:solidFill>
                <a:latin typeface="Arial"/>
                <a:ea typeface="Arial"/>
                <a:cs typeface="Arial"/>
                <a:sym typeface="Arial"/>
              </a:defRPr>
            </a:lvl1pPr>
          </a:lstStyle>
          <a:p>
            <a:r>
              <a:t>#</a:t>
            </a:r>
          </a:p>
        </p:txBody>
      </p:sp>
      <p:sp>
        <p:nvSpPr>
          <p:cNvPr id="198" name="HEADER"/>
          <p:cNvSpPr txBox="1"/>
          <p:nvPr/>
        </p:nvSpPr>
        <p:spPr>
          <a:xfrm>
            <a:off x="7512668" y="1352215"/>
            <a:ext cx="5180905"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5500">
              <a:defRPr sz="7200" b="0">
                <a:solidFill>
                  <a:srgbClr val="0183BF"/>
                </a:solidFill>
                <a:latin typeface="Arial"/>
                <a:ea typeface="Arial"/>
                <a:cs typeface="Arial"/>
                <a:sym typeface="Arial"/>
              </a:defRPr>
            </a:lvl1pPr>
          </a:lstStyle>
          <a:p>
            <a:r>
              <a:rPr lang="en-US" sz="5400" dirty="0"/>
              <a:t>Your Role: Laws</a:t>
            </a:r>
            <a:endParaRPr sz="5400" dirty="0"/>
          </a:p>
        </p:txBody>
      </p:sp>
      <p:sp>
        <p:nvSpPr>
          <p:cNvPr id="199" name="Rectangle"/>
          <p:cNvSpPr/>
          <p:nvPr/>
        </p:nvSpPr>
        <p:spPr>
          <a:xfrm>
            <a:off x="9133320" y="2631710"/>
            <a:ext cx="1099346" cy="173857"/>
          </a:xfrm>
          <a:prstGeom prst="rect">
            <a:avLst/>
          </a:prstGeom>
          <a:solidFill>
            <a:srgbClr val="D5D5D5"/>
          </a:solidFill>
          <a:ln w="12700">
            <a:miter lim="400000"/>
          </a:ln>
        </p:spPr>
        <p:txBody>
          <a:bodyPr lIns="0" tIns="0" rIns="0" bIns="0" anchor="ctr"/>
          <a:lstStyle/>
          <a:p>
            <a:pPr defTabSz="825500">
              <a:defRPr sz="3200" b="0">
                <a:solidFill>
                  <a:srgbClr val="D5D5D5"/>
                </a:solidFill>
                <a:latin typeface="+mn-lt"/>
                <a:ea typeface="+mn-ea"/>
                <a:cs typeface="+mn-cs"/>
                <a:sym typeface="Helvetica Neue Medium"/>
              </a:defRPr>
            </a:pPr>
            <a:endParaRPr/>
          </a:p>
        </p:txBody>
      </p:sp>
      <p:sp>
        <p:nvSpPr>
          <p:cNvPr id="200" name="Lorem ipsum dolor sit amet, consectetur adipiscing elit, sed do eiusmod tempor incididunt ut labore et dolore magna aliqua. Ut enim ad minim veniam, quis nostrud exercitation ullamco."/>
          <p:cNvSpPr txBox="1"/>
          <p:nvPr/>
        </p:nvSpPr>
        <p:spPr>
          <a:xfrm>
            <a:off x="7389215" y="3325331"/>
            <a:ext cx="5427809" cy="5273238"/>
          </a:xfrm>
          <a:prstGeom prst="rect">
            <a:avLst/>
          </a:prstGeom>
          <a:ln w="12700">
            <a:solidFill>
              <a:schemeClr val="bg1"/>
            </a:solidFill>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825500">
              <a:lnSpc>
                <a:spcPct val="120000"/>
              </a:lnSpc>
              <a:defRPr sz="2000" b="0">
                <a:solidFill>
                  <a:srgbClr val="5E5E5E"/>
                </a:solidFill>
                <a:latin typeface="Arial"/>
                <a:ea typeface="Arial"/>
                <a:cs typeface="Arial"/>
                <a:sym typeface="Arial"/>
              </a:defRPr>
            </a:lvl1pPr>
          </a:lstStyle>
          <a:p>
            <a:pPr lvl="4" indent="0" algn="l"/>
            <a:r>
              <a:rPr lang="en-US" sz="3000" b="0" i="1" dirty="0"/>
              <a:t>Can your laws be better?</a:t>
            </a:r>
          </a:p>
          <a:p>
            <a:pPr marL="571500" lvl="4" indent="-571500" algn="l">
              <a:buFont typeface="Arial" panose="020B0604020202020204" pitchFamily="34" charset="0"/>
              <a:buChar char="•"/>
            </a:pPr>
            <a:r>
              <a:rPr lang="en-US" sz="3000" b="0" i="1" dirty="0"/>
              <a:t>Is your distracted driving law as comprehensive as it can be?</a:t>
            </a:r>
          </a:p>
          <a:p>
            <a:pPr marL="571500" lvl="4" indent="-571500" algn="l">
              <a:buFont typeface="Arial" panose="020B0604020202020204" pitchFamily="34" charset="0"/>
              <a:buChar char="•"/>
            </a:pPr>
            <a:r>
              <a:rPr lang="en-US" sz="3000" b="0" i="1" dirty="0"/>
              <a:t>Is your </a:t>
            </a:r>
            <a:r>
              <a:rPr lang="en-US" sz="3000" b="0" i="1" dirty="0" err="1"/>
              <a:t>GLD</a:t>
            </a:r>
            <a:r>
              <a:rPr lang="en-US" sz="3000" b="0" i="1" dirty="0"/>
              <a:t> law as comprehensive as it can be?</a:t>
            </a:r>
          </a:p>
          <a:p>
            <a:pPr marL="571500" lvl="4" indent="-571500" algn="l">
              <a:buFont typeface="Arial" panose="020B0604020202020204" pitchFamily="34" charset="0"/>
              <a:buChar char="•"/>
            </a:pPr>
            <a:r>
              <a:rPr lang="en-US" sz="3000" b="0" i="1" dirty="0"/>
              <a:t>Is your seat belt law as comprehensive as it can be?</a:t>
            </a:r>
          </a:p>
          <a:p>
            <a:pPr lvl="4" indent="0"/>
            <a:endParaRPr lang="en-US" sz="3600" b="0" i="1" dirty="0"/>
          </a:p>
        </p:txBody>
      </p:sp>
      <p:sp>
        <p:nvSpPr>
          <p:cNvPr id="201" name="Lorem ipsum dolor sit amet, consectetur adipiscing…"/>
          <p:cNvSpPr txBox="1"/>
          <p:nvPr/>
        </p:nvSpPr>
        <p:spPr>
          <a:xfrm>
            <a:off x="6508825" y="6610742"/>
            <a:ext cx="6348336" cy="65659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7" indent="0" algn="l" defTabSz="1771650"/>
            <a:endParaRPr lang="en-US" sz="3600" dirty="0"/>
          </a:p>
        </p:txBody>
      </p:sp>
      <p:pic>
        <p:nvPicPr>
          <p:cNvPr id="6" name="Picture 5">
            <a:extLst>
              <a:ext uri="{FF2B5EF4-FFF2-40B4-BE49-F238E27FC236}">
                <a16:creationId xmlns:a16="http://schemas.microsoft.com/office/drawing/2014/main" id="{91438EA9-43AE-4D90-B973-A11BB0A8C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06049"/>
            <a:ext cx="7242940" cy="7446409"/>
          </a:xfrm>
          <a:prstGeom prst="rect">
            <a:avLst/>
          </a:prstGeom>
          <a:ln>
            <a:solidFill>
              <a:schemeClr val="bg1"/>
            </a:solidFill>
          </a:ln>
        </p:spPr>
      </p:pic>
    </p:spTree>
    <p:extLst>
      <p:ext uri="{BB962C8B-B14F-4D97-AF65-F5344CB8AC3E}">
        <p14:creationId xmlns:p14="http://schemas.microsoft.com/office/powerpoint/2010/main" val="329552484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074659" y="-607301"/>
            <a:ext cx="18499882" cy="10404768"/>
          </a:xfrm>
          <a:prstGeom prst="rect">
            <a:avLst/>
          </a:prstGeom>
        </p:spPr>
      </p:pic>
      <p:sp>
        <p:nvSpPr>
          <p:cNvPr id="167" name="Rectangle"/>
          <p:cNvSpPr/>
          <p:nvPr/>
        </p:nvSpPr>
        <p:spPr>
          <a:xfrm>
            <a:off x="1098757" y="2386991"/>
            <a:ext cx="10807286" cy="4170677"/>
          </a:xfrm>
          <a:prstGeom prst="rect">
            <a:avLst/>
          </a:prstGeom>
          <a:solidFill>
            <a:srgbClr val="FFFFFF"/>
          </a:solidFill>
          <a:ln w="12700">
            <a:miter lim="400000"/>
          </a:ln>
          <a:effectLst>
            <a:outerShdw blurRad="609600" dist="114358" dir="1670806" rotWithShape="0">
              <a:srgbClr val="000000">
                <a:alpha val="26435"/>
              </a:srgbClr>
            </a:outerShdw>
          </a:effectLst>
        </p:spPr>
        <p:txBody>
          <a:bodyPr lIns="0" tIns="0" rIns="0" bIns="0" anchor="ctr"/>
          <a:lstStyle/>
          <a:p>
            <a:pPr defTabSz="825500">
              <a:defRPr sz="3200" b="0">
                <a:solidFill>
                  <a:srgbClr val="FFFFFF"/>
                </a:solidFill>
                <a:latin typeface="+mn-lt"/>
                <a:ea typeface="+mn-ea"/>
                <a:cs typeface="+mn-cs"/>
                <a:sym typeface="Helvetica Neue Medium"/>
              </a:defRPr>
            </a:pPr>
            <a:endParaRPr/>
          </a:p>
        </p:txBody>
      </p:sp>
      <p:grpSp>
        <p:nvGrpSpPr>
          <p:cNvPr id="170" name="Group"/>
          <p:cNvGrpSpPr/>
          <p:nvPr/>
        </p:nvGrpSpPr>
        <p:grpSpPr>
          <a:xfrm>
            <a:off x="898263" y="2165539"/>
            <a:ext cx="853380" cy="835183"/>
            <a:chOff x="0" y="0"/>
            <a:chExt cx="853379" cy="835182"/>
          </a:xfrm>
        </p:grpSpPr>
        <p:sp>
          <p:nvSpPr>
            <p:cNvPr id="168" name="Line"/>
            <p:cNvSpPr/>
            <p:nvPr/>
          </p:nvSpPr>
          <p:spPr>
            <a:xfrm flipV="1">
              <a:off x="-1" y="-1"/>
              <a:ext cx="2" cy="835184"/>
            </a:xfrm>
            <a:prstGeom prst="line">
              <a:avLst/>
            </a:prstGeom>
            <a:noFill/>
            <a:ln w="76200" cap="flat">
              <a:solidFill>
                <a:srgbClr val="0083BF"/>
              </a:solidFill>
              <a:prstDash val="solid"/>
              <a:miter lim="400000"/>
            </a:ln>
            <a:effectLst/>
          </p:spPr>
          <p:txBody>
            <a:bodyPr wrap="square" lIns="0" tIns="0" rIns="0" bIns="0" numCol="1" anchor="ctr">
              <a:noAutofit/>
            </a:bodyPr>
            <a:lstStyle/>
            <a:p>
              <a:pPr defTabSz="825500">
                <a:defRPr sz="3200" b="0">
                  <a:solidFill>
                    <a:srgbClr val="FFFFFF"/>
                  </a:solidFill>
                  <a:latin typeface="+mn-lt"/>
                  <a:ea typeface="+mn-ea"/>
                  <a:cs typeface="+mn-cs"/>
                  <a:sym typeface="Helvetica Neue Medium"/>
                </a:defRPr>
              </a:pPr>
              <a:endParaRPr/>
            </a:p>
          </p:txBody>
        </p:sp>
        <p:sp>
          <p:nvSpPr>
            <p:cNvPr id="169" name="Line"/>
            <p:cNvSpPr/>
            <p:nvPr/>
          </p:nvSpPr>
          <p:spPr>
            <a:xfrm>
              <a:off x="18196" y="20879"/>
              <a:ext cx="835184" cy="1"/>
            </a:xfrm>
            <a:prstGeom prst="line">
              <a:avLst/>
            </a:prstGeom>
            <a:noFill/>
            <a:ln w="76200" cap="flat">
              <a:solidFill>
                <a:srgbClr val="0083BF"/>
              </a:solidFill>
              <a:prstDash val="solid"/>
              <a:miter lim="400000"/>
            </a:ln>
            <a:effectLst/>
          </p:spPr>
          <p:txBody>
            <a:bodyPr wrap="square" lIns="0" tIns="0" rIns="0" bIns="0" numCol="1" anchor="ctr">
              <a:noAutofit/>
            </a:bodyPr>
            <a:lstStyle/>
            <a:p>
              <a:pPr defTabSz="825500">
                <a:defRPr sz="3200" b="0">
                  <a:solidFill>
                    <a:srgbClr val="FFFFFF"/>
                  </a:solidFill>
                  <a:latin typeface="+mn-lt"/>
                  <a:ea typeface="+mn-ea"/>
                  <a:cs typeface="+mn-cs"/>
                  <a:sym typeface="Helvetica Neue Medium"/>
                </a:defRPr>
              </a:pPr>
              <a:endParaRPr/>
            </a:p>
          </p:txBody>
        </p:sp>
      </p:grpSp>
      <p:grpSp>
        <p:nvGrpSpPr>
          <p:cNvPr id="173" name="Group"/>
          <p:cNvGrpSpPr/>
          <p:nvPr/>
        </p:nvGrpSpPr>
        <p:grpSpPr>
          <a:xfrm>
            <a:off x="11279862" y="2165539"/>
            <a:ext cx="853380" cy="835183"/>
            <a:chOff x="0" y="0"/>
            <a:chExt cx="853378" cy="835182"/>
          </a:xfrm>
        </p:grpSpPr>
        <p:sp>
          <p:nvSpPr>
            <p:cNvPr id="171" name="Line"/>
            <p:cNvSpPr/>
            <p:nvPr/>
          </p:nvSpPr>
          <p:spPr>
            <a:xfrm flipV="1">
              <a:off x="853378" y="-1"/>
              <a:ext cx="1" cy="835184"/>
            </a:xfrm>
            <a:prstGeom prst="line">
              <a:avLst/>
            </a:prstGeom>
            <a:noFill/>
            <a:ln w="76200" cap="flat">
              <a:solidFill>
                <a:srgbClr val="0083BF"/>
              </a:solidFill>
              <a:prstDash val="solid"/>
              <a:miter lim="400000"/>
            </a:ln>
            <a:effectLst/>
          </p:spPr>
          <p:txBody>
            <a:bodyPr wrap="square" lIns="0" tIns="0" rIns="0" bIns="0" numCol="1" anchor="ctr">
              <a:noAutofit/>
            </a:bodyPr>
            <a:lstStyle/>
            <a:p>
              <a:pPr defTabSz="825500">
                <a:defRPr sz="3200" b="0">
                  <a:solidFill>
                    <a:srgbClr val="FFFFFF"/>
                  </a:solidFill>
                  <a:latin typeface="+mn-lt"/>
                  <a:ea typeface="+mn-ea"/>
                  <a:cs typeface="+mn-cs"/>
                  <a:sym typeface="Helvetica Neue Medium"/>
                </a:defRPr>
              </a:pPr>
              <a:endParaRPr/>
            </a:p>
          </p:txBody>
        </p:sp>
        <p:sp>
          <p:nvSpPr>
            <p:cNvPr id="172" name="Line"/>
            <p:cNvSpPr/>
            <p:nvPr/>
          </p:nvSpPr>
          <p:spPr>
            <a:xfrm flipH="1" flipV="1">
              <a:off x="-1" y="20879"/>
              <a:ext cx="835184" cy="1"/>
            </a:xfrm>
            <a:prstGeom prst="line">
              <a:avLst/>
            </a:prstGeom>
            <a:noFill/>
            <a:ln w="76200" cap="flat">
              <a:solidFill>
                <a:srgbClr val="0083BF"/>
              </a:solidFill>
              <a:prstDash val="solid"/>
              <a:miter lim="400000"/>
            </a:ln>
            <a:effectLst/>
          </p:spPr>
          <p:txBody>
            <a:bodyPr wrap="square" lIns="0" tIns="0" rIns="0" bIns="0" numCol="1" anchor="ctr">
              <a:noAutofit/>
            </a:bodyPr>
            <a:lstStyle/>
            <a:p>
              <a:pPr defTabSz="825500">
                <a:defRPr sz="3200" b="0">
                  <a:solidFill>
                    <a:srgbClr val="FFFFFF"/>
                  </a:solidFill>
                  <a:latin typeface="+mn-lt"/>
                  <a:ea typeface="+mn-ea"/>
                  <a:cs typeface="+mn-cs"/>
                  <a:sym typeface="Helvetica Neue Medium"/>
                </a:defRPr>
              </a:pPr>
              <a:endParaRPr/>
            </a:p>
          </p:txBody>
        </p:sp>
      </p:grpSp>
      <p:grpSp>
        <p:nvGrpSpPr>
          <p:cNvPr id="176" name="Group"/>
          <p:cNvGrpSpPr/>
          <p:nvPr/>
        </p:nvGrpSpPr>
        <p:grpSpPr>
          <a:xfrm>
            <a:off x="11279862" y="5906977"/>
            <a:ext cx="853380" cy="835183"/>
            <a:chOff x="0" y="0"/>
            <a:chExt cx="853378" cy="835182"/>
          </a:xfrm>
        </p:grpSpPr>
        <p:sp>
          <p:nvSpPr>
            <p:cNvPr id="174" name="Line"/>
            <p:cNvSpPr/>
            <p:nvPr/>
          </p:nvSpPr>
          <p:spPr>
            <a:xfrm flipH="1">
              <a:off x="853378" y="0"/>
              <a:ext cx="1" cy="835183"/>
            </a:xfrm>
            <a:prstGeom prst="line">
              <a:avLst/>
            </a:prstGeom>
            <a:noFill/>
            <a:ln w="76200" cap="flat">
              <a:solidFill>
                <a:srgbClr val="0083BF"/>
              </a:solidFill>
              <a:prstDash val="solid"/>
              <a:miter lim="400000"/>
            </a:ln>
            <a:effectLst/>
          </p:spPr>
          <p:txBody>
            <a:bodyPr wrap="square" lIns="0" tIns="0" rIns="0" bIns="0" numCol="1" anchor="ctr">
              <a:noAutofit/>
            </a:bodyPr>
            <a:lstStyle/>
            <a:p>
              <a:pPr defTabSz="825500">
                <a:defRPr sz="3200" b="0">
                  <a:solidFill>
                    <a:srgbClr val="FFFFFF"/>
                  </a:solidFill>
                  <a:latin typeface="+mn-lt"/>
                  <a:ea typeface="+mn-ea"/>
                  <a:cs typeface="+mn-cs"/>
                  <a:sym typeface="Helvetica Neue Medium"/>
                </a:defRPr>
              </a:pPr>
              <a:endParaRPr/>
            </a:p>
          </p:txBody>
        </p:sp>
        <p:sp>
          <p:nvSpPr>
            <p:cNvPr id="175" name="Line"/>
            <p:cNvSpPr/>
            <p:nvPr/>
          </p:nvSpPr>
          <p:spPr>
            <a:xfrm flipH="1" flipV="1">
              <a:off x="-1" y="814302"/>
              <a:ext cx="835184" cy="1"/>
            </a:xfrm>
            <a:prstGeom prst="line">
              <a:avLst/>
            </a:prstGeom>
            <a:noFill/>
            <a:ln w="76200" cap="flat">
              <a:solidFill>
                <a:srgbClr val="0083BF"/>
              </a:solidFill>
              <a:prstDash val="solid"/>
              <a:miter lim="400000"/>
            </a:ln>
            <a:effectLst/>
          </p:spPr>
          <p:txBody>
            <a:bodyPr wrap="square" lIns="0" tIns="0" rIns="0" bIns="0" numCol="1" anchor="ctr">
              <a:noAutofit/>
            </a:bodyPr>
            <a:lstStyle/>
            <a:p>
              <a:pPr defTabSz="825500">
                <a:defRPr sz="3200" b="0">
                  <a:solidFill>
                    <a:srgbClr val="FFFFFF"/>
                  </a:solidFill>
                  <a:latin typeface="+mn-lt"/>
                  <a:ea typeface="+mn-ea"/>
                  <a:cs typeface="+mn-cs"/>
                  <a:sym typeface="Helvetica Neue Medium"/>
                </a:defRPr>
              </a:pPr>
              <a:endParaRPr/>
            </a:p>
          </p:txBody>
        </p:sp>
      </p:grpSp>
      <p:grpSp>
        <p:nvGrpSpPr>
          <p:cNvPr id="179" name="Group"/>
          <p:cNvGrpSpPr/>
          <p:nvPr/>
        </p:nvGrpSpPr>
        <p:grpSpPr>
          <a:xfrm>
            <a:off x="898263" y="5906977"/>
            <a:ext cx="853380" cy="835183"/>
            <a:chOff x="0" y="0"/>
            <a:chExt cx="853379" cy="835182"/>
          </a:xfrm>
        </p:grpSpPr>
        <p:sp>
          <p:nvSpPr>
            <p:cNvPr id="177" name="Line"/>
            <p:cNvSpPr/>
            <p:nvPr/>
          </p:nvSpPr>
          <p:spPr>
            <a:xfrm flipH="1">
              <a:off x="-1" y="0"/>
              <a:ext cx="2" cy="835183"/>
            </a:xfrm>
            <a:prstGeom prst="line">
              <a:avLst/>
            </a:prstGeom>
            <a:noFill/>
            <a:ln w="76200" cap="flat">
              <a:solidFill>
                <a:srgbClr val="0083BF"/>
              </a:solidFill>
              <a:prstDash val="solid"/>
              <a:miter lim="400000"/>
            </a:ln>
            <a:effectLst/>
          </p:spPr>
          <p:txBody>
            <a:bodyPr wrap="square" lIns="0" tIns="0" rIns="0" bIns="0" numCol="1" anchor="ctr">
              <a:noAutofit/>
            </a:bodyPr>
            <a:lstStyle/>
            <a:p>
              <a:pPr defTabSz="825500">
                <a:defRPr sz="3200" b="0">
                  <a:solidFill>
                    <a:srgbClr val="FFFFFF"/>
                  </a:solidFill>
                  <a:latin typeface="+mn-lt"/>
                  <a:ea typeface="+mn-ea"/>
                  <a:cs typeface="+mn-cs"/>
                  <a:sym typeface="Helvetica Neue Medium"/>
                </a:defRPr>
              </a:pPr>
              <a:endParaRPr/>
            </a:p>
          </p:txBody>
        </p:sp>
        <p:sp>
          <p:nvSpPr>
            <p:cNvPr id="178" name="Line"/>
            <p:cNvSpPr/>
            <p:nvPr/>
          </p:nvSpPr>
          <p:spPr>
            <a:xfrm>
              <a:off x="18196" y="814302"/>
              <a:ext cx="835184" cy="1"/>
            </a:xfrm>
            <a:prstGeom prst="line">
              <a:avLst/>
            </a:prstGeom>
            <a:noFill/>
            <a:ln w="76200" cap="flat">
              <a:solidFill>
                <a:srgbClr val="0083BF"/>
              </a:solidFill>
              <a:prstDash val="solid"/>
              <a:miter lim="400000"/>
            </a:ln>
            <a:effectLst/>
          </p:spPr>
          <p:txBody>
            <a:bodyPr wrap="square" lIns="0" tIns="0" rIns="0" bIns="0" numCol="1" anchor="ctr">
              <a:noAutofit/>
            </a:bodyPr>
            <a:lstStyle/>
            <a:p>
              <a:pPr defTabSz="825500">
                <a:defRPr sz="3200" b="0">
                  <a:solidFill>
                    <a:srgbClr val="FFFFFF"/>
                  </a:solidFill>
                  <a:latin typeface="+mn-lt"/>
                  <a:ea typeface="+mn-ea"/>
                  <a:cs typeface="+mn-cs"/>
                  <a:sym typeface="Helvetica Neue Medium"/>
                </a:defRPr>
              </a:pPr>
              <a:endParaRPr/>
            </a:p>
          </p:txBody>
        </p:sp>
      </p:grpSp>
      <p:sp>
        <p:nvSpPr>
          <p:cNvPr id="180" name="Line"/>
          <p:cNvSpPr/>
          <p:nvPr/>
        </p:nvSpPr>
        <p:spPr>
          <a:xfrm>
            <a:off x="4709176" y="5137071"/>
            <a:ext cx="3586448" cy="1"/>
          </a:xfrm>
          <a:prstGeom prst="line">
            <a:avLst/>
          </a:prstGeom>
          <a:ln w="25400" cap="rnd">
            <a:solidFill>
              <a:srgbClr val="5E5E5E"/>
            </a:solidFill>
            <a:custDash>
              <a:ds d="100000" sp="200000"/>
            </a:custDash>
          </a:ln>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183" name="Lorem ipsum dolor sit amet, consectetur adipiscing elit, sed do eiusmod tempor incididunt ut labore et dolore magna aliqua."/>
          <p:cNvSpPr txBox="1"/>
          <p:nvPr/>
        </p:nvSpPr>
        <p:spPr>
          <a:xfrm>
            <a:off x="2133672" y="3773820"/>
            <a:ext cx="8737456" cy="8212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2200" b="0">
                <a:solidFill>
                  <a:srgbClr val="0083BF"/>
                </a:solidFill>
                <a:latin typeface="Arial"/>
                <a:ea typeface="Arial"/>
                <a:cs typeface="Arial"/>
                <a:sym typeface="Arial"/>
              </a:defRPr>
            </a:lvl1pPr>
          </a:lstStyle>
          <a:p>
            <a:r>
              <a:rPr lang="en-US" sz="3200" dirty="0"/>
              <a:t>April is National Distracted Driving Awareness Month</a:t>
            </a:r>
            <a:endParaRPr sz="3200" dirty="0"/>
          </a:p>
        </p:txBody>
      </p:sp>
      <p:sp>
        <p:nvSpPr>
          <p:cNvPr id="184" name="Person or source"/>
          <p:cNvSpPr txBox="1"/>
          <p:nvPr/>
        </p:nvSpPr>
        <p:spPr>
          <a:xfrm>
            <a:off x="1919395" y="5528072"/>
            <a:ext cx="9192715" cy="77112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1800" b="0" i="1">
                <a:solidFill>
                  <a:srgbClr val="0083BF"/>
                </a:solidFill>
                <a:latin typeface="Arial"/>
                <a:ea typeface="Arial"/>
                <a:cs typeface="Arial"/>
                <a:sym typeface="Arial"/>
              </a:defRPr>
            </a:lvl1pPr>
          </a:lstStyle>
          <a:p>
            <a:r>
              <a:rPr lang="en-US" sz="2400" dirty="0"/>
              <a:t>Enforcement </a:t>
            </a:r>
          </a:p>
          <a:p>
            <a:r>
              <a:rPr lang="en-US" sz="2400" dirty="0"/>
              <a:t>Social norming</a:t>
            </a:r>
            <a:endParaRPr sz="2400" dirty="0"/>
          </a:p>
        </p:txBody>
      </p:sp>
    </p:spTree>
    <p:extLst>
      <p:ext uri="{BB962C8B-B14F-4D97-AF65-F5344CB8AC3E}">
        <p14:creationId xmlns:p14="http://schemas.microsoft.com/office/powerpoint/2010/main" val="68512036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ectangle"/>
          <p:cNvSpPr/>
          <p:nvPr/>
        </p:nvSpPr>
        <p:spPr>
          <a:xfrm>
            <a:off x="11947298" y="-24348"/>
            <a:ext cx="1099346" cy="776939"/>
          </a:xfrm>
          <a:prstGeom prst="rect">
            <a:avLst/>
          </a:prstGeom>
          <a:solidFill>
            <a:srgbClr val="0083BF"/>
          </a:solidFill>
          <a:ln w="12700">
            <a:miter lim="400000"/>
          </a:ln>
          <a:effectLst>
            <a:outerShdw blurRad="342900" dist="114358" dir="1670806" rotWithShape="0">
              <a:srgbClr val="000000">
                <a:alpha val="26435"/>
              </a:srgbClr>
            </a:outerShdw>
          </a:effectLst>
        </p:spPr>
        <p:txBody>
          <a:bodyPr lIns="0" tIns="0" rIns="0" bIns="0" anchor="ctr"/>
          <a:lstStyle/>
          <a:p>
            <a:pPr defTabSz="825500">
              <a:defRPr sz="3200" b="0">
                <a:solidFill>
                  <a:srgbClr val="FFFFFF"/>
                </a:solidFill>
                <a:latin typeface="+mn-lt"/>
                <a:ea typeface="+mn-ea"/>
                <a:cs typeface="+mn-cs"/>
                <a:sym typeface="Helvetica Neue Medium"/>
              </a:defRPr>
            </a:pPr>
            <a:endParaRPr/>
          </a:p>
        </p:txBody>
      </p:sp>
      <p:sp>
        <p:nvSpPr>
          <p:cNvPr id="187" name="#"/>
          <p:cNvSpPr txBox="1"/>
          <p:nvPr/>
        </p:nvSpPr>
        <p:spPr>
          <a:xfrm>
            <a:off x="12355062" y="140507"/>
            <a:ext cx="283817" cy="44722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5500">
              <a:defRPr b="0">
                <a:solidFill>
                  <a:srgbClr val="FFFFFF"/>
                </a:solidFill>
                <a:latin typeface="Arial"/>
                <a:ea typeface="Arial"/>
                <a:cs typeface="Arial"/>
                <a:sym typeface="Arial"/>
              </a:defRPr>
            </a:lvl1pPr>
          </a:lstStyle>
          <a:p>
            <a:r>
              <a:t>#</a:t>
            </a:r>
          </a:p>
        </p:txBody>
      </p:sp>
      <p:sp>
        <p:nvSpPr>
          <p:cNvPr id="190" name="HEADER"/>
          <p:cNvSpPr txBox="1"/>
          <p:nvPr/>
        </p:nvSpPr>
        <p:spPr>
          <a:xfrm>
            <a:off x="2471229" y="6475187"/>
            <a:ext cx="7390357" cy="10081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825500">
              <a:defRPr sz="4800" b="0">
                <a:solidFill>
                  <a:srgbClr val="0183BF"/>
                </a:solidFill>
                <a:latin typeface="Arial"/>
                <a:ea typeface="Arial"/>
                <a:cs typeface="Arial"/>
                <a:sym typeface="Arial"/>
              </a:defRPr>
            </a:lvl1pPr>
          </a:lstStyle>
          <a:p>
            <a:r>
              <a:rPr lang="en-US" dirty="0"/>
              <a:t>Connect 2 Disconnect</a:t>
            </a:r>
          </a:p>
          <a:p>
            <a:r>
              <a:rPr lang="en-US" dirty="0"/>
              <a:t>C2D</a:t>
            </a:r>
            <a:endParaRPr dirty="0"/>
          </a:p>
        </p:txBody>
      </p:sp>
      <p:pic>
        <p:nvPicPr>
          <p:cNvPr id="2" name="Picture 1">
            <a:extLst>
              <a:ext uri="{FF2B5EF4-FFF2-40B4-BE49-F238E27FC236}">
                <a16:creationId xmlns:a16="http://schemas.microsoft.com/office/drawing/2014/main" id="{87B2920D-B78E-4100-BAD0-99EF2796571F}"/>
              </a:ext>
            </a:extLst>
          </p:cNvPr>
          <p:cNvPicPr>
            <a:picLocks noChangeAspect="1"/>
          </p:cNvPicPr>
          <p:nvPr/>
        </p:nvPicPr>
        <p:blipFill>
          <a:blip r:embed="rId3">
            <a:extLst>
              <a:ext uri="{BEBA8EAE-BF5A-486C-A8C5-ECC9F3942E4B}">
                <a14:imgProps xmlns:a14="http://schemas.microsoft.com/office/drawing/2010/main">
                  <a14:imgLayer r:embed="rId4">
                    <a14:imgEffect>
                      <a14:saturation sat="87000"/>
                    </a14:imgEffect>
                  </a14:imgLayer>
                </a14:imgProps>
              </a:ext>
            </a:extLst>
          </a:blip>
          <a:stretch>
            <a:fillRect/>
          </a:stretch>
        </p:blipFill>
        <p:spPr>
          <a:xfrm>
            <a:off x="2805504" y="4021870"/>
            <a:ext cx="6721808" cy="2250117"/>
          </a:xfrm>
          <a:prstGeom prst="rect">
            <a:avLst/>
          </a:prstGeom>
        </p:spPr>
      </p:pic>
      <p:sp>
        <p:nvSpPr>
          <p:cNvPr id="8" name="HEADER">
            <a:extLst>
              <a:ext uri="{FF2B5EF4-FFF2-40B4-BE49-F238E27FC236}">
                <a16:creationId xmlns:a16="http://schemas.microsoft.com/office/drawing/2014/main" id="{A042C29C-1778-404B-9572-0BF4B22B2C46}"/>
              </a:ext>
            </a:extLst>
          </p:cNvPr>
          <p:cNvSpPr txBox="1"/>
          <p:nvPr/>
        </p:nvSpPr>
        <p:spPr>
          <a:xfrm>
            <a:off x="2287141" y="964472"/>
            <a:ext cx="7758534" cy="10259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5500">
              <a:defRPr sz="7200" b="0">
                <a:solidFill>
                  <a:srgbClr val="0183BF"/>
                </a:solidFill>
                <a:latin typeface="Arial"/>
                <a:ea typeface="Arial"/>
                <a:cs typeface="Arial"/>
                <a:sym typeface="Arial"/>
              </a:defRPr>
            </a:lvl1pPr>
          </a:lstStyle>
          <a:p>
            <a:r>
              <a:rPr lang="en-US" sz="6000" dirty="0"/>
              <a:t>Your Role: Awareness</a:t>
            </a:r>
            <a:endParaRPr sz="6000" dirty="0"/>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202FE0F9A39142ABD7CDE15107797C" ma:contentTypeVersion="0" ma:contentTypeDescription="Create a new document." ma:contentTypeScope="" ma:versionID="d06b1626cc114809725ee2590b041d86">
  <xsd:schema xmlns:xsd="http://www.w3.org/2001/XMLSchema" xmlns:xs="http://www.w3.org/2001/XMLSchema" xmlns:p="http://schemas.microsoft.com/office/2006/metadata/properties" xmlns:ns2="a94bba9a-a95c-466b-aab1-1b99a33ddbd0" targetNamespace="http://schemas.microsoft.com/office/2006/metadata/properties" ma:root="true" ma:fieldsID="1f2dff435d1f7b13a62fead7a06c508a" ns2:_="">
    <xsd:import namespace="a94bba9a-a95c-466b-aab1-1b99a33ddbd0"/>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4bba9a-a95c-466b-aab1-1b99a33ddbd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a94bba9a-a95c-466b-aab1-1b99a33ddbd0">JUTQ4KDNFYTT-541-1940</_dlc_DocId>
    <_dlc_DocIdUrl xmlns="a94bba9a-a95c-466b-aab1-1b99a33ddbd0">
      <Url>http://one10.dot.gov/office/nhtsa/nti/NTI-200/ropd/_layouts/DocIdRedir.aspx?ID=JUTQ4KDNFYTT-541-1940</Url>
      <Description>JUTQ4KDNFYTT-541-1940</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29F2428-6BEE-4447-91F7-5CF5257EB6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4bba9a-a95c-466b-aab1-1b99a33ddb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089D27-835C-4D12-AAA2-222703DE4EFD}">
  <ds:schemaRefs>
    <ds:schemaRef ds:uri="http://schemas.microsoft.com/sharepoint/v3/contenttype/forms"/>
  </ds:schemaRefs>
</ds:datastoreItem>
</file>

<file path=customXml/itemProps3.xml><?xml version="1.0" encoding="utf-8"?>
<ds:datastoreItem xmlns:ds="http://schemas.openxmlformats.org/officeDocument/2006/customXml" ds:itemID="{F4A27979-6723-4D15-B63D-E241AF5FB3E0}">
  <ds:schemaRefs>
    <ds:schemaRef ds:uri="http://schemas.microsoft.com/office/2006/documentManagement/types"/>
    <ds:schemaRef ds:uri="http://www.w3.org/XML/1998/namespace"/>
    <ds:schemaRef ds:uri="http://purl.org/dc/dcmitype/"/>
    <ds:schemaRef ds:uri="http://purl.org/dc/term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a94bba9a-a95c-466b-aab1-1b99a33ddbd0"/>
  </ds:schemaRefs>
</ds:datastoreItem>
</file>

<file path=customXml/itemProps4.xml><?xml version="1.0" encoding="utf-8"?>
<ds:datastoreItem xmlns:ds="http://schemas.openxmlformats.org/officeDocument/2006/customXml" ds:itemID="{E9C177B2-7A22-41AA-A7A8-2F7E2FA6E07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1074</TotalTime>
  <Words>878</Words>
  <Application>Microsoft Office PowerPoint</Application>
  <PresentationFormat>Custom</PresentationFormat>
  <Paragraphs>139</Paragraphs>
  <Slides>16</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Calibri</vt:lpstr>
      <vt:lpstr>Gill Sans MT</vt:lpstr>
      <vt:lpstr>Helvetica Light</vt:lpstr>
      <vt:lpstr>Helvetica Neue</vt:lpstr>
      <vt:lpstr>Helvetica Neue Light</vt:lpstr>
      <vt:lpstr>Helvetica Neue Medium</vt:lpstr>
      <vt:lpstr>Helvetica Neue Thin</vt:lpstr>
      <vt:lpstr>Times New Roman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Parting thoughts (or some great quotes from the summit)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dc:creator>
  <cp:lastModifiedBy>Hancock, Stephanie (NHTSA)</cp:lastModifiedBy>
  <cp:revision>73</cp:revision>
  <cp:lastPrinted>2019-09-24T14:54:05Z</cp:lastPrinted>
  <dcterms:modified xsi:type="dcterms:W3CDTF">2019-10-07T17:40:06Z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0x01010099202FE0F9A39142ABD7CDE15107797C</vt:lpwstr>
  </property>
  <property fmtid="{D5CDD505-2E9C-101B-9397-08002B2CF9AE}" pid="3" name="_dlc_DocIdItemGuid">
    <vt:lpwstr>5fc92ea7-d6d3-490b-a59b-0524a8c673cb</vt:lpwstr>
  </property>
</Properties>
</file>