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2"/>
    <p:sldId id="258" r:id="rId3"/>
    <p:sldId id="259" r:id="rId4"/>
    <p:sldId id="260" r:id="rId5"/>
    <p:sldId id="264" r:id="rId6"/>
    <p:sldId id="265" r:id="rId7"/>
    <p:sldId id="266" r:id="rId8"/>
    <p:sldId id="267" r:id="rId9"/>
    <p:sldId id="287" r:id="rId10"/>
    <p:sldId id="288" r:id="rId11"/>
    <p:sldId id="269" r:id="rId12"/>
    <p:sldId id="270" r:id="rId13"/>
    <p:sldId id="289" r:id="rId14"/>
    <p:sldId id="291" r:id="rId15"/>
    <p:sldId id="290" r:id="rId16"/>
    <p:sldId id="286" r:id="rId1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71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055181963"/>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5455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102" name="Body Level One…"/>
          <p:cNvSpPr txBox="1">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90" cy="823914"/>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72200" y="1681163"/>
            <a:ext cx="5183188" cy="82391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839787" y="2057400"/>
            <a:ext cx="3932238" cy="3811588"/>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13"/>
          </p:nvPr>
        </p:nvSpPr>
        <p:spPr>
          <a:xfrm>
            <a:off x="5183187" y="987425"/>
            <a:ext cx="6172202" cy="4873625"/>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8" y="6404293"/>
            <a:ext cx="258623" cy="269239"/>
          </a:xfrm>
          <a:prstGeom prst="rect">
            <a:avLst/>
          </a:prstGeom>
          <a:ln w="12700">
            <a:miter lim="400000"/>
          </a:ln>
        </p:spPr>
        <p:txBody>
          <a:bodyPr wrap="none" lIns="45718" tIns="45718" rIns="45718" bIns="45718" anchor="ctr">
            <a:spAutoFit/>
          </a:bodyPr>
          <a:lstStyle>
            <a:lvl1pPr algn="r">
              <a:defRPr sz="1200">
                <a:solidFill>
                  <a:srgbClr val="888888"/>
                </a:solidFill>
                <a:latin typeface="+mn-lt"/>
                <a:ea typeface="+mn-ea"/>
                <a:cs typeface="+mn-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hyperlink" Target="https://bccla.org/2014/03/bcs-drinking-and-driving-law-improperly-criminalizes-residents-2/"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qAAe55qmhwA"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hyperlink" Target="https://www.needpix.com/photo/1430997/small-heart-love-passion-background-white-sweetheart-valentine-patter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7" descr="Picture 7"/>
          <p:cNvPicPr>
            <a:picLocks noChangeAspect="1"/>
          </p:cNvPicPr>
          <p:nvPr/>
        </p:nvPicPr>
        <p:blipFill>
          <a:blip r:embed="rId2"/>
          <a:srcRect l="2637"/>
          <a:stretch>
            <a:fillRect/>
          </a:stretch>
        </p:blipFill>
        <p:spPr>
          <a:xfrm>
            <a:off x="0" y="0"/>
            <a:ext cx="12187034" cy="6858000"/>
          </a:xfrm>
          <a:prstGeom prst="rect">
            <a:avLst/>
          </a:prstGeom>
          <a:ln w="12700">
            <a:miter lim="400000"/>
          </a:ln>
        </p:spPr>
      </p:pic>
      <p:sp>
        <p:nvSpPr>
          <p:cNvPr id="113"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0A6B3A">
              <a:alpha val="50000"/>
            </a:srgbClr>
          </a:solidFill>
          <a:ln w="12700">
            <a:miter lim="400000"/>
          </a:ln>
        </p:spPr>
        <p:txBody>
          <a:bodyPr lIns="45718" tIns="45718" rIns="45718" bIns="45718"/>
          <a:lstStyle/>
          <a:p>
            <a:pPr>
              <a:defRPr>
                <a:latin typeface="+mn-lt"/>
                <a:ea typeface="+mn-ea"/>
                <a:cs typeface="+mn-cs"/>
                <a:sym typeface="Calibri"/>
              </a:defRPr>
            </a:pPr>
            <a:endParaRPr/>
          </a:p>
        </p:txBody>
      </p:sp>
      <p:grpSp>
        <p:nvGrpSpPr>
          <p:cNvPr id="116" name="Group 11"/>
          <p:cNvGrpSpPr/>
          <p:nvPr/>
        </p:nvGrpSpPr>
        <p:grpSpPr>
          <a:xfrm>
            <a:off x="10584543" y="362856"/>
            <a:ext cx="1372504" cy="6104505"/>
            <a:chOff x="0" y="0"/>
            <a:chExt cx="1372503" cy="6104503"/>
          </a:xfrm>
        </p:grpSpPr>
        <p:pic>
          <p:nvPicPr>
            <p:cNvPr id="114" name="Picture 8" descr="Picture 8"/>
            <p:cNvPicPr>
              <a:picLocks noChangeAspect="1"/>
            </p:cNvPicPr>
            <p:nvPr/>
          </p:nvPicPr>
          <p:blipFill>
            <a:blip r:embed="rId3"/>
            <a:stretch>
              <a:fillRect/>
            </a:stretch>
          </p:blipFill>
          <p:spPr>
            <a:xfrm>
              <a:off x="-1" y="-1"/>
              <a:ext cx="1270003" cy="762002"/>
            </a:xfrm>
            <a:prstGeom prst="rect">
              <a:avLst/>
            </a:prstGeom>
            <a:ln w="12700" cap="flat">
              <a:noFill/>
              <a:miter lim="400000"/>
            </a:ln>
            <a:effectLst/>
          </p:spPr>
        </p:pic>
        <p:sp>
          <p:nvSpPr>
            <p:cNvPr id="115" name="Rectangle 9"/>
            <p:cNvSpPr txBox="1"/>
            <p:nvPr/>
          </p:nvSpPr>
          <p:spPr>
            <a:xfrm>
              <a:off x="204359" y="5886065"/>
              <a:ext cx="1168145" cy="218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1000">
                  <a:solidFill>
                    <a:srgbClr val="FFFFFF"/>
                  </a:solidFill>
                  <a:latin typeface="Gotham"/>
                  <a:ea typeface="Gotham"/>
                  <a:cs typeface="Gotham"/>
                  <a:sym typeface="Gotham"/>
                </a:defRPr>
              </a:lvl1pPr>
            </a:lstStyle>
            <a:p>
              <a:r>
                <a:t>drivesmartva.org</a:t>
              </a:r>
            </a:p>
          </p:txBody>
        </p:sp>
      </p:grpSp>
      <p:sp>
        <p:nvSpPr>
          <p:cNvPr id="117" name="TextBox 10"/>
          <p:cNvSpPr txBox="1"/>
          <p:nvPr/>
        </p:nvSpPr>
        <p:spPr>
          <a:xfrm>
            <a:off x="563988" y="1002679"/>
            <a:ext cx="9402446" cy="12926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lvl="1">
              <a:defRPr sz="3000" b="1">
                <a:latin typeface="Gotham Black"/>
                <a:ea typeface="Gotham Black"/>
                <a:cs typeface="Gotham Black"/>
                <a:sym typeface="Gotham Black"/>
              </a:defRPr>
            </a:pPr>
            <a:r>
              <a:rPr dirty="0"/>
              <a:t>Tr</a:t>
            </a:r>
            <a:r>
              <a:rPr lang="en-US" dirty="0"/>
              <a:t>affic Crashes are a TOP KILLER for Teens in America</a:t>
            </a:r>
            <a:endParaRPr dirty="0"/>
          </a:p>
          <a:p>
            <a:pPr lvl="1" algn="ctr">
              <a:defRPr sz="2400" b="1">
                <a:latin typeface="Gotham"/>
                <a:ea typeface="Gotham"/>
                <a:cs typeface="Gotham"/>
                <a:sym typeface="Gotham"/>
              </a:defRPr>
            </a:pPr>
            <a:endParaRPr dirty="0"/>
          </a:p>
          <a:p>
            <a:pPr lvl="1" algn="r">
              <a:defRPr sz="2400" b="1">
                <a:latin typeface="Gotham"/>
                <a:ea typeface="Gotham"/>
                <a:cs typeface="Gotham"/>
                <a:sym typeface="Gotham"/>
              </a:defRPr>
            </a:pPr>
            <a:r>
              <a:rPr dirty="0"/>
              <a:t>DRIVE SMART Virginia</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0A6B3A"/>
          </a:solidFill>
          <a:ln w="12700">
            <a:miter lim="400000"/>
          </a:ln>
        </p:spPr>
        <p:txBody>
          <a:bodyPr lIns="45718" tIns="45718" rIns="45718" bIns="45718"/>
          <a:lstStyle/>
          <a:p>
            <a:pPr>
              <a:defRPr>
                <a:latin typeface="+mn-lt"/>
                <a:ea typeface="+mn-ea"/>
                <a:cs typeface="+mn-cs"/>
                <a:sym typeface="Calibri"/>
              </a:defRPr>
            </a:pPr>
            <a:endParaRPr/>
          </a:p>
        </p:txBody>
      </p:sp>
      <p:sp>
        <p:nvSpPr>
          <p:cNvPr id="234"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89" y="21553"/>
                </a:lnTo>
                <a:lnTo>
                  <a:pt x="21600" y="38"/>
                </a:lnTo>
                <a:lnTo>
                  <a:pt x="10475" y="0"/>
                </a:lnTo>
                <a:close/>
              </a:path>
            </a:pathLst>
          </a:custGeom>
          <a:solidFill>
            <a:srgbClr val="0A6B3A"/>
          </a:solidFill>
          <a:ln w="12700">
            <a:miter lim="400000"/>
          </a:ln>
        </p:spPr>
        <p:txBody>
          <a:bodyPr lIns="45718" tIns="45718" rIns="45718" bIns="45718"/>
          <a:lstStyle/>
          <a:p>
            <a:pPr>
              <a:defRPr>
                <a:latin typeface="+mn-lt"/>
                <a:ea typeface="+mn-ea"/>
                <a:cs typeface="+mn-cs"/>
                <a:sym typeface="Calibri"/>
              </a:defRPr>
            </a:pPr>
            <a:endParaRPr/>
          </a:p>
        </p:txBody>
      </p:sp>
      <p:pic>
        <p:nvPicPr>
          <p:cNvPr id="235" name="Picture 7" descr="Picture 7"/>
          <p:cNvPicPr>
            <a:picLocks noChangeAspect="1"/>
          </p:cNvPicPr>
          <p:nvPr/>
        </p:nvPicPr>
        <p:blipFill>
          <a:blip r:embed="rId2"/>
          <a:stretch>
            <a:fillRect/>
          </a:stretch>
        </p:blipFill>
        <p:spPr>
          <a:xfrm>
            <a:off x="10584543" y="362856"/>
            <a:ext cx="1270002" cy="762002"/>
          </a:xfrm>
          <a:prstGeom prst="rect">
            <a:avLst/>
          </a:prstGeom>
          <a:ln w="12700">
            <a:miter lim="400000"/>
          </a:ln>
        </p:spPr>
      </p:pic>
      <p:sp>
        <p:nvSpPr>
          <p:cNvPr id="236" name="Rectangle 9"/>
          <p:cNvSpPr txBox="1"/>
          <p:nvPr/>
        </p:nvSpPr>
        <p:spPr>
          <a:xfrm>
            <a:off x="10788901" y="6248922"/>
            <a:ext cx="1168145" cy="218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sp>
        <p:nvSpPr>
          <p:cNvPr id="237" name="TextBox 10"/>
          <p:cNvSpPr txBox="1"/>
          <p:nvPr/>
        </p:nvSpPr>
        <p:spPr>
          <a:xfrm>
            <a:off x="638640" y="686646"/>
            <a:ext cx="4931795" cy="523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800" b="1">
                <a:solidFill>
                  <a:srgbClr val="007446"/>
                </a:solidFill>
                <a:latin typeface="Gotham Black"/>
                <a:ea typeface="Gotham Black"/>
                <a:cs typeface="Gotham Black"/>
                <a:sym typeface="Gotham Black"/>
              </a:defRPr>
            </a:lvl1pPr>
          </a:lstStyle>
          <a:p>
            <a:r>
              <a:rPr lang="en-US" dirty="0"/>
              <a:t>But What if You Are Underage??</a:t>
            </a:r>
            <a:endParaRPr dirty="0"/>
          </a:p>
        </p:txBody>
      </p:sp>
      <p:sp>
        <p:nvSpPr>
          <p:cNvPr id="238" name="Rectangle 6"/>
          <p:cNvSpPr txBox="1"/>
          <p:nvPr/>
        </p:nvSpPr>
        <p:spPr>
          <a:xfrm>
            <a:off x="803741" y="6248922"/>
            <a:ext cx="92394" cy="246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3B3838"/>
                </a:solidFill>
                <a:latin typeface="Gotham"/>
                <a:ea typeface="Gotham"/>
                <a:cs typeface="Gotham"/>
                <a:sym typeface="Gotham"/>
              </a:defRPr>
            </a:lvl1pPr>
          </a:lstStyle>
          <a:p>
            <a:endParaRPr dirty="0"/>
          </a:p>
        </p:txBody>
      </p:sp>
      <p:sp>
        <p:nvSpPr>
          <p:cNvPr id="239" name="Rectangle 1"/>
          <p:cNvSpPr txBox="1"/>
          <p:nvPr/>
        </p:nvSpPr>
        <p:spPr>
          <a:xfrm>
            <a:off x="289825" y="1429364"/>
            <a:ext cx="7256058"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342900" indent="-342900">
              <a:spcBef>
                <a:spcPts val="1200"/>
              </a:spcBef>
              <a:buSzPct val="100000"/>
              <a:buFont typeface="Arial"/>
              <a:buChar char="•"/>
              <a:defRPr sz="2400" b="1">
                <a:solidFill>
                  <a:srgbClr val="767171"/>
                </a:solidFill>
                <a:latin typeface="Gotham"/>
                <a:ea typeface="Gotham"/>
                <a:cs typeface="Gotham"/>
                <a:sym typeface="Gotham"/>
              </a:defRPr>
            </a:lvl1pPr>
          </a:lstStyle>
          <a:p>
            <a:endParaRPr dirty="0"/>
          </a:p>
        </p:txBody>
      </p:sp>
      <p:sp>
        <p:nvSpPr>
          <p:cNvPr id="2" name="Rectangle 1">
            <a:extLst>
              <a:ext uri="{FF2B5EF4-FFF2-40B4-BE49-F238E27FC236}">
                <a16:creationId xmlns:a16="http://schemas.microsoft.com/office/drawing/2014/main" id="{275B7B19-0249-4FB7-B099-CCE9CCF7C5AE}"/>
              </a:ext>
            </a:extLst>
          </p:cNvPr>
          <p:cNvSpPr/>
          <p:nvPr/>
        </p:nvSpPr>
        <p:spPr>
          <a:xfrm>
            <a:off x="367646" y="1429364"/>
            <a:ext cx="8832915" cy="4678204"/>
          </a:xfrm>
          <a:prstGeom prst="rect">
            <a:avLst/>
          </a:prstGeom>
        </p:spPr>
        <p:txBody>
          <a:bodyPr wrap="square">
            <a:spAutoFit/>
          </a:bodyPr>
          <a:lstStyle/>
          <a:p>
            <a:r>
              <a:rPr lang="en-US" sz="2000" b="1" dirty="0">
                <a:solidFill>
                  <a:srgbClr val="767171"/>
                </a:solidFill>
                <a:latin typeface="Gotham"/>
              </a:rPr>
              <a:t>If law enforcement stops you while driving after illegal consumption of alcohol, you are subject to administrative license suspension (ALS). If you are convicted of driving after illegally consuming alcohol and were found to have a BAC of 0.02 and less than 0.08, the court penalty will include a suspension of your driving privilege for one year from the date of conviction, and a minimum mandatory fine of $500, or the requirement that you complete at least 50 hours of community service.</a:t>
            </a:r>
          </a:p>
          <a:p>
            <a:endParaRPr lang="en-US" sz="2000" b="1" dirty="0">
              <a:solidFill>
                <a:srgbClr val="767171"/>
              </a:solidFill>
              <a:latin typeface="Gotham"/>
            </a:endParaRPr>
          </a:p>
          <a:p>
            <a:r>
              <a:rPr lang="en-US" sz="2000" b="1" dirty="0">
                <a:solidFill>
                  <a:srgbClr val="767171"/>
                </a:solidFill>
                <a:latin typeface="Gotham"/>
              </a:rPr>
              <a:t>Regardless of age, if driving on a DUI suspended or restricted license, you may be charged with DUI if you drive with a BAC of 0.02 percent or higher.</a:t>
            </a:r>
          </a:p>
          <a:p>
            <a:endParaRPr lang="en-US" sz="2000" b="1" dirty="0">
              <a:solidFill>
                <a:srgbClr val="767171"/>
              </a:solidFill>
              <a:latin typeface="Gotham"/>
            </a:endParaRPr>
          </a:p>
          <a:p>
            <a:r>
              <a:rPr lang="en-US" sz="2000" b="1" dirty="0">
                <a:solidFill>
                  <a:srgbClr val="767171"/>
                </a:solidFill>
                <a:latin typeface="Gotham"/>
              </a:rPr>
              <a:t>Persons under age 21 who drive while under the influence of drugs or with a blood alcohol content of 0.08 percent or higher are subject to the same penalties as persons age 21 or older.</a:t>
            </a:r>
          </a:p>
          <a:p>
            <a:endParaRPr lang="en-US" dirty="0"/>
          </a:p>
        </p:txBody>
      </p:sp>
      <p:pic>
        <p:nvPicPr>
          <p:cNvPr id="4" name="Picture 3" descr="A picture containing drawing&#10;&#10;Description automatically generated">
            <a:extLst>
              <a:ext uri="{FF2B5EF4-FFF2-40B4-BE49-F238E27FC236}">
                <a16:creationId xmlns:a16="http://schemas.microsoft.com/office/drawing/2014/main" id="{C4377C67-928B-4131-9A2A-78A5CE4A34B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437565" y="2044138"/>
            <a:ext cx="2143125" cy="2143125"/>
          </a:xfrm>
          <a:prstGeom prst="rect">
            <a:avLst/>
          </a:prstGeom>
        </p:spPr>
      </p:pic>
    </p:spTree>
    <p:extLst>
      <p:ext uri="{BB962C8B-B14F-4D97-AF65-F5344CB8AC3E}">
        <p14:creationId xmlns:p14="http://schemas.microsoft.com/office/powerpoint/2010/main" val="5601940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FABC09"/>
          </a:solidFill>
          <a:ln w="12700">
            <a:miter lim="400000"/>
          </a:ln>
        </p:spPr>
        <p:txBody>
          <a:bodyPr lIns="45718" tIns="45718" rIns="45718" bIns="45718"/>
          <a:lstStyle/>
          <a:p>
            <a:pPr>
              <a:defRPr>
                <a:latin typeface="+mn-lt"/>
                <a:ea typeface="+mn-ea"/>
                <a:cs typeface="+mn-cs"/>
                <a:sym typeface="Calibri"/>
              </a:defRPr>
            </a:pPr>
            <a:endParaRPr/>
          </a:p>
        </p:txBody>
      </p:sp>
      <p:pic>
        <p:nvPicPr>
          <p:cNvPr id="226" name="Picture 7" descr="Picture 7"/>
          <p:cNvPicPr>
            <a:picLocks noChangeAspect="1"/>
          </p:cNvPicPr>
          <p:nvPr/>
        </p:nvPicPr>
        <p:blipFill>
          <a:blip r:embed="rId2"/>
          <a:stretch>
            <a:fillRect/>
          </a:stretch>
        </p:blipFill>
        <p:spPr>
          <a:xfrm>
            <a:off x="10584543" y="362856"/>
            <a:ext cx="1270002" cy="762002"/>
          </a:xfrm>
          <a:prstGeom prst="rect">
            <a:avLst/>
          </a:prstGeom>
          <a:ln w="12700">
            <a:miter lim="400000"/>
          </a:ln>
        </p:spPr>
      </p:pic>
      <p:sp>
        <p:nvSpPr>
          <p:cNvPr id="227" name="Rectangle 9"/>
          <p:cNvSpPr txBox="1"/>
          <p:nvPr/>
        </p:nvSpPr>
        <p:spPr>
          <a:xfrm>
            <a:off x="10788901" y="6248922"/>
            <a:ext cx="1168145" cy="218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sp>
        <p:nvSpPr>
          <p:cNvPr id="228" name="TextBox 10"/>
          <p:cNvSpPr txBox="1"/>
          <p:nvPr/>
        </p:nvSpPr>
        <p:spPr>
          <a:xfrm>
            <a:off x="641551" y="678579"/>
            <a:ext cx="1951812" cy="523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800" b="1">
                <a:solidFill>
                  <a:srgbClr val="FEC32A"/>
                </a:solidFill>
                <a:latin typeface="Gotham Black"/>
                <a:ea typeface="Gotham Black"/>
                <a:cs typeface="Gotham Black"/>
                <a:sym typeface="Gotham Black"/>
              </a:defRPr>
            </a:lvl1pPr>
          </a:lstStyle>
          <a:p>
            <a:r>
              <a:rPr lang="en-US" dirty="0"/>
              <a:t>LOVE CLICKS</a:t>
            </a:r>
            <a:endParaRPr dirty="0"/>
          </a:p>
        </p:txBody>
      </p:sp>
      <p:sp>
        <p:nvSpPr>
          <p:cNvPr id="230" name="Rectangle 2"/>
          <p:cNvSpPr txBox="1"/>
          <p:nvPr/>
        </p:nvSpPr>
        <p:spPr>
          <a:xfrm>
            <a:off x="387633" y="1402939"/>
            <a:ext cx="5684988" cy="55399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spcBef>
                <a:spcPts val="1200"/>
              </a:spcBef>
              <a:buSzPct val="100000"/>
              <a:buFont typeface="Arial"/>
              <a:buChar char="•"/>
              <a:defRPr sz="2400" b="1">
                <a:solidFill>
                  <a:srgbClr val="767171"/>
                </a:solidFill>
                <a:latin typeface="Gotham"/>
                <a:ea typeface="Gotham"/>
                <a:cs typeface="Gotham"/>
                <a:sym typeface="Gotham"/>
              </a:defRPr>
            </a:pPr>
            <a:r>
              <a:rPr lang="en-US" dirty="0"/>
              <a:t>A seatbelt is your best defense against a distracted or drunk driver</a:t>
            </a:r>
          </a:p>
          <a:p>
            <a:pPr marL="285750" indent="-285750">
              <a:spcBef>
                <a:spcPts val="1200"/>
              </a:spcBef>
              <a:buSzPct val="100000"/>
              <a:buFont typeface="Arial"/>
              <a:buChar char="•"/>
              <a:defRPr sz="2400" b="1">
                <a:solidFill>
                  <a:srgbClr val="767171"/>
                </a:solidFill>
                <a:latin typeface="Gotham"/>
                <a:ea typeface="Gotham"/>
                <a:cs typeface="Gotham"/>
                <a:sym typeface="Gotham"/>
              </a:defRPr>
            </a:pPr>
            <a:r>
              <a:rPr lang="en-US" dirty="0"/>
              <a:t>About 52% of Virginia roadway fatalities are unbuckled. (Virginia DMV)</a:t>
            </a:r>
          </a:p>
          <a:p>
            <a:pPr marL="285750" indent="-285750">
              <a:spcBef>
                <a:spcPts val="1200"/>
              </a:spcBef>
              <a:buSzPct val="100000"/>
              <a:buFont typeface="Arial"/>
              <a:buChar char="•"/>
              <a:defRPr sz="2400" b="1">
                <a:solidFill>
                  <a:srgbClr val="767171"/>
                </a:solidFill>
                <a:latin typeface="Gotham"/>
                <a:ea typeface="Gotham"/>
                <a:cs typeface="Gotham"/>
                <a:sym typeface="Gotham"/>
              </a:defRPr>
            </a:pPr>
            <a:r>
              <a:rPr lang="en-US" dirty="0"/>
              <a:t>Seat belts save about 14,000 lives each year in America. (NHTSA)	</a:t>
            </a:r>
          </a:p>
          <a:p>
            <a:pPr marL="285750" indent="-285750">
              <a:spcBef>
                <a:spcPts val="1200"/>
              </a:spcBef>
              <a:buSzPct val="100000"/>
              <a:buFont typeface="Arial"/>
              <a:buChar char="•"/>
              <a:defRPr sz="2400" b="1">
                <a:solidFill>
                  <a:srgbClr val="767171"/>
                </a:solidFill>
                <a:latin typeface="Gotham"/>
                <a:ea typeface="Gotham"/>
                <a:cs typeface="Gotham"/>
                <a:sym typeface="Gotham"/>
              </a:defRPr>
            </a:pPr>
            <a:r>
              <a:rPr lang="en-US" dirty="0"/>
              <a:t>Wearing a seat belt correctly in the front seat reduces your chances of a fatal injury by 45%. (NHTSA)</a:t>
            </a:r>
          </a:p>
          <a:p>
            <a:pPr marL="285750" indent="-285750">
              <a:spcBef>
                <a:spcPts val="1200"/>
              </a:spcBef>
              <a:buSzPct val="100000"/>
              <a:buFont typeface="Arial"/>
              <a:buChar char="•"/>
              <a:defRPr sz="2400" b="1">
                <a:solidFill>
                  <a:srgbClr val="767171"/>
                </a:solidFill>
                <a:latin typeface="Gotham"/>
                <a:ea typeface="Gotham"/>
                <a:cs typeface="Gotham"/>
                <a:sym typeface="Gotham"/>
              </a:defRPr>
            </a:pPr>
            <a:r>
              <a:rPr lang="en-US" dirty="0"/>
              <a:t>Among back seat occupants, seat belt use can reduce the risk for death by 60%. (Virginia DMV)</a:t>
            </a:r>
          </a:p>
          <a:p>
            <a:pPr marL="285750" indent="-285750">
              <a:spcBef>
                <a:spcPts val="1200"/>
              </a:spcBef>
              <a:buSzPct val="100000"/>
              <a:buFont typeface="Arial"/>
              <a:buChar char="•"/>
              <a:defRPr sz="2400" b="1">
                <a:solidFill>
                  <a:srgbClr val="767171"/>
                </a:solidFill>
                <a:latin typeface="Gotham"/>
                <a:ea typeface="Gotham"/>
                <a:cs typeface="Gotham"/>
                <a:sym typeface="Gotham"/>
              </a:defRPr>
            </a:pPr>
            <a:endParaRPr sz="1600" dirty="0"/>
          </a:p>
        </p:txBody>
      </p:sp>
      <p:pic>
        <p:nvPicPr>
          <p:cNvPr id="3" name="Picture 2" descr="A close up of a logo&#10;&#10;Description automatically generated">
            <a:extLst>
              <a:ext uri="{FF2B5EF4-FFF2-40B4-BE49-F238E27FC236}">
                <a16:creationId xmlns:a16="http://schemas.microsoft.com/office/drawing/2014/main" id="{39FBBA29-6666-4674-9557-832798CC1E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3374" y="1505236"/>
            <a:ext cx="3805809" cy="3805809"/>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0A6B3A"/>
          </a:solidFill>
          <a:ln w="12700">
            <a:miter lim="400000"/>
          </a:ln>
        </p:spPr>
        <p:txBody>
          <a:bodyPr lIns="45718" tIns="45718" rIns="45718" bIns="45718"/>
          <a:lstStyle/>
          <a:p>
            <a:pPr>
              <a:defRPr>
                <a:latin typeface="+mn-lt"/>
                <a:ea typeface="+mn-ea"/>
                <a:cs typeface="+mn-cs"/>
                <a:sym typeface="Calibri"/>
              </a:defRPr>
            </a:pPr>
            <a:endParaRPr/>
          </a:p>
        </p:txBody>
      </p:sp>
      <p:sp>
        <p:nvSpPr>
          <p:cNvPr id="234"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89" y="21553"/>
                </a:lnTo>
                <a:lnTo>
                  <a:pt x="21600" y="38"/>
                </a:lnTo>
                <a:lnTo>
                  <a:pt x="10475" y="0"/>
                </a:lnTo>
                <a:close/>
              </a:path>
            </a:pathLst>
          </a:custGeom>
          <a:solidFill>
            <a:srgbClr val="0A6B3A"/>
          </a:solidFill>
          <a:ln w="12700">
            <a:miter lim="400000"/>
          </a:ln>
        </p:spPr>
        <p:txBody>
          <a:bodyPr lIns="45718" tIns="45718" rIns="45718" bIns="45718"/>
          <a:lstStyle/>
          <a:p>
            <a:pPr>
              <a:defRPr>
                <a:latin typeface="+mn-lt"/>
                <a:ea typeface="+mn-ea"/>
                <a:cs typeface="+mn-cs"/>
                <a:sym typeface="Calibri"/>
              </a:defRPr>
            </a:pPr>
            <a:endParaRPr/>
          </a:p>
        </p:txBody>
      </p:sp>
      <p:pic>
        <p:nvPicPr>
          <p:cNvPr id="235" name="Picture 7" descr="Picture 7"/>
          <p:cNvPicPr>
            <a:picLocks noChangeAspect="1"/>
          </p:cNvPicPr>
          <p:nvPr/>
        </p:nvPicPr>
        <p:blipFill>
          <a:blip r:embed="rId2"/>
          <a:stretch>
            <a:fillRect/>
          </a:stretch>
        </p:blipFill>
        <p:spPr>
          <a:xfrm>
            <a:off x="10584543" y="362856"/>
            <a:ext cx="1270002" cy="762002"/>
          </a:xfrm>
          <a:prstGeom prst="rect">
            <a:avLst/>
          </a:prstGeom>
          <a:ln w="12700">
            <a:miter lim="400000"/>
          </a:ln>
        </p:spPr>
      </p:pic>
      <p:sp>
        <p:nvSpPr>
          <p:cNvPr id="236" name="Rectangle 9"/>
          <p:cNvSpPr txBox="1"/>
          <p:nvPr/>
        </p:nvSpPr>
        <p:spPr>
          <a:xfrm>
            <a:off x="10788901" y="6248922"/>
            <a:ext cx="1168145" cy="218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sp>
        <p:nvSpPr>
          <p:cNvPr id="237" name="TextBox 10"/>
          <p:cNvSpPr txBox="1"/>
          <p:nvPr/>
        </p:nvSpPr>
        <p:spPr>
          <a:xfrm>
            <a:off x="638640" y="686646"/>
            <a:ext cx="4556693" cy="523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800" b="1">
                <a:solidFill>
                  <a:srgbClr val="007446"/>
                </a:solidFill>
                <a:latin typeface="Gotham Black"/>
                <a:ea typeface="Gotham Black"/>
                <a:cs typeface="Gotham Black"/>
                <a:sym typeface="Gotham Black"/>
              </a:defRPr>
            </a:lvl1pPr>
          </a:lstStyle>
          <a:p>
            <a:r>
              <a:rPr dirty="0"/>
              <a:t>What You Can Do</a:t>
            </a:r>
            <a:r>
              <a:rPr lang="en-US" dirty="0"/>
              <a:t> to Stay Safe</a:t>
            </a:r>
            <a:endParaRPr dirty="0"/>
          </a:p>
        </p:txBody>
      </p:sp>
      <p:sp>
        <p:nvSpPr>
          <p:cNvPr id="238" name="Rectangle 6"/>
          <p:cNvSpPr txBox="1"/>
          <p:nvPr/>
        </p:nvSpPr>
        <p:spPr>
          <a:xfrm>
            <a:off x="803741" y="6248922"/>
            <a:ext cx="92394" cy="246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3B3838"/>
                </a:solidFill>
                <a:latin typeface="Gotham"/>
                <a:ea typeface="Gotham"/>
                <a:cs typeface="Gotham"/>
                <a:sym typeface="Gotham"/>
              </a:defRPr>
            </a:lvl1pPr>
          </a:lstStyle>
          <a:p>
            <a:endParaRPr dirty="0"/>
          </a:p>
        </p:txBody>
      </p:sp>
      <p:sp>
        <p:nvSpPr>
          <p:cNvPr id="239" name="Rectangle 1"/>
          <p:cNvSpPr txBox="1"/>
          <p:nvPr/>
        </p:nvSpPr>
        <p:spPr>
          <a:xfrm>
            <a:off x="289825" y="1429364"/>
            <a:ext cx="7256058" cy="42473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342900" indent="-342900">
              <a:spcBef>
                <a:spcPts val="1200"/>
              </a:spcBef>
              <a:buSzPct val="100000"/>
              <a:buFont typeface="Arial"/>
              <a:buChar char="•"/>
              <a:defRPr sz="2400" b="1">
                <a:solidFill>
                  <a:srgbClr val="767171"/>
                </a:solidFill>
                <a:latin typeface="Gotham"/>
                <a:ea typeface="Gotham"/>
                <a:cs typeface="Gotham"/>
                <a:sym typeface="Gotham"/>
              </a:defRPr>
            </a:lvl1pPr>
          </a:lstStyle>
          <a:p>
            <a:r>
              <a:rPr dirty="0"/>
              <a:t>D</a:t>
            </a:r>
            <a:r>
              <a:rPr lang="en-US" dirty="0"/>
              <a:t>on’t start the vehicle until everyone inside is buckled</a:t>
            </a:r>
          </a:p>
          <a:p>
            <a:r>
              <a:rPr lang="en-US" dirty="0"/>
              <a:t>Ask a passenger to control the music or answer your phone</a:t>
            </a:r>
          </a:p>
          <a:p>
            <a:r>
              <a:rPr lang="en-US" dirty="0"/>
              <a:t>If you don’t have any passengers, keep your phone someplace you won’t be tempted to reach for it- or install a “Do Not Disturb” app on your phone</a:t>
            </a:r>
          </a:p>
          <a:p>
            <a:r>
              <a:rPr lang="en-US" dirty="0"/>
              <a:t>Designate a sober driver and if you aren’t old enough to drink…remember ZERO tolerance for underage drinkers! </a:t>
            </a:r>
            <a:endParaRPr dirty="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629D1F"/>
          </a:solidFill>
          <a:ln w="12700">
            <a:miter lim="400000"/>
          </a:ln>
        </p:spPr>
        <p:txBody>
          <a:bodyPr lIns="45718" tIns="45718" rIns="45718" bIns="45718"/>
          <a:lstStyle/>
          <a:p>
            <a:pPr>
              <a:defRPr>
                <a:latin typeface="+mn-lt"/>
                <a:ea typeface="+mn-ea"/>
                <a:cs typeface="+mn-cs"/>
                <a:sym typeface="Calibri"/>
              </a:defRPr>
            </a:pPr>
            <a:endParaRPr/>
          </a:p>
        </p:txBody>
      </p:sp>
      <p:pic>
        <p:nvPicPr>
          <p:cNvPr id="147" name="Picture 8" descr="Picture 8"/>
          <p:cNvPicPr>
            <a:picLocks noChangeAspect="1"/>
          </p:cNvPicPr>
          <p:nvPr/>
        </p:nvPicPr>
        <p:blipFill>
          <a:blip r:embed="rId2"/>
          <a:stretch>
            <a:fillRect/>
          </a:stretch>
        </p:blipFill>
        <p:spPr>
          <a:xfrm>
            <a:off x="10584543" y="362856"/>
            <a:ext cx="1270002" cy="762002"/>
          </a:xfrm>
          <a:prstGeom prst="rect">
            <a:avLst/>
          </a:prstGeom>
          <a:ln w="12700">
            <a:miter lim="400000"/>
          </a:ln>
        </p:spPr>
      </p:pic>
      <p:sp>
        <p:nvSpPr>
          <p:cNvPr id="148" name="Rectangle 9"/>
          <p:cNvSpPr txBox="1"/>
          <p:nvPr/>
        </p:nvSpPr>
        <p:spPr>
          <a:xfrm>
            <a:off x="10788901" y="6248922"/>
            <a:ext cx="1168145" cy="218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sp>
        <p:nvSpPr>
          <p:cNvPr id="149" name="TextBox 10"/>
          <p:cNvSpPr txBox="1"/>
          <p:nvPr/>
        </p:nvSpPr>
        <p:spPr>
          <a:xfrm>
            <a:off x="497397" y="743856"/>
            <a:ext cx="4909353" cy="523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800" b="1">
                <a:solidFill>
                  <a:srgbClr val="72A03F"/>
                </a:solidFill>
                <a:latin typeface="Gotham Black"/>
                <a:ea typeface="Gotham Black"/>
                <a:cs typeface="Gotham Black"/>
                <a:sym typeface="Gotham Black"/>
              </a:defRPr>
            </a:lvl1pPr>
          </a:lstStyle>
          <a:p>
            <a:r>
              <a:rPr lang="en-US" dirty="0"/>
              <a:t>Another Story You Need to Hear</a:t>
            </a:r>
            <a:endParaRPr dirty="0"/>
          </a:p>
        </p:txBody>
      </p:sp>
      <p:sp>
        <p:nvSpPr>
          <p:cNvPr id="150" name="Rectangle 6"/>
          <p:cNvSpPr txBox="1"/>
          <p:nvPr/>
        </p:nvSpPr>
        <p:spPr>
          <a:xfrm>
            <a:off x="803741" y="6248922"/>
            <a:ext cx="92394" cy="246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3B3838"/>
                </a:solidFill>
                <a:latin typeface="Gotham"/>
                <a:ea typeface="Gotham"/>
                <a:cs typeface="Gotham"/>
                <a:sym typeface="Gotham"/>
              </a:defRPr>
            </a:lvl1pPr>
          </a:lstStyle>
          <a:p>
            <a:endParaRPr dirty="0"/>
          </a:p>
        </p:txBody>
      </p:sp>
      <p:sp>
        <p:nvSpPr>
          <p:cNvPr id="2" name="Rectangle 1">
            <a:extLst>
              <a:ext uri="{FF2B5EF4-FFF2-40B4-BE49-F238E27FC236}">
                <a16:creationId xmlns:a16="http://schemas.microsoft.com/office/drawing/2014/main" id="{900470CD-85C4-47A3-8B61-2FFF8FDF2027}"/>
              </a:ext>
            </a:extLst>
          </p:cNvPr>
          <p:cNvSpPr/>
          <p:nvPr/>
        </p:nvSpPr>
        <p:spPr>
          <a:xfrm>
            <a:off x="423111" y="1855809"/>
            <a:ext cx="6702458" cy="4031873"/>
          </a:xfrm>
          <a:prstGeom prst="rect">
            <a:avLst/>
          </a:prstGeom>
        </p:spPr>
        <p:txBody>
          <a:bodyPr wrap="square">
            <a:spAutoFit/>
          </a:bodyPr>
          <a:lstStyle/>
          <a:p>
            <a:pPr>
              <a:spcBef>
                <a:spcPts val="1200"/>
              </a:spcBef>
              <a:buSzPct val="100000"/>
              <a:defRPr sz="2400" b="1">
                <a:solidFill>
                  <a:srgbClr val="767171"/>
                </a:solidFill>
                <a:latin typeface="Gotham"/>
                <a:ea typeface="Gotham"/>
                <a:cs typeface="Gotham"/>
                <a:sym typeface="Gotham"/>
              </a:defRPr>
            </a:pPr>
            <a:r>
              <a:rPr lang="en-US" dirty="0"/>
              <a:t>Nina Todd lost her two young sons to a distracted driver. The driver was a teenage girl that was on her phone and drifted into Nina’s lane and hit her head-on. </a:t>
            </a:r>
          </a:p>
          <a:p>
            <a:pPr>
              <a:spcBef>
                <a:spcPts val="1200"/>
              </a:spcBef>
              <a:buSzPct val="100000"/>
              <a:defRPr sz="2400" b="1">
                <a:solidFill>
                  <a:srgbClr val="767171"/>
                </a:solidFill>
                <a:latin typeface="Gotham"/>
                <a:ea typeface="Gotham"/>
                <a:cs typeface="Gotham"/>
                <a:sym typeface="Gotham"/>
              </a:defRPr>
            </a:pPr>
            <a:endParaRPr lang="en-US" dirty="0"/>
          </a:p>
          <a:p>
            <a:pPr>
              <a:spcBef>
                <a:spcPts val="1200"/>
              </a:spcBef>
              <a:buSzPct val="100000"/>
              <a:defRPr sz="2400" b="1">
                <a:solidFill>
                  <a:srgbClr val="767171"/>
                </a:solidFill>
                <a:latin typeface="Gotham"/>
                <a:ea typeface="Gotham"/>
                <a:cs typeface="Gotham"/>
                <a:sym typeface="Gotham"/>
              </a:defRPr>
            </a:pPr>
            <a:r>
              <a:rPr lang="en-US" dirty="0"/>
              <a:t>View Nina’s story here…</a:t>
            </a:r>
          </a:p>
          <a:p>
            <a:pPr>
              <a:spcBef>
                <a:spcPts val="1200"/>
              </a:spcBef>
              <a:buSzPct val="100000"/>
              <a:defRPr sz="2400" b="1">
                <a:solidFill>
                  <a:srgbClr val="767171"/>
                </a:solidFill>
                <a:latin typeface="Gotham"/>
                <a:ea typeface="Gotham"/>
                <a:cs typeface="Gotham"/>
                <a:sym typeface="Gotham"/>
              </a:defRPr>
            </a:pPr>
            <a:r>
              <a:rPr lang="en-US" dirty="0">
                <a:hlinkClick r:id="rId3"/>
              </a:rPr>
              <a:t>https://www.youtube.com/watch?v=qAAe55qmhwA</a:t>
            </a:r>
            <a:endParaRPr lang="en-US" dirty="0"/>
          </a:p>
          <a:p>
            <a:pPr>
              <a:spcBef>
                <a:spcPts val="1200"/>
              </a:spcBef>
              <a:buSzPct val="100000"/>
              <a:defRPr sz="2400" b="1">
                <a:solidFill>
                  <a:srgbClr val="767171"/>
                </a:solidFill>
                <a:latin typeface="Gotham"/>
                <a:ea typeface="Gotham"/>
                <a:cs typeface="Gotham"/>
                <a:sym typeface="Gotham"/>
              </a:defRPr>
            </a:pPr>
            <a:endParaRPr lang="en-US" dirty="0"/>
          </a:p>
        </p:txBody>
      </p:sp>
    </p:spTree>
    <p:extLst>
      <p:ext uri="{BB962C8B-B14F-4D97-AF65-F5344CB8AC3E}">
        <p14:creationId xmlns:p14="http://schemas.microsoft.com/office/powerpoint/2010/main" val="352935152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ina Todd Video (2)">
            <a:hlinkClick r:id="" action="ppaction://media"/>
            <a:extLst>
              <a:ext uri="{FF2B5EF4-FFF2-40B4-BE49-F238E27FC236}">
                <a16:creationId xmlns:a16="http://schemas.microsoft.com/office/drawing/2014/main" id="{EFAE7EA8-2945-4615-83C6-3767E54944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51728" y="349970"/>
            <a:ext cx="8210746" cy="6158059"/>
          </a:xfrm>
          <a:prstGeom prst="rect">
            <a:avLst/>
          </a:prstGeom>
        </p:spPr>
      </p:pic>
    </p:spTree>
    <p:extLst>
      <p:ext uri="{BB962C8B-B14F-4D97-AF65-F5344CB8AC3E}">
        <p14:creationId xmlns:p14="http://schemas.microsoft.com/office/powerpoint/2010/main" val="35287607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FABC09"/>
          </a:solidFill>
          <a:ln w="12700">
            <a:miter lim="400000"/>
          </a:ln>
        </p:spPr>
        <p:txBody>
          <a:bodyPr lIns="45718" tIns="45718" rIns="45718" bIns="45718"/>
          <a:lstStyle/>
          <a:p>
            <a:pPr>
              <a:defRPr>
                <a:latin typeface="+mn-lt"/>
                <a:ea typeface="+mn-ea"/>
                <a:cs typeface="+mn-cs"/>
                <a:sym typeface="Calibri"/>
              </a:defRPr>
            </a:pPr>
            <a:endParaRPr/>
          </a:p>
        </p:txBody>
      </p:sp>
      <p:pic>
        <p:nvPicPr>
          <p:cNvPr id="226" name="Picture 7" descr="Picture 7"/>
          <p:cNvPicPr>
            <a:picLocks noChangeAspect="1"/>
          </p:cNvPicPr>
          <p:nvPr/>
        </p:nvPicPr>
        <p:blipFill>
          <a:blip r:embed="rId2"/>
          <a:stretch>
            <a:fillRect/>
          </a:stretch>
        </p:blipFill>
        <p:spPr>
          <a:xfrm>
            <a:off x="10584543" y="362856"/>
            <a:ext cx="1270002" cy="762002"/>
          </a:xfrm>
          <a:prstGeom prst="rect">
            <a:avLst/>
          </a:prstGeom>
          <a:ln w="12700">
            <a:miter lim="400000"/>
          </a:ln>
        </p:spPr>
      </p:pic>
      <p:sp>
        <p:nvSpPr>
          <p:cNvPr id="227" name="Rectangle 9"/>
          <p:cNvSpPr txBox="1"/>
          <p:nvPr/>
        </p:nvSpPr>
        <p:spPr>
          <a:xfrm>
            <a:off x="10788901" y="6248922"/>
            <a:ext cx="1168145" cy="218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sp>
        <p:nvSpPr>
          <p:cNvPr id="228" name="TextBox 10"/>
          <p:cNvSpPr txBox="1"/>
          <p:nvPr/>
        </p:nvSpPr>
        <p:spPr>
          <a:xfrm>
            <a:off x="397059" y="743857"/>
            <a:ext cx="2482407" cy="523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800" b="1">
                <a:solidFill>
                  <a:srgbClr val="FEC32A"/>
                </a:solidFill>
                <a:latin typeface="Gotham Black"/>
                <a:ea typeface="Gotham Black"/>
                <a:cs typeface="Gotham Black"/>
                <a:sym typeface="Gotham Black"/>
              </a:defRPr>
            </a:lvl1pPr>
          </a:lstStyle>
          <a:p>
            <a:r>
              <a:rPr lang="en-US" dirty="0"/>
              <a:t>DRIVE SMART!! </a:t>
            </a:r>
            <a:endParaRPr dirty="0"/>
          </a:p>
        </p:txBody>
      </p:sp>
      <p:sp>
        <p:nvSpPr>
          <p:cNvPr id="230" name="Rectangle 2"/>
          <p:cNvSpPr txBox="1"/>
          <p:nvPr/>
        </p:nvSpPr>
        <p:spPr>
          <a:xfrm>
            <a:off x="397059" y="1450603"/>
            <a:ext cx="7870247" cy="5016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spcBef>
                <a:spcPts val="1200"/>
              </a:spcBef>
              <a:buSzPct val="100000"/>
              <a:defRPr sz="2400" b="1">
                <a:solidFill>
                  <a:srgbClr val="767171"/>
                </a:solidFill>
                <a:latin typeface="Gotham"/>
                <a:ea typeface="Gotham"/>
                <a:cs typeface="Gotham"/>
                <a:sym typeface="Gotham"/>
              </a:defRPr>
            </a:pPr>
            <a:r>
              <a:rPr lang="en-US" sz="2800" dirty="0"/>
              <a:t>Please keep Nina Todd and Christina Dempsey in your minds as you get behind the wheel. No one should have to endure what these families have lost. All because someone was unwilling to keep their focus on the road. </a:t>
            </a:r>
          </a:p>
          <a:p>
            <a:pPr>
              <a:spcBef>
                <a:spcPts val="1200"/>
              </a:spcBef>
              <a:buSzPct val="100000"/>
              <a:defRPr sz="2400" b="1">
                <a:solidFill>
                  <a:srgbClr val="767171"/>
                </a:solidFill>
                <a:latin typeface="Gotham"/>
                <a:ea typeface="Gotham"/>
                <a:cs typeface="Gotham"/>
                <a:sym typeface="Gotham"/>
              </a:defRPr>
            </a:pPr>
            <a:endParaRPr lang="en-US" sz="2800" dirty="0"/>
          </a:p>
          <a:p>
            <a:pPr>
              <a:spcBef>
                <a:spcPts val="1200"/>
              </a:spcBef>
              <a:buSzPct val="100000"/>
              <a:defRPr sz="2400" b="1">
                <a:solidFill>
                  <a:srgbClr val="767171"/>
                </a:solidFill>
                <a:latin typeface="Gotham"/>
                <a:ea typeface="Gotham"/>
                <a:cs typeface="Gotham"/>
                <a:sym typeface="Gotham"/>
              </a:defRPr>
            </a:pPr>
            <a:r>
              <a:rPr lang="en-US" sz="2800" dirty="0"/>
              <a:t>There are millions of stories just like this. Let’s hope you won’t have one too. </a:t>
            </a:r>
          </a:p>
          <a:p>
            <a:pPr>
              <a:spcBef>
                <a:spcPts val="1200"/>
              </a:spcBef>
              <a:buSzPct val="100000"/>
              <a:defRPr sz="2400" b="1">
                <a:solidFill>
                  <a:srgbClr val="767171"/>
                </a:solidFill>
                <a:latin typeface="Gotham"/>
                <a:ea typeface="Gotham"/>
                <a:cs typeface="Gotham"/>
                <a:sym typeface="Gotham"/>
              </a:defRPr>
            </a:pPr>
            <a:r>
              <a:rPr lang="en-US" sz="2800" i="1" dirty="0"/>
              <a:t>Buckle Up. Phone Down. </a:t>
            </a:r>
          </a:p>
          <a:p>
            <a:pPr>
              <a:spcBef>
                <a:spcPts val="1200"/>
              </a:spcBef>
              <a:buSzPct val="100000"/>
              <a:defRPr sz="2400" b="1">
                <a:solidFill>
                  <a:srgbClr val="767171"/>
                </a:solidFill>
                <a:latin typeface="Gotham"/>
                <a:ea typeface="Gotham"/>
                <a:cs typeface="Gotham"/>
                <a:sym typeface="Gotham"/>
              </a:defRPr>
            </a:pPr>
            <a:r>
              <a:rPr lang="en-US" sz="2800" i="1" dirty="0"/>
              <a:t>Designate Before You Celebrate. </a:t>
            </a:r>
          </a:p>
        </p:txBody>
      </p:sp>
      <p:pic>
        <p:nvPicPr>
          <p:cNvPr id="4" name="Picture 3" descr="A picture containing basketball, mirror, drawing, game&#10;&#10;Description automatically generated">
            <a:extLst>
              <a:ext uri="{FF2B5EF4-FFF2-40B4-BE49-F238E27FC236}">
                <a16:creationId xmlns:a16="http://schemas.microsoft.com/office/drawing/2014/main" id="{AF9241AE-B684-45DC-BE0E-06CDABC01F45}"/>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267306" y="1550679"/>
            <a:ext cx="2153749" cy="2153749"/>
          </a:xfrm>
          <a:prstGeom prst="rect">
            <a:avLst/>
          </a:prstGeom>
        </p:spPr>
      </p:pic>
    </p:spTree>
    <p:extLst>
      <p:ext uri="{BB962C8B-B14F-4D97-AF65-F5344CB8AC3E}">
        <p14:creationId xmlns:p14="http://schemas.microsoft.com/office/powerpoint/2010/main" val="327098620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 name="Picture 7" descr="Picture 7"/>
          <p:cNvPicPr>
            <a:picLocks noChangeAspect="1"/>
          </p:cNvPicPr>
          <p:nvPr/>
        </p:nvPicPr>
        <p:blipFill>
          <a:blip r:embed="rId2"/>
          <a:srcRect l="2637"/>
          <a:stretch>
            <a:fillRect/>
          </a:stretch>
        </p:blipFill>
        <p:spPr>
          <a:xfrm>
            <a:off x="0" y="0"/>
            <a:ext cx="12187034" cy="6858000"/>
          </a:xfrm>
          <a:prstGeom prst="rect">
            <a:avLst/>
          </a:prstGeom>
          <a:ln w="12700">
            <a:miter lim="400000"/>
          </a:ln>
        </p:spPr>
      </p:pic>
      <p:sp>
        <p:nvSpPr>
          <p:cNvPr id="368"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0A6B3A">
              <a:alpha val="50000"/>
            </a:srgbClr>
          </a:solidFill>
          <a:ln w="12700">
            <a:miter lim="400000"/>
          </a:ln>
        </p:spPr>
        <p:txBody>
          <a:bodyPr lIns="45718" tIns="45718" rIns="45718" bIns="45718"/>
          <a:lstStyle/>
          <a:p>
            <a:pPr>
              <a:defRPr>
                <a:latin typeface="+mn-lt"/>
                <a:ea typeface="+mn-ea"/>
                <a:cs typeface="+mn-cs"/>
                <a:sym typeface="Calibri"/>
              </a:defRPr>
            </a:pPr>
            <a:endParaRPr/>
          </a:p>
        </p:txBody>
      </p:sp>
      <p:pic>
        <p:nvPicPr>
          <p:cNvPr id="369" name="Picture 8" descr="Picture 8"/>
          <p:cNvPicPr>
            <a:picLocks noChangeAspect="1"/>
          </p:cNvPicPr>
          <p:nvPr/>
        </p:nvPicPr>
        <p:blipFill>
          <a:blip r:embed="rId3"/>
          <a:stretch>
            <a:fillRect/>
          </a:stretch>
        </p:blipFill>
        <p:spPr>
          <a:xfrm>
            <a:off x="10584543" y="362856"/>
            <a:ext cx="1270003" cy="762002"/>
          </a:xfrm>
          <a:prstGeom prst="rect">
            <a:avLst/>
          </a:prstGeom>
          <a:ln w="12700">
            <a:miter lim="400000"/>
          </a:ln>
        </p:spPr>
      </p:pic>
      <p:sp>
        <p:nvSpPr>
          <p:cNvPr id="370" name="TextBox 10"/>
          <p:cNvSpPr txBox="1"/>
          <p:nvPr/>
        </p:nvSpPr>
        <p:spPr>
          <a:xfrm>
            <a:off x="563988" y="1002679"/>
            <a:ext cx="9402446" cy="830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3000" b="1">
                <a:latin typeface="Gotham Black"/>
                <a:ea typeface="Gotham Black"/>
                <a:cs typeface="Gotham Black"/>
                <a:sym typeface="Gotham Black"/>
              </a:defRPr>
            </a:pPr>
            <a:r>
              <a:rPr dirty="0"/>
              <a:t>THANK YOU!</a:t>
            </a:r>
          </a:p>
          <a:p>
            <a:pPr>
              <a:defRPr>
                <a:latin typeface="Gotham"/>
                <a:ea typeface="Gotham"/>
                <a:cs typeface="Gotham"/>
                <a:sym typeface="Gotham"/>
              </a:defRPr>
            </a:pPr>
            <a:r>
              <a:rPr dirty="0"/>
              <a:t>DRIVE SMART Virginia  |  drivesmartva.org</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FABC09"/>
          </a:solidFill>
          <a:ln w="12700">
            <a:miter lim="400000"/>
          </a:ln>
        </p:spPr>
        <p:txBody>
          <a:bodyPr lIns="45718" tIns="45718" rIns="45718" bIns="45718"/>
          <a:lstStyle/>
          <a:p>
            <a:pPr>
              <a:defRPr>
                <a:latin typeface="+mn-lt"/>
                <a:ea typeface="+mn-ea"/>
                <a:cs typeface="+mn-cs"/>
                <a:sym typeface="Calibri"/>
              </a:defRPr>
            </a:pPr>
            <a:endParaRPr/>
          </a:p>
        </p:txBody>
      </p:sp>
      <p:pic>
        <p:nvPicPr>
          <p:cNvPr id="128" name="Picture 7" descr="Picture 7"/>
          <p:cNvPicPr>
            <a:picLocks noChangeAspect="1"/>
          </p:cNvPicPr>
          <p:nvPr/>
        </p:nvPicPr>
        <p:blipFill>
          <a:blip r:embed="rId2"/>
          <a:stretch>
            <a:fillRect/>
          </a:stretch>
        </p:blipFill>
        <p:spPr>
          <a:xfrm>
            <a:off x="10584543" y="362856"/>
            <a:ext cx="1270002" cy="762002"/>
          </a:xfrm>
          <a:prstGeom prst="rect">
            <a:avLst/>
          </a:prstGeom>
          <a:ln w="12700">
            <a:miter lim="400000"/>
          </a:ln>
        </p:spPr>
      </p:pic>
      <p:sp>
        <p:nvSpPr>
          <p:cNvPr id="129" name="Rectangle 9"/>
          <p:cNvSpPr txBox="1"/>
          <p:nvPr/>
        </p:nvSpPr>
        <p:spPr>
          <a:xfrm>
            <a:off x="10788901" y="6248922"/>
            <a:ext cx="1168145" cy="218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sp>
        <p:nvSpPr>
          <p:cNvPr id="130" name="TextBox 10"/>
          <p:cNvSpPr txBox="1"/>
          <p:nvPr/>
        </p:nvSpPr>
        <p:spPr>
          <a:xfrm>
            <a:off x="803740" y="678581"/>
            <a:ext cx="5965732" cy="523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800" b="1">
                <a:solidFill>
                  <a:srgbClr val="FEC32A"/>
                </a:solidFill>
                <a:latin typeface="Gotham Black"/>
                <a:ea typeface="Gotham Black"/>
                <a:cs typeface="Gotham Black"/>
                <a:sym typeface="Gotham Black"/>
              </a:defRPr>
            </a:lvl1pPr>
          </a:lstStyle>
          <a:p>
            <a:r>
              <a:rPr lang="en-US" dirty="0"/>
              <a:t>Driving Dangerously Can Lead to THIS…</a:t>
            </a:r>
            <a:endParaRPr dirty="0"/>
          </a:p>
        </p:txBody>
      </p:sp>
      <p:sp>
        <p:nvSpPr>
          <p:cNvPr id="132" name="Rectangle 6"/>
          <p:cNvSpPr txBox="1"/>
          <p:nvPr/>
        </p:nvSpPr>
        <p:spPr>
          <a:xfrm>
            <a:off x="803741" y="6248922"/>
            <a:ext cx="92394" cy="246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3B3838"/>
                </a:solidFill>
                <a:latin typeface="Gotham"/>
                <a:ea typeface="Gotham"/>
                <a:cs typeface="Gotham"/>
                <a:sym typeface="Gotham"/>
              </a:defRPr>
            </a:lvl1pPr>
          </a:lstStyle>
          <a:p>
            <a:endParaRPr dirty="0"/>
          </a:p>
        </p:txBody>
      </p:sp>
      <p:pic>
        <p:nvPicPr>
          <p:cNvPr id="3" name="Picture 2" descr="A picture containing outdoor, parked, building, truck&#10;&#10;Description automatically generated">
            <a:extLst>
              <a:ext uri="{FF2B5EF4-FFF2-40B4-BE49-F238E27FC236}">
                <a16:creationId xmlns:a16="http://schemas.microsoft.com/office/drawing/2014/main" id="{A4D8867F-91FF-40B8-B1C4-EDE4093317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9374" y="1219601"/>
            <a:ext cx="7222020" cy="5427799"/>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0A6B3A"/>
          </a:solidFill>
          <a:ln w="12700">
            <a:miter lim="400000"/>
          </a:ln>
        </p:spPr>
        <p:txBody>
          <a:bodyPr lIns="45718" tIns="45718" rIns="45718" bIns="45718"/>
          <a:lstStyle/>
          <a:p>
            <a:pPr>
              <a:defRPr>
                <a:latin typeface="+mn-lt"/>
                <a:ea typeface="+mn-ea"/>
                <a:cs typeface="+mn-cs"/>
                <a:sym typeface="Calibri"/>
              </a:defRPr>
            </a:pPr>
            <a:endParaRPr/>
          </a:p>
        </p:txBody>
      </p:sp>
      <p:sp>
        <p:nvSpPr>
          <p:cNvPr id="137"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89" y="21553"/>
                </a:lnTo>
                <a:lnTo>
                  <a:pt x="21600" y="38"/>
                </a:lnTo>
                <a:lnTo>
                  <a:pt x="10475" y="0"/>
                </a:lnTo>
                <a:close/>
              </a:path>
            </a:pathLst>
          </a:custGeom>
          <a:solidFill>
            <a:srgbClr val="0A6B3A"/>
          </a:solidFill>
          <a:ln w="12700">
            <a:miter lim="400000"/>
          </a:ln>
        </p:spPr>
        <p:txBody>
          <a:bodyPr lIns="45718" tIns="45718" rIns="45718" bIns="45718"/>
          <a:lstStyle/>
          <a:p>
            <a:pPr>
              <a:defRPr>
                <a:latin typeface="+mn-lt"/>
                <a:ea typeface="+mn-ea"/>
                <a:cs typeface="+mn-cs"/>
                <a:sym typeface="Calibri"/>
              </a:defRPr>
            </a:pPr>
            <a:endParaRPr/>
          </a:p>
        </p:txBody>
      </p:sp>
      <p:pic>
        <p:nvPicPr>
          <p:cNvPr id="138" name="Picture 7" descr="Picture 7"/>
          <p:cNvPicPr>
            <a:picLocks noChangeAspect="1"/>
          </p:cNvPicPr>
          <p:nvPr/>
        </p:nvPicPr>
        <p:blipFill>
          <a:blip r:embed="rId2"/>
          <a:stretch>
            <a:fillRect/>
          </a:stretch>
        </p:blipFill>
        <p:spPr>
          <a:xfrm>
            <a:off x="10584543" y="362856"/>
            <a:ext cx="1270002" cy="762002"/>
          </a:xfrm>
          <a:prstGeom prst="rect">
            <a:avLst/>
          </a:prstGeom>
          <a:ln w="12700">
            <a:miter lim="400000"/>
          </a:ln>
        </p:spPr>
      </p:pic>
      <p:sp>
        <p:nvSpPr>
          <p:cNvPr id="139" name="Rectangle 9"/>
          <p:cNvSpPr txBox="1"/>
          <p:nvPr/>
        </p:nvSpPr>
        <p:spPr>
          <a:xfrm>
            <a:off x="10788901" y="6248922"/>
            <a:ext cx="1168145" cy="218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sp>
        <p:nvSpPr>
          <p:cNvPr id="140" name="TextBox 10"/>
          <p:cNvSpPr txBox="1"/>
          <p:nvPr/>
        </p:nvSpPr>
        <p:spPr>
          <a:xfrm>
            <a:off x="492655" y="678584"/>
            <a:ext cx="8921669" cy="892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2800" b="1">
                <a:solidFill>
                  <a:srgbClr val="007446"/>
                </a:solidFill>
                <a:latin typeface="Gotham Black"/>
                <a:ea typeface="Gotham Black"/>
                <a:cs typeface="Gotham Black"/>
                <a:sym typeface="Gotham Black"/>
              </a:defRPr>
            </a:pPr>
            <a:r>
              <a:rPr lang="en-US" sz="2600" dirty="0"/>
              <a:t>A Distracted Driver in a Flatbed Truck Crashed into That Car and </a:t>
            </a:r>
          </a:p>
          <a:p>
            <a:pPr>
              <a:defRPr sz="2800" b="1">
                <a:solidFill>
                  <a:srgbClr val="007446"/>
                </a:solidFill>
                <a:latin typeface="Gotham Black"/>
                <a:ea typeface="Gotham Black"/>
                <a:cs typeface="Gotham Black"/>
                <a:sym typeface="Gotham Black"/>
              </a:defRPr>
            </a:pPr>
            <a:r>
              <a:rPr lang="en-US" sz="2600" dirty="0"/>
              <a:t>KILLED 3 Members of the Dempsey Family </a:t>
            </a:r>
            <a:endParaRPr sz="2600" dirty="0"/>
          </a:p>
        </p:txBody>
      </p:sp>
      <p:sp>
        <p:nvSpPr>
          <p:cNvPr id="142" name="Rectangle 6"/>
          <p:cNvSpPr txBox="1"/>
          <p:nvPr/>
        </p:nvSpPr>
        <p:spPr>
          <a:xfrm>
            <a:off x="803741" y="6248922"/>
            <a:ext cx="92394" cy="246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3B3838"/>
                </a:solidFill>
                <a:latin typeface="Gotham"/>
                <a:ea typeface="Gotham"/>
                <a:cs typeface="Gotham"/>
                <a:sym typeface="Gotham"/>
              </a:defRPr>
            </a:lvl1pPr>
          </a:lstStyle>
          <a:p>
            <a:endParaRPr dirty="0"/>
          </a:p>
        </p:txBody>
      </p:sp>
      <p:pic>
        <p:nvPicPr>
          <p:cNvPr id="3" name="Picture 2" descr="A person posing for a picture&#10;&#10;Description automatically generated">
            <a:extLst>
              <a:ext uri="{FF2B5EF4-FFF2-40B4-BE49-F238E27FC236}">
                <a16:creationId xmlns:a16="http://schemas.microsoft.com/office/drawing/2014/main" id="{68895B7A-4763-433F-B271-BB2AA8FE4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635" y="1734937"/>
            <a:ext cx="4615992" cy="4623204"/>
          </a:xfrm>
          <a:prstGeom prst="rect">
            <a:avLst/>
          </a:prstGeom>
        </p:spPr>
      </p:pic>
      <p:sp>
        <p:nvSpPr>
          <p:cNvPr id="5" name="Rectangle 4">
            <a:extLst>
              <a:ext uri="{FF2B5EF4-FFF2-40B4-BE49-F238E27FC236}">
                <a16:creationId xmlns:a16="http://schemas.microsoft.com/office/drawing/2014/main" id="{9547B03D-2CCA-47A1-87FB-D98385784A98}"/>
              </a:ext>
            </a:extLst>
          </p:cNvPr>
          <p:cNvSpPr/>
          <p:nvPr/>
        </p:nvSpPr>
        <p:spPr>
          <a:xfrm>
            <a:off x="5342536" y="2432246"/>
            <a:ext cx="4866693" cy="2339102"/>
          </a:xfrm>
          <a:prstGeom prst="rect">
            <a:avLst/>
          </a:prstGeom>
        </p:spPr>
        <p:txBody>
          <a:bodyPr wrap="square">
            <a:spAutoFit/>
          </a:bodyPr>
          <a:lstStyle/>
          <a:p>
            <a:pPr lvl="0">
              <a:spcBef>
                <a:spcPts val="1200"/>
              </a:spcBef>
              <a:buSzPct val="100000"/>
              <a:defRPr sz="2400" b="1">
                <a:solidFill>
                  <a:srgbClr val="767171"/>
                </a:solidFill>
                <a:latin typeface="Gotham"/>
                <a:ea typeface="Gotham"/>
                <a:cs typeface="Gotham"/>
                <a:sym typeface="Gotham"/>
              </a:defRPr>
            </a:pPr>
            <a:r>
              <a:rPr lang="en-US" sz="2400" b="1" dirty="0">
                <a:solidFill>
                  <a:srgbClr val="767171"/>
                </a:solidFill>
                <a:latin typeface="Gotham"/>
                <a:sym typeface="Gotham"/>
              </a:rPr>
              <a:t>The driver said he was reaching for a piece of paper that fell to the floor. He looked away from the road and didn’t have time to react when traffic stopped in front of him.</a:t>
            </a:r>
          </a:p>
          <a:p>
            <a:pPr lvl="0">
              <a:spcBef>
                <a:spcPts val="1200"/>
              </a:spcBef>
              <a:buSzPct val="100000"/>
              <a:defRPr sz="2400" b="1">
                <a:solidFill>
                  <a:srgbClr val="767171"/>
                </a:solidFill>
                <a:latin typeface="Gotham"/>
                <a:ea typeface="Gotham"/>
                <a:cs typeface="Gotham"/>
                <a:sym typeface="Gotham"/>
              </a:defRPr>
            </a:pPr>
            <a:endParaRPr lang="en-US" sz="1600" b="1" dirty="0">
              <a:solidFill>
                <a:srgbClr val="767171"/>
              </a:solidFill>
              <a:latin typeface="Gotham"/>
              <a:sym typeface="Gotham"/>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629D1F"/>
          </a:solidFill>
          <a:ln w="12700">
            <a:miter lim="400000"/>
          </a:ln>
        </p:spPr>
        <p:txBody>
          <a:bodyPr lIns="45718" tIns="45718" rIns="45718" bIns="45718"/>
          <a:lstStyle/>
          <a:p>
            <a:pPr>
              <a:defRPr>
                <a:latin typeface="+mn-lt"/>
                <a:ea typeface="+mn-ea"/>
                <a:cs typeface="+mn-cs"/>
                <a:sym typeface="Calibri"/>
              </a:defRPr>
            </a:pPr>
            <a:endParaRPr/>
          </a:p>
        </p:txBody>
      </p:sp>
      <p:pic>
        <p:nvPicPr>
          <p:cNvPr id="147" name="Picture 8" descr="Picture 8"/>
          <p:cNvPicPr>
            <a:picLocks noChangeAspect="1"/>
          </p:cNvPicPr>
          <p:nvPr/>
        </p:nvPicPr>
        <p:blipFill>
          <a:blip r:embed="rId2"/>
          <a:stretch>
            <a:fillRect/>
          </a:stretch>
        </p:blipFill>
        <p:spPr>
          <a:xfrm>
            <a:off x="10584543" y="362856"/>
            <a:ext cx="1270002" cy="762002"/>
          </a:xfrm>
          <a:prstGeom prst="rect">
            <a:avLst/>
          </a:prstGeom>
          <a:ln w="12700">
            <a:miter lim="400000"/>
          </a:ln>
        </p:spPr>
      </p:pic>
      <p:sp>
        <p:nvSpPr>
          <p:cNvPr id="148" name="Rectangle 9"/>
          <p:cNvSpPr txBox="1"/>
          <p:nvPr/>
        </p:nvSpPr>
        <p:spPr>
          <a:xfrm>
            <a:off x="10788901" y="6248922"/>
            <a:ext cx="1168145" cy="218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sp>
        <p:nvSpPr>
          <p:cNvPr id="149" name="TextBox 10"/>
          <p:cNvSpPr txBox="1"/>
          <p:nvPr/>
        </p:nvSpPr>
        <p:spPr>
          <a:xfrm>
            <a:off x="497397" y="743856"/>
            <a:ext cx="3460239" cy="523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800" b="1">
                <a:solidFill>
                  <a:srgbClr val="72A03F"/>
                </a:solidFill>
                <a:latin typeface="Gotham Black"/>
                <a:ea typeface="Gotham Black"/>
                <a:cs typeface="Gotham Black"/>
                <a:sym typeface="Gotham Black"/>
              </a:defRPr>
            </a:lvl1pPr>
          </a:lstStyle>
          <a:p>
            <a:r>
              <a:rPr lang="en-US" dirty="0"/>
              <a:t>Distracted Driving Kills</a:t>
            </a:r>
            <a:endParaRPr dirty="0"/>
          </a:p>
        </p:txBody>
      </p:sp>
      <p:sp>
        <p:nvSpPr>
          <p:cNvPr id="150" name="Rectangle 6"/>
          <p:cNvSpPr txBox="1"/>
          <p:nvPr/>
        </p:nvSpPr>
        <p:spPr>
          <a:xfrm>
            <a:off x="803741" y="6248922"/>
            <a:ext cx="92394" cy="246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3B3838"/>
                </a:solidFill>
                <a:latin typeface="Gotham"/>
                <a:ea typeface="Gotham"/>
                <a:cs typeface="Gotham"/>
                <a:sym typeface="Gotham"/>
              </a:defRPr>
            </a:lvl1pPr>
          </a:lstStyle>
          <a:p>
            <a:endParaRPr dirty="0"/>
          </a:p>
        </p:txBody>
      </p:sp>
      <p:sp>
        <p:nvSpPr>
          <p:cNvPr id="151" name="Rectangle 3"/>
          <p:cNvSpPr txBox="1"/>
          <p:nvPr/>
        </p:nvSpPr>
        <p:spPr>
          <a:xfrm>
            <a:off x="497397" y="1695606"/>
            <a:ext cx="7305774" cy="39087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lvl="0">
              <a:spcBef>
                <a:spcPts val="1200"/>
              </a:spcBef>
              <a:buSzPct val="100000"/>
              <a:defRPr sz="2400" b="1">
                <a:solidFill>
                  <a:srgbClr val="767171"/>
                </a:solidFill>
                <a:latin typeface="Gotham"/>
                <a:ea typeface="Gotham"/>
                <a:cs typeface="Gotham"/>
                <a:sym typeface="Gotham"/>
              </a:defRPr>
            </a:pPr>
            <a:r>
              <a:rPr lang="en-US" sz="2000" b="1" dirty="0">
                <a:solidFill>
                  <a:srgbClr val="767171"/>
                </a:solidFill>
                <a:latin typeface="Gotham"/>
                <a:sym typeface="Gotham"/>
              </a:rPr>
              <a:t>Police said the truck was traveling 55mph – and its driver never hit the brakes – killing Bethany, Lauren, and Abby. When it was over, eight vehicles were involved in the crash. The road was shut down for hours. According to investigation reports, the driver of the flatbed truck was </a:t>
            </a:r>
            <a:r>
              <a:rPr lang="en-US" sz="3200" b="1" dirty="0">
                <a:solidFill>
                  <a:srgbClr val="767171"/>
                </a:solidFill>
                <a:latin typeface="Gotham"/>
                <a:sym typeface="Gotham"/>
              </a:rPr>
              <a:t>distracted for the entire 12.6 seconds prior to the crash.</a:t>
            </a:r>
            <a:endParaRPr lang="en-US" dirty="0"/>
          </a:p>
          <a:p>
            <a:pPr>
              <a:spcBef>
                <a:spcPts val="1200"/>
              </a:spcBef>
              <a:buSzPct val="100000"/>
              <a:defRPr sz="2400" b="1">
                <a:solidFill>
                  <a:srgbClr val="767171"/>
                </a:solidFill>
                <a:latin typeface="Gotham"/>
                <a:ea typeface="Gotham"/>
                <a:cs typeface="Gotham"/>
                <a:sym typeface="Gotham"/>
              </a:defRPr>
            </a:pPr>
            <a:endParaRPr lang="en-US" dirty="0"/>
          </a:p>
          <a:p>
            <a:pPr>
              <a:spcBef>
                <a:spcPts val="1200"/>
              </a:spcBef>
              <a:buSzPct val="100000"/>
              <a:defRPr sz="2400" b="1">
                <a:solidFill>
                  <a:srgbClr val="767171"/>
                </a:solidFill>
                <a:latin typeface="Gotham"/>
                <a:ea typeface="Gotham"/>
                <a:cs typeface="Gotham"/>
                <a:sym typeface="Gotham"/>
              </a:defRPr>
            </a:pPr>
            <a:r>
              <a:rPr lang="en-US" sz="2000" dirty="0"/>
              <a:t>Christina Dempsey now travels across Virginia talking to teens about how she lost her sister and nieces to a distracted driver. Her program is called Three Ribbons for Three Reasons. </a:t>
            </a:r>
            <a:endParaRPr sz="2000" dirty="0"/>
          </a:p>
        </p:txBody>
      </p:sp>
      <p:pic>
        <p:nvPicPr>
          <p:cNvPr id="3" name="Picture 2">
            <a:extLst>
              <a:ext uri="{FF2B5EF4-FFF2-40B4-BE49-F238E27FC236}">
                <a16:creationId xmlns:a16="http://schemas.microsoft.com/office/drawing/2014/main" id="{C3CA0A41-5D20-4623-B57A-58569FAB02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37640" y="1246570"/>
            <a:ext cx="2451261" cy="4357798"/>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FABC09"/>
          </a:solidFill>
          <a:ln w="12700">
            <a:miter lim="400000"/>
          </a:ln>
        </p:spPr>
        <p:txBody>
          <a:bodyPr lIns="45718" tIns="45718" rIns="45718" bIns="45718"/>
          <a:lstStyle/>
          <a:p>
            <a:pPr>
              <a:defRPr>
                <a:latin typeface="+mn-lt"/>
                <a:ea typeface="+mn-ea"/>
                <a:cs typeface="+mn-cs"/>
                <a:sym typeface="Calibri"/>
              </a:defRPr>
            </a:pPr>
            <a:endParaRPr/>
          </a:p>
        </p:txBody>
      </p:sp>
      <p:pic>
        <p:nvPicPr>
          <p:cNvPr id="182" name="Picture 7" descr="Picture 7"/>
          <p:cNvPicPr>
            <a:picLocks noChangeAspect="1"/>
          </p:cNvPicPr>
          <p:nvPr/>
        </p:nvPicPr>
        <p:blipFill>
          <a:blip r:embed="rId2"/>
          <a:stretch>
            <a:fillRect/>
          </a:stretch>
        </p:blipFill>
        <p:spPr>
          <a:xfrm>
            <a:off x="10584543" y="362856"/>
            <a:ext cx="1270002" cy="762002"/>
          </a:xfrm>
          <a:prstGeom prst="rect">
            <a:avLst/>
          </a:prstGeom>
          <a:ln w="12700">
            <a:miter lim="400000"/>
          </a:ln>
        </p:spPr>
      </p:pic>
      <p:sp>
        <p:nvSpPr>
          <p:cNvPr id="183" name="Rectangle 9"/>
          <p:cNvSpPr txBox="1"/>
          <p:nvPr/>
        </p:nvSpPr>
        <p:spPr>
          <a:xfrm>
            <a:off x="10788901" y="6248922"/>
            <a:ext cx="1168145" cy="218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sp>
        <p:nvSpPr>
          <p:cNvPr id="184" name="TextBox 10"/>
          <p:cNvSpPr txBox="1"/>
          <p:nvPr/>
        </p:nvSpPr>
        <p:spPr>
          <a:xfrm>
            <a:off x="720632" y="631633"/>
            <a:ext cx="2984146" cy="523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800" b="1">
                <a:solidFill>
                  <a:srgbClr val="FEC32A"/>
                </a:solidFill>
                <a:latin typeface="Gotham Black"/>
                <a:ea typeface="Gotham Black"/>
                <a:cs typeface="Gotham Black"/>
                <a:sym typeface="Gotham Black"/>
              </a:defRPr>
            </a:lvl1pPr>
          </a:lstStyle>
          <a:p>
            <a:r>
              <a:rPr lang="en-US" dirty="0"/>
              <a:t>Consider the FACTS</a:t>
            </a:r>
            <a:endParaRPr dirty="0"/>
          </a:p>
        </p:txBody>
      </p:sp>
      <p:sp>
        <p:nvSpPr>
          <p:cNvPr id="185" name="Rectangle 6"/>
          <p:cNvSpPr txBox="1"/>
          <p:nvPr/>
        </p:nvSpPr>
        <p:spPr>
          <a:xfrm>
            <a:off x="803741" y="6248922"/>
            <a:ext cx="92394" cy="246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3B3838"/>
                </a:solidFill>
                <a:latin typeface="Gotham"/>
                <a:ea typeface="Gotham"/>
                <a:cs typeface="Gotham"/>
                <a:sym typeface="Gotham"/>
              </a:defRPr>
            </a:lvl1pPr>
          </a:lstStyle>
          <a:p>
            <a:endParaRPr dirty="0"/>
          </a:p>
        </p:txBody>
      </p:sp>
      <p:sp>
        <p:nvSpPr>
          <p:cNvPr id="186" name="Rectangle 2"/>
          <p:cNvSpPr txBox="1"/>
          <p:nvPr/>
        </p:nvSpPr>
        <p:spPr>
          <a:xfrm>
            <a:off x="402107" y="1843647"/>
            <a:ext cx="6605341" cy="35086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spcBef>
                <a:spcPts val="1200"/>
              </a:spcBef>
              <a:buSzPct val="100000"/>
              <a:buFont typeface="Arial"/>
              <a:buChar char="•"/>
              <a:defRPr sz="2400" b="1">
                <a:solidFill>
                  <a:srgbClr val="767171"/>
                </a:solidFill>
                <a:latin typeface="Gotham"/>
                <a:ea typeface="Gotham"/>
                <a:cs typeface="Gotham"/>
                <a:sym typeface="Gotham"/>
              </a:defRPr>
            </a:pPr>
            <a:r>
              <a:rPr lang="en-US" sz="2400" dirty="0"/>
              <a:t>Nearly 60% of teen crashes involves distracted driving </a:t>
            </a:r>
            <a:r>
              <a:rPr lang="en-US" sz="1600" i="1" dirty="0"/>
              <a:t>(AAA Study)</a:t>
            </a:r>
          </a:p>
          <a:p>
            <a:pPr marL="285750" indent="-285750">
              <a:spcBef>
                <a:spcPts val="1200"/>
              </a:spcBef>
              <a:buSzPct val="100000"/>
              <a:buFont typeface="Arial"/>
              <a:buChar char="•"/>
              <a:defRPr sz="2400" b="1">
                <a:solidFill>
                  <a:srgbClr val="767171"/>
                </a:solidFill>
                <a:latin typeface="Gotham"/>
                <a:ea typeface="Gotham"/>
                <a:cs typeface="Gotham"/>
                <a:sym typeface="Gotham"/>
              </a:defRPr>
            </a:pPr>
            <a:r>
              <a:rPr lang="en-US" sz="2400" dirty="0"/>
              <a:t>94% of crashes are due to DRIVER ERROR </a:t>
            </a:r>
            <a:r>
              <a:rPr lang="en-US" sz="1600" i="1" dirty="0"/>
              <a:t>(NHTSA)</a:t>
            </a:r>
          </a:p>
          <a:p>
            <a:pPr marL="285750" indent="-285750">
              <a:spcBef>
                <a:spcPts val="1200"/>
              </a:spcBef>
              <a:buSzPct val="100000"/>
              <a:buFont typeface="Arial"/>
              <a:buChar char="•"/>
              <a:defRPr sz="2400" b="1">
                <a:solidFill>
                  <a:srgbClr val="767171"/>
                </a:solidFill>
                <a:latin typeface="Gotham"/>
                <a:ea typeface="Gotham"/>
                <a:cs typeface="Gotham"/>
                <a:sym typeface="Gotham"/>
              </a:defRPr>
            </a:pPr>
            <a:r>
              <a:rPr lang="en-US" sz="2400" dirty="0"/>
              <a:t>Text messaging increases the risk of crash or near-crash by 23 times </a:t>
            </a:r>
            <a:r>
              <a:rPr lang="en-US" sz="1600" i="1" dirty="0"/>
              <a:t>(VTTI)</a:t>
            </a:r>
          </a:p>
          <a:p>
            <a:pPr marL="285750" indent="-285750">
              <a:spcBef>
                <a:spcPts val="1200"/>
              </a:spcBef>
              <a:buSzPct val="100000"/>
              <a:buFont typeface="Arial"/>
              <a:buChar char="•"/>
              <a:defRPr sz="2400" b="1">
                <a:solidFill>
                  <a:srgbClr val="767171"/>
                </a:solidFill>
                <a:latin typeface="Gotham"/>
                <a:ea typeface="Gotham"/>
                <a:cs typeface="Gotham"/>
                <a:sym typeface="Gotham"/>
              </a:defRPr>
            </a:pPr>
            <a:r>
              <a:rPr lang="en-US" sz="2400" dirty="0"/>
              <a:t>Teen drivers aged 16 to 19 are nearly three times more likely than drivers aged 20 and older to be in a fatal crash </a:t>
            </a:r>
            <a:r>
              <a:rPr lang="en-US" sz="1600" i="1" dirty="0"/>
              <a:t>(CDC)</a:t>
            </a:r>
          </a:p>
        </p:txBody>
      </p:sp>
      <p:pic>
        <p:nvPicPr>
          <p:cNvPr id="187" name="distracted driver.jpg" descr="distracted driver.jpg"/>
          <p:cNvPicPr>
            <a:picLocks noChangeAspect="1"/>
          </p:cNvPicPr>
          <p:nvPr/>
        </p:nvPicPr>
        <p:blipFill>
          <a:blip r:embed="rId3"/>
          <a:srcRect l="15812" r="14246"/>
          <a:stretch>
            <a:fillRect/>
          </a:stretch>
        </p:blipFill>
        <p:spPr>
          <a:xfrm>
            <a:off x="7116514" y="1693090"/>
            <a:ext cx="5075429" cy="3809769"/>
          </a:xfrm>
          <a:prstGeom prst="rect">
            <a:avLst/>
          </a:prstGeom>
          <a:ln w="12700">
            <a:miter lim="400000"/>
          </a:ln>
          <a:effectLst>
            <a:outerShdw blurRad="101600" dist="127000" dir="8700000" rotWithShape="0">
              <a:srgbClr val="000000">
                <a:alpha val="20000"/>
              </a:srgbClr>
            </a:outerShdw>
          </a:effectLst>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0A6B3A"/>
          </a:solidFill>
          <a:ln w="12700">
            <a:miter lim="400000"/>
          </a:ln>
        </p:spPr>
        <p:txBody>
          <a:bodyPr lIns="45718" tIns="45718" rIns="45718" bIns="45718"/>
          <a:lstStyle/>
          <a:p>
            <a:pPr>
              <a:defRPr>
                <a:latin typeface="+mn-lt"/>
                <a:ea typeface="+mn-ea"/>
                <a:cs typeface="+mn-cs"/>
                <a:sym typeface="Calibri"/>
              </a:defRPr>
            </a:pPr>
            <a:endParaRPr/>
          </a:p>
        </p:txBody>
      </p:sp>
      <p:sp>
        <p:nvSpPr>
          <p:cNvPr id="190"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89" y="21553"/>
                </a:lnTo>
                <a:lnTo>
                  <a:pt x="21600" y="38"/>
                </a:lnTo>
                <a:lnTo>
                  <a:pt x="10475" y="0"/>
                </a:lnTo>
                <a:close/>
              </a:path>
            </a:pathLst>
          </a:custGeom>
          <a:solidFill>
            <a:srgbClr val="0A6B3A"/>
          </a:solidFill>
          <a:ln w="12700">
            <a:miter lim="400000"/>
          </a:ln>
        </p:spPr>
        <p:txBody>
          <a:bodyPr lIns="45718" tIns="45718" rIns="45718" bIns="45718"/>
          <a:lstStyle/>
          <a:p>
            <a:pPr>
              <a:defRPr>
                <a:latin typeface="+mn-lt"/>
                <a:ea typeface="+mn-ea"/>
                <a:cs typeface="+mn-cs"/>
                <a:sym typeface="Calibri"/>
              </a:defRPr>
            </a:pPr>
            <a:endParaRPr/>
          </a:p>
        </p:txBody>
      </p:sp>
      <p:pic>
        <p:nvPicPr>
          <p:cNvPr id="191" name="Picture 7" descr="Picture 7"/>
          <p:cNvPicPr>
            <a:picLocks noChangeAspect="1"/>
          </p:cNvPicPr>
          <p:nvPr/>
        </p:nvPicPr>
        <p:blipFill>
          <a:blip r:embed="rId2"/>
          <a:stretch>
            <a:fillRect/>
          </a:stretch>
        </p:blipFill>
        <p:spPr>
          <a:xfrm>
            <a:off x="10584543" y="362856"/>
            <a:ext cx="1270002" cy="762002"/>
          </a:xfrm>
          <a:prstGeom prst="rect">
            <a:avLst/>
          </a:prstGeom>
          <a:ln w="12700">
            <a:miter lim="400000"/>
          </a:ln>
        </p:spPr>
      </p:pic>
      <p:sp>
        <p:nvSpPr>
          <p:cNvPr id="192" name="Rectangle 9"/>
          <p:cNvSpPr txBox="1"/>
          <p:nvPr/>
        </p:nvSpPr>
        <p:spPr>
          <a:xfrm>
            <a:off x="10788901" y="6248922"/>
            <a:ext cx="1168145" cy="218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sp>
        <p:nvSpPr>
          <p:cNvPr id="193" name="TextBox 10"/>
          <p:cNvSpPr txBox="1"/>
          <p:nvPr/>
        </p:nvSpPr>
        <p:spPr>
          <a:xfrm>
            <a:off x="702141" y="712046"/>
            <a:ext cx="5601851" cy="954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800" b="1">
                <a:solidFill>
                  <a:srgbClr val="007446"/>
                </a:solidFill>
                <a:latin typeface="Gotham Black"/>
                <a:ea typeface="Gotham Black"/>
                <a:cs typeface="Gotham Black"/>
                <a:sym typeface="Gotham Black"/>
              </a:defRPr>
            </a:lvl1pPr>
          </a:lstStyle>
          <a:p>
            <a:r>
              <a:rPr lang="en-US" dirty="0"/>
              <a:t>It Is NOT Just the Phone! </a:t>
            </a:r>
          </a:p>
          <a:p>
            <a:r>
              <a:rPr lang="en-US" dirty="0"/>
              <a:t>Other Common Forms of Distraction:</a:t>
            </a:r>
          </a:p>
        </p:txBody>
      </p:sp>
      <p:sp>
        <p:nvSpPr>
          <p:cNvPr id="194" name="Rectangle 6"/>
          <p:cNvSpPr txBox="1"/>
          <p:nvPr/>
        </p:nvSpPr>
        <p:spPr>
          <a:xfrm>
            <a:off x="803741" y="6248922"/>
            <a:ext cx="92394" cy="246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3B3838"/>
                </a:solidFill>
                <a:latin typeface="Gotham"/>
                <a:ea typeface="Gotham"/>
                <a:cs typeface="Gotham"/>
                <a:sym typeface="Gotham"/>
              </a:defRPr>
            </a:lvl1pPr>
          </a:lstStyle>
          <a:p>
            <a:endParaRPr dirty="0"/>
          </a:p>
        </p:txBody>
      </p:sp>
      <p:sp>
        <p:nvSpPr>
          <p:cNvPr id="195" name="Rectangle 1"/>
          <p:cNvSpPr txBox="1"/>
          <p:nvPr/>
        </p:nvSpPr>
        <p:spPr>
          <a:xfrm>
            <a:off x="679477" y="1886679"/>
            <a:ext cx="5243379" cy="38164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1200"/>
              </a:spcBef>
              <a:buFont typeface="Arial" panose="020B0604020202020204" pitchFamily="34" charset="0"/>
              <a:buChar char="•"/>
              <a:defRPr sz="2000" b="1">
                <a:solidFill>
                  <a:srgbClr val="767171"/>
                </a:solidFill>
                <a:latin typeface="Gotham"/>
                <a:ea typeface="Gotham"/>
                <a:cs typeface="Gotham"/>
                <a:sym typeface="Gotham"/>
              </a:defRPr>
            </a:pPr>
            <a:r>
              <a:rPr lang="en-US" sz="2400" dirty="0"/>
              <a:t>Interacting with passengers- ESPECIALLY YOUR PEERS!!</a:t>
            </a:r>
          </a:p>
          <a:p>
            <a:pPr marL="342900" indent="-342900">
              <a:spcBef>
                <a:spcPts val="1200"/>
              </a:spcBef>
              <a:buFont typeface="Arial" panose="020B0604020202020204" pitchFamily="34" charset="0"/>
              <a:buChar char="•"/>
              <a:defRPr sz="2000" b="1">
                <a:solidFill>
                  <a:srgbClr val="767171"/>
                </a:solidFill>
                <a:latin typeface="Gotham"/>
                <a:ea typeface="Gotham"/>
                <a:cs typeface="Gotham"/>
                <a:sym typeface="Gotham"/>
              </a:defRPr>
            </a:pPr>
            <a:r>
              <a:rPr lang="en-US" sz="2400" dirty="0"/>
              <a:t>Looking at something outside the vehicle (like a billboard or store sign)</a:t>
            </a:r>
          </a:p>
          <a:p>
            <a:pPr marL="342900" indent="-342900">
              <a:spcBef>
                <a:spcPts val="1200"/>
              </a:spcBef>
              <a:buFont typeface="Arial" panose="020B0604020202020204" pitchFamily="34" charset="0"/>
              <a:buChar char="•"/>
              <a:defRPr sz="2000" b="1">
                <a:solidFill>
                  <a:srgbClr val="767171"/>
                </a:solidFill>
                <a:latin typeface="Gotham"/>
                <a:ea typeface="Gotham"/>
                <a:cs typeface="Gotham"/>
                <a:sym typeface="Gotham"/>
              </a:defRPr>
            </a:pPr>
            <a:r>
              <a:rPr lang="en-US" sz="2400" dirty="0"/>
              <a:t>Daydreaming</a:t>
            </a:r>
          </a:p>
          <a:p>
            <a:pPr marL="342900" indent="-342900">
              <a:spcBef>
                <a:spcPts val="1200"/>
              </a:spcBef>
              <a:buFont typeface="Arial" panose="020B0604020202020204" pitchFamily="34" charset="0"/>
              <a:buChar char="•"/>
              <a:defRPr sz="2000" b="1">
                <a:solidFill>
                  <a:srgbClr val="767171"/>
                </a:solidFill>
                <a:latin typeface="Gotham"/>
                <a:ea typeface="Gotham"/>
                <a:cs typeface="Gotham"/>
                <a:sym typeface="Gotham"/>
              </a:defRPr>
            </a:pPr>
            <a:r>
              <a:rPr lang="en-US" sz="2400" dirty="0"/>
              <a:t>Reaching for an object</a:t>
            </a:r>
          </a:p>
          <a:p>
            <a:pPr marL="342900" indent="-342900">
              <a:spcBef>
                <a:spcPts val="1200"/>
              </a:spcBef>
              <a:buFont typeface="Arial" panose="020B0604020202020204" pitchFamily="34" charset="0"/>
              <a:buChar char="•"/>
              <a:defRPr sz="2000" b="1">
                <a:solidFill>
                  <a:srgbClr val="767171"/>
                </a:solidFill>
                <a:latin typeface="Gotham"/>
                <a:ea typeface="Gotham"/>
                <a:cs typeface="Gotham"/>
                <a:sym typeface="Gotham"/>
              </a:defRPr>
            </a:pPr>
            <a:r>
              <a:rPr lang="en-US" sz="2400" dirty="0"/>
              <a:t>Eating or drinking</a:t>
            </a:r>
          </a:p>
          <a:p>
            <a:pPr marL="342900" indent="-342900">
              <a:spcBef>
                <a:spcPts val="1200"/>
              </a:spcBef>
              <a:buFont typeface="Arial" panose="020B0604020202020204" pitchFamily="34" charset="0"/>
              <a:buChar char="•"/>
              <a:defRPr sz="2000" b="1">
                <a:solidFill>
                  <a:srgbClr val="767171"/>
                </a:solidFill>
                <a:latin typeface="Gotham"/>
                <a:ea typeface="Gotham"/>
                <a:cs typeface="Gotham"/>
                <a:sym typeface="Gotham"/>
              </a:defRPr>
            </a:pPr>
            <a:r>
              <a:rPr lang="en-US" sz="2400" dirty="0"/>
              <a:t>Changing your music</a:t>
            </a:r>
          </a:p>
        </p:txBody>
      </p:sp>
      <p:pic>
        <p:nvPicPr>
          <p:cNvPr id="5" name="Picture 4" descr="A close up of a sign&#10;&#10;Description automatically generated">
            <a:extLst>
              <a:ext uri="{FF2B5EF4-FFF2-40B4-BE49-F238E27FC236}">
                <a16:creationId xmlns:a16="http://schemas.microsoft.com/office/drawing/2014/main" id="{A05FE145-813C-4B8D-9275-4414CBF947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7241" y="2107873"/>
            <a:ext cx="4514924" cy="2257462"/>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FABC09"/>
          </a:solidFill>
          <a:ln w="12700">
            <a:miter lim="400000"/>
          </a:ln>
        </p:spPr>
        <p:txBody>
          <a:bodyPr lIns="45718" tIns="45718" rIns="45718" bIns="45718"/>
          <a:lstStyle/>
          <a:p>
            <a:pPr>
              <a:defRPr>
                <a:latin typeface="+mn-lt"/>
                <a:ea typeface="+mn-ea"/>
                <a:cs typeface="+mn-cs"/>
                <a:sym typeface="Calibri"/>
              </a:defRPr>
            </a:pPr>
            <a:endParaRPr/>
          </a:p>
        </p:txBody>
      </p:sp>
      <p:pic>
        <p:nvPicPr>
          <p:cNvPr id="201" name="Picture 7" descr="Picture 7"/>
          <p:cNvPicPr>
            <a:picLocks noChangeAspect="1"/>
          </p:cNvPicPr>
          <p:nvPr/>
        </p:nvPicPr>
        <p:blipFill>
          <a:blip r:embed="rId2"/>
          <a:stretch>
            <a:fillRect/>
          </a:stretch>
        </p:blipFill>
        <p:spPr>
          <a:xfrm>
            <a:off x="10584543" y="362856"/>
            <a:ext cx="1270002" cy="762002"/>
          </a:xfrm>
          <a:prstGeom prst="rect">
            <a:avLst/>
          </a:prstGeom>
          <a:ln w="12700">
            <a:miter lim="400000"/>
          </a:ln>
        </p:spPr>
      </p:pic>
      <p:sp>
        <p:nvSpPr>
          <p:cNvPr id="202" name="Rectangle 9"/>
          <p:cNvSpPr txBox="1"/>
          <p:nvPr/>
        </p:nvSpPr>
        <p:spPr>
          <a:xfrm>
            <a:off x="10788901" y="6248922"/>
            <a:ext cx="1168145" cy="218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sp>
        <p:nvSpPr>
          <p:cNvPr id="203" name="TextBox 10"/>
          <p:cNvSpPr txBox="1"/>
          <p:nvPr/>
        </p:nvSpPr>
        <p:spPr>
          <a:xfrm>
            <a:off x="641551" y="678579"/>
            <a:ext cx="5185070" cy="523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800" b="1">
                <a:solidFill>
                  <a:srgbClr val="FEC32A"/>
                </a:solidFill>
                <a:latin typeface="Gotham Black"/>
                <a:ea typeface="Gotham Black"/>
                <a:cs typeface="Gotham Black"/>
                <a:sym typeface="Gotham Black"/>
              </a:defRPr>
            </a:lvl1pPr>
          </a:lstStyle>
          <a:p>
            <a:r>
              <a:rPr lang="en-US" dirty="0"/>
              <a:t>Drunk Driving is Still a Major Issue</a:t>
            </a:r>
            <a:endParaRPr dirty="0"/>
          </a:p>
        </p:txBody>
      </p:sp>
      <p:sp>
        <p:nvSpPr>
          <p:cNvPr id="204" name="Rectangle 6"/>
          <p:cNvSpPr txBox="1"/>
          <p:nvPr/>
        </p:nvSpPr>
        <p:spPr>
          <a:xfrm>
            <a:off x="803741" y="6248922"/>
            <a:ext cx="92394" cy="246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3B3838"/>
                </a:solidFill>
                <a:latin typeface="Gotham"/>
                <a:ea typeface="Gotham"/>
                <a:cs typeface="Gotham"/>
                <a:sym typeface="Gotham"/>
              </a:defRPr>
            </a:lvl1pPr>
          </a:lstStyle>
          <a:p>
            <a:endParaRPr dirty="0"/>
          </a:p>
        </p:txBody>
      </p:sp>
      <p:sp>
        <p:nvSpPr>
          <p:cNvPr id="205" name="Rectangle 2"/>
          <p:cNvSpPr txBox="1"/>
          <p:nvPr/>
        </p:nvSpPr>
        <p:spPr>
          <a:xfrm>
            <a:off x="479202" y="1671142"/>
            <a:ext cx="7019504" cy="35086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spcBef>
                <a:spcPts val="1200"/>
              </a:spcBef>
              <a:buSzPct val="100000"/>
              <a:buFont typeface="Arial"/>
              <a:buChar char="•"/>
              <a:defRPr sz="2400" b="1">
                <a:solidFill>
                  <a:srgbClr val="767171"/>
                </a:solidFill>
                <a:latin typeface="Gotham"/>
                <a:ea typeface="Gotham"/>
                <a:cs typeface="Gotham"/>
                <a:sym typeface="Gotham"/>
              </a:defRPr>
            </a:pPr>
            <a:r>
              <a:rPr lang="en-US" dirty="0"/>
              <a:t>Nearly a third of all deaths on Virginia roadways are alcohol-related</a:t>
            </a:r>
          </a:p>
          <a:p>
            <a:pPr marL="285750" indent="-285750">
              <a:spcBef>
                <a:spcPts val="1200"/>
              </a:spcBef>
              <a:buSzPct val="100000"/>
              <a:buFont typeface="Arial"/>
              <a:buChar char="•"/>
              <a:defRPr sz="2400" b="1">
                <a:solidFill>
                  <a:srgbClr val="767171"/>
                </a:solidFill>
                <a:latin typeface="Gotham"/>
                <a:ea typeface="Gotham"/>
                <a:cs typeface="Gotham"/>
                <a:sym typeface="Gotham"/>
              </a:defRPr>
            </a:pPr>
            <a:r>
              <a:rPr lang="en-US" dirty="0"/>
              <a:t>On average, nearly 30 people die each day as a result of drunk driving crashes</a:t>
            </a:r>
          </a:p>
          <a:p>
            <a:pPr marL="285750" indent="-285750">
              <a:spcBef>
                <a:spcPts val="1200"/>
              </a:spcBef>
              <a:buSzPct val="100000"/>
              <a:buFont typeface="Arial"/>
              <a:buChar char="•"/>
              <a:defRPr sz="2400" b="1">
                <a:solidFill>
                  <a:srgbClr val="767171"/>
                </a:solidFill>
                <a:latin typeface="Gotham"/>
                <a:ea typeface="Gotham"/>
                <a:cs typeface="Gotham"/>
                <a:sym typeface="Gotham"/>
              </a:defRPr>
            </a:pPr>
            <a:r>
              <a:rPr lang="en-US" dirty="0"/>
              <a:t>Every 2 minutes a person is injured in a drunk driving crash</a:t>
            </a:r>
          </a:p>
          <a:p>
            <a:pPr marL="285750" indent="-285750">
              <a:spcBef>
                <a:spcPts val="1200"/>
              </a:spcBef>
              <a:buSzPct val="100000"/>
              <a:buFont typeface="Arial"/>
              <a:buChar char="•"/>
              <a:defRPr sz="2400" b="1">
                <a:solidFill>
                  <a:srgbClr val="767171"/>
                </a:solidFill>
                <a:latin typeface="Gotham"/>
                <a:ea typeface="Gotham"/>
                <a:cs typeface="Gotham"/>
                <a:sym typeface="Gotham"/>
              </a:defRPr>
            </a:pPr>
            <a:r>
              <a:rPr lang="en-US" dirty="0"/>
              <a:t>Nearly 19,000 people are convicted of a DUI in Virginia every year</a:t>
            </a:r>
          </a:p>
        </p:txBody>
      </p:sp>
      <p:pic>
        <p:nvPicPr>
          <p:cNvPr id="3" name="Picture 2" descr="A picture containing colorful, drawing&#10;&#10;Description automatically generated">
            <a:extLst>
              <a:ext uri="{FF2B5EF4-FFF2-40B4-BE49-F238E27FC236}">
                <a16:creationId xmlns:a16="http://schemas.microsoft.com/office/drawing/2014/main" id="{CC928CEB-D865-4F26-B6BC-52D23995E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4038" y="1505236"/>
            <a:ext cx="3526410" cy="3526410"/>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0A6B3A"/>
          </a:solidFill>
          <a:ln w="12700">
            <a:miter lim="400000"/>
          </a:ln>
        </p:spPr>
        <p:txBody>
          <a:bodyPr lIns="45718" tIns="45718" rIns="45718" bIns="45718"/>
          <a:lstStyle/>
          <a:p>
            <a:pPr>
              <a:defRPr>
                <a:latin typeface="+mn-lt"/>
                <a:ea typeface="+mn-ea"/>
                <a:cs typeface="+mn-cs"/>
                <a:sym typeface="Calibri"/>
              </a:defRPr>
            </a:pPr>
            <a:endParaRPr/>
          </a:p>
        </p:txBody>
      </p:sp>
      <p:sp>
        <p:nvSpPr>
          <p:cNvPr id="208" name="Shape"/>
          <p:cNvSpPr/>
          <p:nvPr/>
        </p:nvSpPr>
        <p:spPr>
          <a:xfrm>
            <a:off x="7000264" y="-7086"/>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89" y="21553"/>
                </a:lnTo>
                <a:lnTo>
                  <a:pt x="21600" y="38"/>
                </a:lnTo>
                <a:lnTo>
                  <a:pt x="10475" y="0"/>
                </a:lnTo>
                <a:close/>
              </a:path>
            </a:pathLst>
          </a:custGeom>
          <a:solidFill>
            <a:srgbClr val="0A6B3A"/>
          </a:solidFill>
          <a:ln w="12700">
            <a:miter lim="400000"/>
          </a:ln>
        </p:spPr>
        <p:txBody>
          <a:bodyPr lIns="45718" tIns="45718" rIns="45718" bIns="45718"/>
          <a:lstStyle/>
          <a:p>
            <a:pPr>
              <a:defRPr>
                <a:latin typeface="+mn-lt"/>
                <a:ea typeface="+mn-ea"/>
                <a:cs typeface="+mn-cs"/>
                <a:sym typeface="Calibri"/>
              </a:defRPr>
            </a:pPr>
            <a:endParaRPr/>
          </a:p>
        </p:txBody>
      </p:sp>
      <p:pic>
        <p:nvPicPr>
          <p:cNvPr id="209" name="Picture 7" descr="Picture 7"/>
          <p:cNvPicPr>
            <a:picLocks noChangeAspect="1"/>
          </p:cNvPicPr>
          <p:nvPr/>
        </p:nvPicPr>
        <p:blipFill>
          <a:blip r:embed="rId3"/>
          <a:stretch>
            <a:fillRect/>
          </a:stretch>
        </p:blipFill>
        <p:spPr>
          <a:xfrm>
            <a:off x="10584543" y="362856"/>
            <a:ext cx="1270002" cy="762002"/>
          </a:xfrm>
          <a:prstGeom prst="rect">
            <a:avLst/>
          </a:prstGeom>
          <a:ln w="12700">
            <a:miter lim="400000"/>
          </a:ln>
        </p:spPr>
      </p:pic>
      <p:sp>
        <p:nvSpPr>
          <p:cNvPr id="210" name="Rectangle 9"/>
          <p:cNvSpPr txBox="1"/>
          <p:nvPr/>
        </p:nvSpPr>
        <p:spPr>
          <a:xfrm>
            <a:off x="10788901" y="6248922"/>
            <a:ext cx="1168145" cy="218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sp>
        <p:nvSpPr>
          <p:cNvPr id="211" name="TextBox 10"/>
          <p:cNvSpPr txBox="1"/>
          <p:nvPr/>
        </p:nvSpPr>
        <p:spPr>
          <a:xfrm>
            <a:off x="651340" y="686646"/>
            <a:ext cx="4797143" cy="523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800" b="1">
                <a:solidFill>
                  <a:srgbClr val="007446"/>
                </a:solidFill>
                <a:latin typeface="Gotham Black"/>
                <a:ea typeface="Gotham Black"/>
                <a:cs typeface="Gotham Black"/>
                <a:sym typeface="Gotham Black"/>
              </a:defRPr>
            </a:lvl1pPr>
          </a:lstStyle>
          <a:p>
            <a:r>
              <a:rPr lang="en-US" dirty="0"/>
              <a:t>Designated Drivers are #Heroes</a:t>
            </a:r>
            <a:endParaRPr dirty="0"/>
          </a:p>
        </p:txBody>
      </p:sp>
      <p:sp>
        <p:nvSpPr>
          <p:cNvPr id="212" name="Rectangle 6"/>
          <p:cNvSpPr txBox="1"/>
          <p:nvPr/>
        </p:nvSpPr>
        <p:spPr>
          <a:xfrm>
            <a:off x="803741" y="6248922"/>
            <a:ext cx="92394" cy="246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3B3838"/>
                </a:solidFill>
                <a:latin typeface="Gotham"/>
                <a:ea typeface="Gotham"/>
                <a:cs typeface="Gotham"/>
                <a:sym typeface="Gotham"/>
              </a:defRPr>
            </a:lvl1pPr>
          </a:lstStyle>
          <a:p>
            <a:endParaRPr dirty="0"/>
          </a:p>
        </p:txBody>
      </p:sp>
      <p:sp>
        <p:nvSpPr>
          <p:cNvPr id="213" name="Rectangle 1"/>
          <p:cNvSpPr txBox="1"/>
          <p:nvPr/>
        </p:nvSpPr>
        <p:spPr>
          <a:xfrm>
            <a:off x="353324" y="1432699"/>
            <a:ext cx="8460737" cy="49244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marL="342900" indent="-342900">
              <a:spcBef>
                <a:spcPts val="1200"/>
              </a:spcBef>
              <a:buSzPct val="100000"/>
              <a:buFont typeface="Arial"/>
              <a:buChar char="•"/>
              <a:defRPr sz="2400" b="1">
                <a:solidFill>
                  <a:srgbClr val="767171"/>
                </a:solidFill>
                <a:latin typeface="Gotham"/>
                <a:ea typeface="Gotham"/>
                <a:cs typeface="Gotham"/>
                <a:sym typeface="Gotham"/>
              </a:defRPr>
            </a:lvl1pPr>
          </a:lstStyle>
          <a:p>
            <a:r>
              <a:rPr lang="en-US" sz="2800" dirty="0"/>
              <a:t>100% of drunk driving crashes are PREVENTABLE!!!</a:t>
            </a:r>
          </a:p>
          <a:p>
            <a:r>
              <a:rPr lang="en-US" dirty="0"/>
              <a:t>Plan Ahead:</a:t>
            </a:r>
          </a:p>
          <a:p>
            <a:r>
              <a:rPr lang="en-US" dirty="0"/>
              <a:t>Install Uber/Lyft app on your phone and know how to use it</a:t>
            </a:r>
          </a:p>
          <a:p>
            <a:r>
              <a:rPr lang="en-US" dirty="0"/>
              <a:t>Familiarize yourself with public transportation</a:t>
            </a:r>
          </a:p>
          <a:p>
            <a:r>
              <a:rPr lang="en-US" dirty="0"/>
              <a:t>Have an agreement with a friend or family member that you will call them if you need a ride</a:t>
            </a:r>
          </a:p>
          <a:p>
            <a:r>
              <a:rPr lang="en-US" dirty="0"/>
              <a:t>Keep the number of a local cab service and some cash in your purse or wallet</a:t>
            </a:r>
          </a:p>
          <a:p>
            <a:r>
              <a:rPr lang="en-US" dirty="0"/>
              <a:t>Designate a sober driver BEFORE drinking begins</a:t>
            </a:r>
          </a:p>
          <a:p>
            <a:endParaRPr dirty="0"/>
          </a:p>
        </p:txBody>
      </p:sp>
      <p:pic>
        <p:nvPicPr>
          <p:cNvPr id="3" name="Picture 2" descr="A drawing of a cartoon character&#10;&#10;Description automatically generated">
            <a:extLst>
              <a:ext uri="{FF2B5EF4-FFF2-40B4-BE49-F238E27FC236}">
                <a16:creationId xmlns:a16="http://schemas.microsoft.com/office/drawing/2014/main" id="{6D15C4DB-2504-43EC-AB9E-F1AEE32F8E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8915" y="2450970"/>
            <a:ext cx="3179228" cy="1788316"/>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629D1F"/>
          </a:solidFill>
          <a:ln w="12700">
            <a:miter lim="400000"/>
          </a:ln>
        </p:spPr>
        <p:txBody>
          <a:bodyPr lIns="45718" tIns="45718" rIns="45718" bIns="45718"/>
          <a:lstStyle/>
          <a:p>
            <a:pPr>
              <a:defRPr>
                <a:latin typeface="+mn-lt"/>
                <a:ea typeface="+mn-ea"/>
                <a:cs typeface="+mn-cs"/>
                <a:sym typeface="Calibri"/>
              </a:defRPr>
            </a:pPr>
            <a:endParaRPr/>
          </a:p>
        </p:txBody>
      </p:sp>
      <p:pic>
        <p:nvPicPr>
          <p:cNvPr id="147" name="Picture 8" descr="Picture 8"/>
          <p:cNvPicPr>
            <a:picLocks noChangeAspect="1"/>
          </p:cNvPicPr>
          <p:nvPr/>
        </p:nvPicPr>
        <p:blipFill>
          <a:blip r:embed="rId2"/>
          <a:stretch>
            <a:fillRect/>
          </a:stretch>
        </p:blipFill>
        <p:spPr>
          <a:xfrm>
            <a:off x="10584543" y="362856"/>
            <a:ext cx="1270002" cy="762002"/>
          </a:xfrm>
          <a:prstGeom prst="rect">
            <a:avLst/>
          </a:prstGeom>
          <a:ln w="12700">
            <a:miter lim="400000"/>
          </a:ln>
        </p:spPr>
      </p:pic>
      <p:sp>
        <p:nvSpPr>
          <p:cNvPr id="148" name="Rectangle 9"/>
          <p:cNvSpPr txBox="1"/>
          <p:nvPr/>
        </p:nvSpPr>
        <p:spPr>
          <a:xfrm>
            <a:off x="10788901" y="6248922"/>
            <a:ext cx="1168145" cy="218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sp>
        <p:nvSpPr>
          <p:cNvPr id="149" name="TextBox 10"/>
          <p:cNvSpPr txBox="1"/>
          <p:nvPr/>
        </p:nvSpPr>
        <p:spPr>
          <a:xfrm>
            <a:off x="497397" y="743856"/>
            <a:ext cx="6427397" cy="523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800" b="1">
                <a:solidFill>
                  <a:srgbClr val="72A03F"/>
                </a:solidFill>
                <a:latin typeface="Gotham Black"/>
                <a:ea typeface="Gotham Black"/>
                <a:cs typeface="Gotham Black"/>
                <a:sym typeface="Gotham Black"/>
              </a:defRPr>
            </a:lvl1pPr>
          </a:lstStyle>
          <a:p>
            <a:r>
              <a:rPr lang="en-US" dirty="0"/>
              <a:t>Drunk Driving Has MASSIVE Consequences</a:t>
            </a:r>
            <a:endParaRPr dirty="0"/>
          </a:p>
        </p:txBody>
      </p:sp>
      <p:sp>
        <p:nvSpPr>
          <p:cNvPr id="150" name="Rectangle 6"/>
          <p:cNvSpPr txBox="1"/>
          <p:nvPr/>
        </p:nvSpPr>
        <p:spPr>
          <a:xfrm>
            <a:off x="803741" y="6248922"/>
            <a:ext cx="92394" cy="246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3B3838"/>
                </a:solidFill>
                <a:latin typeface="Gotham"/>
                <a:ea typeface="Gotham"/>
                <a:cs typeface="Gotham"/>
                <a:sym typeface="Gotham"/>
              </a:defRPr>
            </a:lvl1pPr>
          </a:lstStyle>
          <a:p>
            <a:endParaRPr dirty="0"/>
          </a:p>
        </p:txBody>
      </p:sp>
      <p:sp>
        <p:nvSpPr>
          <p:cNvPr id="151" name="Rectangle 3"/>
          <p:cNvSpPr txBox="1"/>
          <p:nvPr/>
        </p:nvSpPr>
        <p:spPr>
          <a:xfrm>
            <a:off x="369093" y="1825502"/>
            <a:ext cx="7305774" cy="3600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lvl="0" indent="-342900">
              <a:spcBef>
                <a:spcPts val="1200"/>
              </a:spcBef>
              <a:buSzPct val="100000"/>
              <a:buFont typeface="Arial" panose="020B0604020202020204" pitchFamily="34" charset="0"/>
              <a:buChar char="•"/>
              <a:defRPr sz="2400" b="1">
                <a:solidFill>
                  <a:srgbClr val="767171"/>
                </a:solidFill>
                <a:latin typeface="Gotham"/>
                <a:ea typeface="Gotham"/>
                <a:cs typeface="Gotham"/>
                <a:sym typeface="Gotham"/>
              </a:defRPr>
            </a:pPr>
            <a:r>
              <a:rPr lang="en-US" sz="2400" dirty="0"/>
              <a:t>In Virginia, the fine for a first DUI conviction can cost $2,500 and may also include: </a:t>
            </a:r>
          </a:p>
          <a:p>
            <a:pPr marL="342900" lvl="0" indent="-342900">
              <a:spcBef>
                <a:spcPts val="1200"/>
              </a:spcBef>
              <a:buSzPct val="100000"/>
              <a:buFont typeface="Arial" panose="020B0604020202020204" pitchFamily="34" charset="0"/>
              <a:buChar char="•"/>
              <a:defRPr sz="2400" b="1">
                <a:solidFill>
                  <a:srgbClr val="767171"/>
                </a:solidFill>
                <a:latin typeface="Gotham"/>
                <a:ea typeface="Gotham"/>
                <a:cs typeface="Gotham"/>
                <a:sym typeface="Gotham"/>
              </a:defRPr>
            </a:pPr>
            <a:r>
              <a:rPr lang="en-US" sz="2400" dirty="0"/>
              <a:t>Up to a year in jail</a:t>
            </a:r>
          </a:p>
          <a:p>
            <a:pPr marL="342900" lvl="0" indent="-342900">
              <a:spcBef>
                <a:spcPts val="1200"/>
              </a:spcBef>
              <a:buSzPct val="100000"/>
              <a:buFont typeface="Arial" panose="020B0604020202020204" pitchFamily="34" charset="0"/>
              <a:buChar char="•"/>
              <a:defRPr sz="2400" b="1">
                <a:solidFill>
                  <a:srgbClr val="767171"/>
                </a:solidFill>
                <a:latin typeface="Gotham"/>
                <a:ea typeface="Gotham"/>
                <a:cs typeface="Gotham"/>
                <a:sym typeface="Gotham"/>
              </a:defRPr>
            </a:pPr>
            <a:r>
              <a:rPr lang="en-US" sz="2400" dirty="0"/>
              <a:t>A mandatory ignition interlock device that requires the driver to blow into a breathalyzer to start the engine</a:t>
            </a:r>
          </a:p>
          <a:p>
            <a:pPr marL="342900" lvl="0" indent="-342900">
              <a:spcBef>
                <a:spcPts val="1200"/>
              </a:spcBef>
              <a:buSzPct val="100000"/>
              <a:buFont typeface="Arial" panose="020B0604020202020204" pitchFamily="34" charset="0"/>
              <a:buChar char="•"/>
              <a:defRPr sz="2400" b="1">
                <a:solidFill>
                  <a:srgbClr val="767171"/>
                </a:solidFill>
                <a:latin typeface="Gotham"/>
                <a:ea typeface="Gotham"/>
                <a:cs typeface="Gotham"/>
                <a:sym typeface="Gotham"/>
              </a:defRPr>
            </a:pPr>
            <a:r>
              <a:rPr lang="en-US" sz="2400" dirty="0"/>
              <a:t>A one-year suspension of all driving privileges </a:t>
            </a:r>
          </a:p>
          <a:p>
            <a:pPr marL="342900" lvl="0" indent="-342900">
              <a:spcBef>
                <a:spcPts val="1200"/>
              </a:spcBef>
              <a:buSzPct val="100000"/>
              <a:buFont typeface="Arial" panose="020B0604020202020204" pitchFamily="34" charset="0"/>
              <a:buChar char="•"/>
              <a:defRPr sz="2400" b="1">
                <a:solidFill>
                  <a:srgbClr val="767171"/>
                </a:solidFill>
                <a:latin typeface="Gotham"/>
                <a:ea typeface="Gotham"/>
                <a:cs typeface="Gotham"/>
                <a:sym typeface="Gotham"/>
              </a:defRPr>
            </a:pPr>
            <a:endParaRPr sz="2000" dirty="0"/>
          </a:p>
        </p:txBody>
      </p:sp>
      <p:pic>
        <p:nvPicPr>
          <p:cNvPr id="4" name="Picture 3" descr="A drawing of a face&#10;&#10;Description automatically generated">
            <a:extLst>
              <a:ext uri="{FF2B5EF4-FFF2-40B4-BE49-F238E27FC236}">
                <a16:creationId xmlns:a16="http://schemas.microsoft.com/office/drawing/2014/main" id="{7E34E607-923F-495A-B02A-89612C4ACC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9391" y="2081816"/>
            <a:ext cx="3676032" cy="2067768"/>
          </a:xfrm>
          <a:prstGeom prst="rect">
            <a:avLst/>
          </a:prstGeom>
        </p:spPr>
      </p:pic>
    </p:spTree>
    <p:extLst>
      <p:ext uri="{BB962C8B-B14F-4D97-AF65-F5344CB8AC3E}">
        <p14:creationId xmlns:p14="http://schemas.microsoft.com/office/powerpoint/2010/main" val="253243270"/>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1679</TotalTime>
  <Words>954</Words>
  <Application>Microsoft Office PowerPoint</Application>
  <PresentationFormat>Widescreen</PresentationFormat>
  <Paragraphs>86</Paragraphs>
  <Slides>16</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Gotham</vt:lpstr>
      <vt:lpstr>Gotham Black</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 smolenski</dc:creator>
  <cp:lastModifiedBy>kristin smolenski</cp:lastModifiedBy>
  <cp:revision>27</cp:revision>
  <dcterms:modified xsi:type="dcterms:W3CDTF">2020-04-15T16:48:07Z</dcterms:modified>
</cp:coreProperties>
</file>