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98" r:id="rId3"/>
    <p:sldId id="256" r:id="rId4"/>
    <p:sldId id="265" r:id="rId5"/>
    <p:sldId id="267" r:id="rId6"/>
    <p:sldId id="268" r:id="rId7"/>
    <p:sldId id="270" r:id="rId8"/>
    <p:sldId id="269" r:id="rId9"/>
    <p:sldId id="271" r:id="rId10"/>
    <p:sldId id="272" r:id="rId11"/>
    <p:sldId id="274" r:id="rId12"/>
    <p:sldId id="275" r:id="rId13"/>
    <p:sldId id="273"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90" r:id="rId28"/>
    <p:sldId id="291" r:id="rId29"/>
    <p:sldId id="292" r:id="rId30"/>
    <p:sldId id="296" r:id="rId31"/>
    <p:sldId id="294" r:id="rId32"/>
    <p:sldId id="297" r:id="rId33"/>
    <p:sldId id="3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FFF"/>
    <a:srgbClr val="EF0000"/>
    <a:srgbClr val="E300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18" autoAdjust="0"/>
    <p:restoredTop sz="94660"/>
  </p:normalViewPr>
  <p:slideViewPr>
    <p:cSldViewPr snapToGrid="0">
      <p:cViewPr varScale="1">
        <p:scale>
          <a:sx n="107" d="100"/>
          <a:sy n="107" d="100"/>
        </p:scale>
        <p:origin x="17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rai\Dropbox\distracted%20driving\figures%20of%20clas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 ms'!$G$5</c:f>
              <c:strCache>
                <c:ptCount val="1"/>
                <c:pt idx="0">
                  <c:v>Class 1</c:v>
                </c:pt>
              </c:strCache>
            </c:strRef>
          </c:tx>
          <c:spPr>
            <a:ln w="38100" cap="rnd" cmpd="sng" algn="ctr">
              <a:solidFill>
                <a:srgbClr val="00B050"/>
              </a:solidFill>
              <a:prstDash val="solid"/>
              <a:round/>
            </a:ln>
            <a:effectLst/>
          </c:spPr>
          <c:marker>
            <c:spPr>
              <a:solidFill>
                <a:srgbClr val="00B050"/>
              </a:solidFill>
              <a:ln w="38100" cap="flat" cmpd="sng" algn="ctr">
                <a:solidFill>
                  <a:srgbClr val="00B050"/>
                </a:solidFill>
                <a:prstDash val="solid"/>
                <a:round/>
              </a:ln>
              <a:effectLst/>
            </c:spPr>
          </c:marker>
          <c:cat>
            <c:strRef>
              <c:f>'for ms'!$F$6:$F$19</c:f>
              <c:strCache>
                <c:ptCount val="14"/>
                <c:pt idx="0">
                  <c:v>Make Calls - Hand Held</c:v>
                </c:pt>
                <c:pt idx="1">
                  <c:v>Make Calls - Hands Free</c:v>
                </c:pt>
                <c:pt idx="2">
                  <c:v>Take Calls - Hand Held</c:v>
                </c:pt>
                <c:pt idx="3">
                  <c:v>Take Calls - Hands Free</c:v>
                </c:pt>
                <c:pt idx="4">
                  <c:v>Read Texts</c:v>
                </c:pt>
                <c:pt idx="5">
                  <c:v>Send Texts</c:v>
                </c:pt>
                <c:pt idx="6">
                  <c:v>Program Music</c:v>
                </c:pt>
                <c:pt idx="7">
                  <c:v>Read Social Media</c:v>
                </c:pt>
                <c:pt idx="8">
                  <c:v>Navigate (GPS)</c:v>
                </c:pt>
                <c:pt idx="9">
                  <c:v>Access Internet - Traffic</c:v>
                </c:pt>
                <c:pt idx="10">
                  <c:v>Access Internet - Banking</c:v>
                </c:pt>
                <c:pt idx="11">
                  <c:v>Talk with Passenger(s)</c:v>
                </c:pt>
                <c:pt idx="12">
                  <c:v>Find in Bag</c:v>
                </c:pt>
                <c:pt idx="13">
                  <c:v>Eat or Drink</c:v>
                </c:pt>
              </c:strCache>
            </c:strRef>
          </c:cat>
          <c:val>
            <c:numRef>
              <c:f>'for ms'!$G$6:$G$19</c:f>
              <c:numCache>
                <c:formatCode>General</c:formatCode>
                <c:ptCount val="14"/>
                <c:pt idx="0">
                  <c:v>1.76</c:v>
                </c:pt>
                <c:pt idx="1">
                  <c:v>1.867</c:v>
                </c:pt>
                <c:pt idx="2">
                  <c:v>1.794</c:v>
                </c:pt>
                <c:pt idx="3">
                  <c:v>1.8169999999999999</c:v>
                </c:pt>
                <c:pt idx="4">
                  <c:v>1.625</c:v>
                </c:pt>
                <c:pt idx="5">
                  <c:v>1.4279999999999999</c:v>
                </c:pt>
                <c:pt idx="6">
                  <c:v>2.371</c:v>
                </c:pt>
                <c:pt idx="7">
                  <c:v>1.133</c:v>
                </c:pt>
                <c:pt idx="8">
                  <c:v>2.609</c:v>
                </c:pt>
                <c:pt idx="9">
                  <c:v>1.202</c:v>
                </c:pt>
                <c:pt idx="10">
                  <c:v>1.202</c:v>
                </c:pt>
                <c:pt idx="11">
                  <c:v>3.4129999999999998</c:v>
                </c:pt>
                <c:pt idx="12">
                  <c:v>1.8839999999999999</c:v>
                </c:pt>
                <c:pt idx="13">
                  <c:v>2.57</c:v>
                </c:pt>
              </c:numCache>
            </c:numRef>
          </c:val>
          <c:smooth val="0"/>
          <c:extLst>
            <c:ext xmlns:c16="http://schemas.microsoft.com/office/drawing/2014/chart" uri="{C3380CC4-5D6E-409C-BE32-E72D297353CC}">
              <c16:uniqueId val="{00000000-C1AD-5B40-B650-D7D6424699FD}"/>
            </c:ext>
          </c:extLst>
        </c:ser>
        <c:ser>
          <c:idx val="1"/>
          <c:order val="1"/>
          <c:tx>
            <c:strRef>
              <c:f>'for ms'!$H$5</c:f>
              <c:strCache>
                <c:ptCount val="1"/>
                <c:pt idx="0">
                  <c:v>Class 2</c:v>
                </c:pt>
              </c:strCache>
            </c:strRef>
          </c:tx>
          <c:spPr>
            <a:ln w="38100" cap="rnd" cmpd="sng" algn="ctr">
              <a:solidFill>
                <a:srgbClr val="FFFF00"/>
              </a:solidFill>
              <a:prstDash val="solid"/>
              <a:round/>
            </a:ln>
            <a:effectLst/>
          </c:spPr>
          <c:marker>
            <c:spPr>
              <a:solidFill>
                <a:srgbClr val="FFFF00"/>
              </a:solidFill>
              <a:ln w="38100" cap="flat" cmpd="sng" algn="ctr">
                <a:solidFill>
                  <a:srgbClr val="FFFF00"/>
                </a:solidFill>
                <a:prstDash val="solid"/>
                <a:round/>
              </a:ln>
              <a:effectLst/>
            </c:spPr>
          </c:marker>
          <c:cat>
            <c:strRef>
              <c:f>'for ms'!$F$6:$F$19</c:f>
              <c:strCache>
                <c:ptCount val="14"/>
                <c:pt idx="0">
                  <c:v>Make Calls - Hand Held</c:v>
                </c:pt>
                <c:pt idx="1">
                  <c:v>Make Calls - Hands Free</c:v>
                </c:pt>
                <c:pt idx="2">
                  <c:v>Take Calls - Hand Held</c:v>
                </c:pt>
                <c:pt idx="3">
                  <c:v>Take Calls - Hands Free</c:v>
                </c:pt>
                <c:pt idx="4">
                  <c:v>Read Texts</c:v>
                </c:pt>
                <c:pt idx="5">
                  <c:v>Send Texts</c:v>
                </c:pt>
                <c:pt idx="6">
                  <c:v>Program Music</c:v>
                </c:pt>
                <c:pt idx="7">
                  <c:v>Read Social Media</c:v>
                </c:pt>
                <c:pt idx="8">
                  <c:v>Navigate (GPS)</c:v>
                </c:pt>
                <c:pt idx="9">
                  <c:v>Access Internet - Traffic</c:v>
                </c:pt>
                <c:pt idx="10">
                  <c:v>Access Internet - Banking</c:v>
                </c:pt>
                <c:pt idx="11">
                  <c:v>Talk with Passenger(s)</c:v>
                </c:pt>
                <c:pt idx="12">
                  <c:v>Find in Bag</c:v>
                </c:pt>
                <c:pt idx="13">
                  <c:v>Eat or Drink</c:v>
                </c:pt>
              </c:strCache>
            </c:strRef>
          </c:cat>
          <c:val>
            <c:numRef>
              <c:f>'for ms'!$H$6:$H$19</c:f>
              <c:numCache>
                <c:formatCode>General</c:formatCode>
                <c:ptCount val="14"/>
                <c:pt idx="0">
                  <c:v>2.9279999999999999</c:v>
                </c:pt>
                <c:pt idx="1">
                  <c:v>2.1549999999999998</c:v>
                </c:pt>
                <c:pt idx="2">
                  <c:v>3.1030000000000002</c:v>
                </c:pt>
                <c:pt idx="3">
                  <c:v>2.1389999999999998</c:v>
                </c:pt>
                <c:pt idx="4">
                  <c:v>3.1</c:v>
                </c:pt>
                <c:pt idx="5">
                  <c:v>2.839</c:v>
                </c:pt>
                <c:pt idx="6">
                  <c:v>3.718</c:v>
                </c:pt>
                <c:pt idx="7">
                  <c:v>1.712</c:v>
                </c:pt>
                <c:pt idx="8">
                  <c:v>3.097</c:v>
                </c:pt>
                <c:pt idx="9">
                  <c:v>1.649</c:v>
                </c:pt>
                <c:pt idx="10">
                  <c:v>1.556</c:v>
                </c:pt>
                <c:pt idx="11">
                  <c:v>3.9790000000000001</c:v>
                </c:pt>
                <c:pt idx="12">
                  <c:v>2.64</c:v>
                </c:pt>
                <c:pt idx="13">
                  <c:v>3.399</c:v>
                </c:pt>
              </c:numCache>
            </c:numRef>
          </c:val>
          <c:smooth val="0"/>
          <c:extLst>
            <c:ext xmlns:c16="http://schemas.microsoft.com/office/drawing/2014/chart" uri="{C3380CC4-5D6E-409C-BE32-E72D297353CC}">
              <c16:uniqueId val="{00000001-C1AD-5B40-B650-D7D6424699FD}"/>
            </c:ext>
          </c:extLst>
        </c:ser>
        <c:ser>
          <c:idx val="2"/>
          <c:order val="2"/>
          <c:tx>
            <c:strRef>
              <c:f>'for ms'!$I$5</c:f>
              <c:strCache>
                <c:ptCount val="1"/>
                <c:pt idx="0">
                  <c:v>Class 3</c:v>
                </c:pt>
              </c:strCache>
            </c:strRef>
          </c:tx>
          <c:spPr>
            <a:ln w="38100" cap="rnd" cmpd="sng" algn="ctr">
              <a:solidFill>
                <a:srgbClr val="155FFF"/>
              </a:solidFill>
              <a:prstDash val="solid"/>
              <a:round/>
            </a:ln>
            <a:effectLst/>
          </c:spPr>
          <c:marker>
            <c:spPr>
              <a:solidFill>
                <a:srgbClr val="155FFF"/>
              </a:solidFill>
              <a:ln w="38100" cap="flat" cmpd="sng" algn="ctr">
                <a:solidFill>
                  <a:srgbClr val="155FFF"/>
                </a:solidFill>
                <a:prstDash val="solid"/>
                <a:round/>
              </a:ln>
              <a:effectLst/>
            </c:spPr>
          </c:marker>
          <c:cat>
            <c:strRef>
              <c:f>'for ms'!$F$6:$F$19</c:f>
              <c:strCache>
                <c:ptCount val="14"/>
                <c:pt idx="0">
                  <c:v>Make Calls - Hand Held</c:v>
                </c:pt>
                <c:pt idx="1">
                  <c:v>Make Calls - Hands Free</c:v>
                </c:pt>
                <c:pt idx="2">
                  <c:v>Take Calls - Hand Held</c:v>
                </c:pt>
                <c:pt idx="3">
                  <c:v>Take Calls - Hands Free</c:v>
                </c:pt>
                <c:pt idx="4">
                  <c:v>Read Texts</c:v>
                </c:pt>
                <c:pt idx="5">
                  <c:v>Send Texts</c:v>
                </c:pt>
                <c:pt idx="6">
                  <c:v>Program Music</c:v>
                </c:pt>
                <c:pt idx="7">
                  <c:v>Read Social Media</c:v>
                </c:pt>
                <c:pt idx="8">
                  <c:v>Navigate (GPS)</c:v>
                </c:pt>
                <c:pt idx="9">
                  <c:v>Access Internet - Traffic</c:v>
                </c:pt>
                <c:pt idx="10">
                  <c:v>Access Internet - Banking</c:v>
                </c:pt>
                <c:pt idx="11">
                  <c:v>Talk with Passenger(s)</c:v>
                </c:pt>
                <c:pt idx="12">
                  <c:v>Find in Bag</c:v>
                </c:pt>
                <c:pt idx="13">
                  <c:v>Eat or Drink</c:v>
                </c:pt>
              </c:strCache>
            </c:strRef>
          </c:cat>
          <c:val>
            <c:numRef>
              <c:f>'for ms'!$I$6:$I$19</c:f>
              <c:numCache>
                <c:formatCode>General</c:formatCode>
                <c:ptCount val="14"/>
                <c:pt idx="0">
                  <c:v>3.9209999999999998</c:v>
                </c:pt>
                <c:pt idx="1">
                  <c:v>2.2450000000000001</c:v>
                </c:pt>
                <c:pt idx="2">
                  <c:v>3.992</c:v>
                </c:pt>
                <c:pt idx="3">
                  <c:v>2.153</c:v>
                </c:pt>
                <c:pt idx="4">
                  <c:v>4.0880000000000001</c:v>
                </c:pt>
                <c:pt idx="5">
                  <c:v>3.8690000000000002</c:v>
                </c:pt>
                <c:pt idx="6">
                  <c:v>4.2869999999999999</c:v>
                </c:pt>
                <c:pt idx="7">
                  <c:v>2.839</c:v>
                </c:pt>
                <c:pt idx="8">
                  <c:v>3.9260000000000002</c:v>
                </c:pt>
                <c:pt idx="9">
                  <c:v>2.6779999999999999</c:v>
                </c:pt>
                <c:pt idx="10">
                  <c:v>2.8580000000000001</c:v>
                </c:pt>
                <c:pt idx="11">
                  <c:v>4.4569999999999999</c:v>
                </c:pt>
                <c:pt idx="12">
                  <c:v>3.4390000000000001</c:v>
                </c:pt>
                <c:pt idx="13">
                  <c:v>3.9140000000000001</c:v>
                </c:pt>
              </c:numCache>
            </c:numRef>
          </c:val>
          <c:smooth val="0"/>
          <c:extLst>
            <c:ext xmlns:c16="http://schemas.microsoft.com/office/drawing/2014/chart" uri="{C3380CC4-5D6E-409C-BE32-E72D297353CC}">
              <c16:uniqueId val="{00000002-C1AD-5B40-B650-D7D6424699FD}"/>
            </c:ext>
          </c:extLst>
        </c:ser>
        <c:dLbls>
          <c:showLegendKey val="0"/>
          <c:showVal val="0"/>
          <c:showCatName val="0"/>
          <c:showSerName val="0"/>
          <c:showPercent val="0"/>
          <c:showBubbleSize val="0"/>
        </c:dLbls>
        <c:marker val="1"/>
        <c:smooth val="0"/>
        <c:axId val="187522936"/>
        <c:axId val="187523328"/>
      </c:lineChart>
      <c:catAx>
        <c:axId val="1875229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Distracting Behaviors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7523328"/>
        <c:crosses val="autoZero"/>
        <c:auto val="1"/>
        <c:lblAlgn val="ctr"/>
        <c:lblOffset val="100"/>
        <c:noMultiLvlLbl val="0"/>
      </c:catAx>
      <c:valAx>
        <c:axId val="187523328"/>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Frequency of Engagement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7522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2">
        <a:lumMod val="95000"/>
      </a:schemeClr>
    </a:solidFill>
    <a:ln w="6350" cap="flat" cmpd="sng" algn="ctr">
      <a:noFill/>
      <a:prstDash val="solid"/>
      <a:miter lim="800000"/>
    </a:ln>
    <a:effectLst/>
  </c:spPr>
  <c:txPr>
    <a:bodyPr/>
    <a:lstStyle/>
    <a:p>
      <a:pPr>
        <a:defRPr sz="16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E263D-E1AF-D94A-8E59-A04A56536008}" type="datetimeFigureOut">
              <a:rPr lang="en-US" smtClean="0"/>
              <a:t>9/3/21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B8CAD-7393-5E48-80DC-E935C0BE3F9E}" type="slidenum">
              <a:rPr lang="en-US" smtClean="0"/>
              <a:t>‹#›</a:t>
            </a:fld>
            <a:endParaRPr lang="en-US"/>
          </a:p>
        </p:txBody>
      </p:sp>
    </p:spTree>
    <p:extLst>
      <p:ext uri="{BB962C8B-B14F-4D97-AF65-F5344CB8AC3E}">
        <p14:creationId xmlns:p14="http://schemas.microsoft.com/office/powerpoint/2010/main" val="325845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161967"/>
            <a:ext cx="8569036" cy="1858179"/>
          </a:xfrm>
          <a:prstGeom prst="rect">
            <a:avLst/>
          </a:prstGeom>
        </p:spPr>
        <p:txBody>
          <a:bodyPr anchor="b"/>
          <a:lstStyle>
            <a:lvl1pPr algn="ctr">
              <a:defRPr sz="6000"/>
            </a:lvl1pPr>
          </a:lstStyle>
          <a:p>
            <a:r>
              <a:rPr lang="en-US" dirty="0"/>
              <a:t>Click to edit title</a:t>
            </a:r>
          </a:p>
        </p:txBody>
      </p:sp>
      <p:sp>
        <p:nvSpPr>
          <p:cNvPr id="3" name="Subtitle 2"/>
          <p:cNvSpPr>
            <a:spLocks noGrp="1"/>
          </p:cNvSpPr>
          <p:nvPr>
            <p:ph type="subTitle" idx="1"/>
          </p:nvPr>
        </p:nvSpPr>
        <p:spPr>
          <a:xfrm>
            <a:off x="838200" y="3047856"/>
            <a:ext cx="8569036" cy="128861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163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9BFDA6-7932-6B4F-ADA5-99CDC68515BC}"/>
              </a:ext>
            </a:extLst>
          </p:cNvPr>
          <p:cNvSpPr>
            <a:spLocks noGrp="1"/>
          </p:cNvSpPr>
          <p:nvPr>
            <p:ph type="body" sz="quarter" idx="11"/>
          </p:nvPr>
        </p:nvSpPr>
        <p:spPr>
          <a:xfrm>
            <a:off x="301625" y="387274"/>
            <a:ext cx="2516188" cy="4432375"/>
          </a:xfrm>
          <a:prstGeom prst="rect">
            <a:avLst/>
          </a:prstGeom>
          <a:ln>
            <a:noFill/>
          </a:ln>
        </p:spPr>
        <p:txBody>
          <a:bodyPr/>
          <a:lstStyle>
            <a:lvl1pPr>
              <a:defRPr b="1" i="0">
                <a:solidFill>
                  <a:schemeClr val="bg1"/>
                </a:solidFill>
                <a:latin typeface="Arial" panose="020B0604020202020204" pitchFamily="34" charset="0"/>
                <a:cs typeface="Arial" panose="020B0604020202020204" pitchFamily="34" charset="0"/>
              </a:defRPr>
            </a:lvl1pPr>
            <a:lvl2pPr marL="742950" indent="-285750">
              <a:lnSpc>
                <a:spcPct val="200000"/>
              </a:lnSpc>
              <a:buFont typeface="Arial" panose="020B0604020202020204" pitchFamily="34" charset="0"/>
              <a:buChar char="•"/>
              <a:defRPr sz="1600">
                <a:solidFill>
                  <a:schemeClr val="bg1"/>
                </a:solidFill>
              </a:defRPr>
            </a:lvl2pPr>
            <a:lvl3pPr marL="1200150" indent="-28575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Edit Master text styles</a:t>
            </a:r>
          </a:p>
        </p:txBody>
      </p:sp>
      <p:sp>
        <p:nvSpPr>
          <p:cNvPr id="4" name="Picture Placeholder 2">
            <a:extLst>
              <a:ext uri="{FF2B5EF4-FFF2-40B4-BE49-F238E27FC236}">
                <a16:creationId xmlns:a16="http://schemas.microsoft.com/office/drawing/2014/main" id="{11AE3867-9425-0145-ACD9-D07240566945}"/>
              </a:ext>
            </a:extLst>
          </p:cNvPr>
          <p:cNvSpPr>
            <a:spLocks noGrp="1"/>
          </p:cNvSpPr>
          <p:nvPr>
            <p:ph type="pic" sz="quarter" idx="12"/>
          </p:nvPr>
        </p:nvSpPr>
        <p:spPr>
          <a:xfrm>
            <a:off x="7810052" y="387273"/>
            <a:ext cx="4035912" cy="2920481"/>
          </a:xfrm>
          <a:prstGeom prst="rect">
            <a:avLst/>
          </a:prstGeom>
        </p:spPr>
        <p:txBody>
          <a:bodyPr/>
          <a:lstStyle/>
          <a:p>
            <a:r>
              <a:rPr lang="en-US"/>
              <a:t>Click icon to add picture</a:t>
            </a:r>
          </a:p>
        </p:txBody>
      </p:sp>
      <p:sp>
        <p:nvSpPr>
          <p:cNvPr id="6" name="Picture Placeholder 2">
            <a:extLst>
              <a:ext uri="{FF2B5EF4-FFF2-40B4-BE49-F238E27FC236}">
                <a16:creationId xmlns:a16="http://schemas.microsoft.com/office/drawing/2014/main" id="{713364CB-02D1-224B-9C43-54C6529528C5}"/>
              </a:ext>
            </a:extLst>
          </p:cNvPr>
          <p:cNvSpPr>
            <a:spLocks noGrp="1"/>
          </p:cNvSpPr>
          <p:nvPr>
            <p:ph type="pic" sz="quarter" idx="13"/>
          </p:nvPr>
        </p:nvSpPr>
        <p:spPr>
          <a:xfrm>
            <a:off x="3541060" y="387273"/>
            <a:ext cx="4035912" cy="2920481"/>
          </a:xfrm>
          <a:prstGeom prst="rect">
            <a:avLst/>
          </a:prstGeom>
        </p:spPr>
        <p:txBody>
          <a:bodyPr/>
          <a:lstStyle/>
          <a:p>
            <a:r>
              <a:rPr lang="en-US"/>
              <a:t>Click icon to add picture</a:t>
            </a:r>
          </a:p>
        </p:txBody>
      </p:sp>
      <p:sp>
        <p:nvSpPr>
          <p:cNvPr id="7" name="Picture Placeholder 2">
            <a:extLst>
              <a:ext uri="{FF2B5EF4-FFF2-40B4-BE49-F238E27FC236}">
                <a16:creationId xmlns:a16="http://schemas.microsoft.com/office/drawing/2014/main" id="{D4D85E11-3356-8D47-B125-D7FD05C4F0C1}"/>
              </a:ext>
            </a:extLst>
          </p:cNvPr>
          <p:cNvSpPr>
            <a:spLocks noGrp="1"/>
          </p:cNvSpPr>
          <p:nvPr>
            <p:ph type="pic" sz="quarter" idx="14"/>
          </p:nvPr>
        </p:nvSpPr>
        <p:spPr>
          <a:xfrm>
            <a:off x="7810052" y="3534110"/>
            <a:ext cx="4035912" cy="2920481"/>
          </a:xfrm>
          <a:prstGeom prst="rect">
            <a:avLst/>
          </a:prstGeom>
        </p:spPr>
        <p:txBody>
          <a:bodyPr/>
          <a:lstStyle/>
          <a:p>
            <a:r>
              <a:rPr lang="en-US"/>
              <a:t>Click icon to add picture</a:t>
            </a:r>
          </a:p>
        </p:txBody>
      </p:sp>
      <p:sp>
        <p:nvSpPr>
          <p:cNvPr id="8" name="Picture Placeholder 2">
            <a:extLst>
              <a:ext uri="{FF2B5EF4-FFF2-40B4-BE49-F238E27FC236}">
                <a16:creationId xmlns:a16="http://schemas.microsoft.com/office/drawing/2014/main" id="{2D8B2924-F530-E24B-B7FF-C35A09558F0C}"/>
              </a:ext>
            </a:extLst>
          </p:cNvPr>
          <p:cNvSpPr>
            <a:spLocks noGrp="1"/>
          </p:cNvSpPr>
          <p:nvPr>
            <p:ph type="pic" sz="quarter" idx="15"/>
          </p:nvPr>
        </p:nvSpPr>
        <p:spPr>
          <a:xfrm>
            <a:off x="3541060" y="3534110"/>
            <a:ext cx="4035912" cy="2920481"/>
          </a:xfrm>
          <a:prstGeom prst="rect">
            <a:avLst/>
          </a:prstGeom>
        </p:spPr>
        <p:txBody>
          <a:bodyPr/>
          <a:lstStyle/>
          <a:p>
            <a:r>
              <a:rPr lang="en-US"/>
              <a:t>Click icon to add picture</a:t>
            </a:r>
          </a:p>
        </p:txBody>
      </p:sp>
    </p:spTree>
    <p:extLst>
      <p:ext uri="{BB962C8B-B14F-4D97-AF65-F5344CB8AC3E}">
        <p14:creationId xmlns:p14="http://schemas.microsoft.com/office/powerpoint/2010/main" val="238515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Divider - Blue">
    <p:spTree>
      <p:nvGrpSpPr>
        <p:cNvPr id="1" name=""/>
        <p:cNvGrpSpPr/>
        <p:nvPr/>
      </p:nvGrpSpPr>
      <p:grpSpPr>
        <a:xfrm>
          <a:off x="0" y="0"/>
          <a:ext cx="0" cy="0"/>
          <a:chOff x="0" y="0"/>
          <a:chExt cx="0" cy="0"/>
        </a:xfrm>
      </p:grpSpPr>
      <p:sp>
        <p:nvSpPr>
          <p:cNvPr id="19" name="Right Triangle 18"/>
          <p:cNvSpPr/>
          <p:nvPr userDrawn="1"/>
        </p:nvSpPr>
        <p:spPr>
          <a:xfrm flipH="1">
            <a:off x="8779932" y="12701"/>
            <a:ext cx="3412065" cy="6858000"/>
          </a:xfrm>
          <a:prstGeom prst="rtTriangle">
            <a:avLst/>
          </a:prstGeom>
          <a:solidFill>
            <a:srgbClr val="57C1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4"/>
          <p:cNvSpPr/>
          <p:nvPr userDrawn="1"/>
        </p:nvSpPr>
        <p:spPr>
          <a:xfrm>
            <a:off x="1909231" y="-8466"/>
            <a:ext cx="10299095" cy="6878711"/>
          </a:xfrm>
          <a:custGeom>
            <a:avLst/>
            <a:gdLst>
              <a:gd name="connsiteX0" fmla="*/ 0 w 7090245"/>
              <a:gd name="connsiteY0" fmla="*/ 0 h 6633037"/>
              <a:gd name="connsiteX1" fmla="*/ 7090245 w 7090245"/>
              <a:gd name="connsiteY1" fmla="*/ 0 h 6633037"/>
              <a:gd name="connsiteX2" fmla="*/ 7090245 w 7090245"/>
              <a:gd name="connsiteY2" fmla="*/ 6633037 h 6633037"/>
              <a:gd name="connsiteX3" fmla="*/ 0 w 7090245"/>
              <a:gd name="connsiteY3" fmla="*/ 6633037 h 6633037"/>
              <a:gd name="connsiteX4" fmla="*/ 0 w 7090245"/>
              <a:gd name="connsiteY4" fmla="*/ 0 h 6633037"/>
              <a:gd name="connsiteX0" fmla="*/ 0 w 10996500"/>
              <a:gd name="connsiteY0" fmla="*/ 12038 h 6633037"/>
              <a:gd name="connsiteX1" fmla="*/ 10996500 w 10996500"/>
              <a:gd name="connsiteY1" fmla="*/ 0 h 6633037"/>
              <a:gd name="connsiteX2" fmla="*/ 10996500 w 10996500"/>
              <a:gd name="connsiteY2" fmla="*/ 6633037 h 6633037"/>
              <a:gd name="connsiteX3" fmla="*/ 3906255 w 10996500"/>
              <a:gd name="connsiteY3" fmla="*/ 6633037 h 6633037"/>
              <a:gd name="connsiteX4" fmla="*/ 0 w 10996500"/>
              <a:gd name="connsiteY4" fmla="*/ 12038 h 6633037"/>
              <a:gd name="connsiteX0" fmla="*/ 0 w 10996500"/>
              <a:gd name="connsiteY0" fmla="*/ 12038 h 6633037"/>
              <a:gd name="connsiteX1" fmla="*/ 10996500 w 10996500"/>
              <a:gd name="connsiteY1" fmla="*/ 0 h 6633037"/>
              <a:gd name="connsiteX2" fmla="*/ 10996500 w 10996500"/>
              <a:gd name="connsiteY2" fmla="*/ 6633037 h 6633037"/>
              <a:gd name="connsiteX3" fmla="*/ 6319827 w 10996500"/>
              <a:gd name="connsiteY3" fmla="*/ 6633037 h 6633037"/>
              <a:gd name="connsiteX4" fmla="*/ 0 w 10996500"/>
              <a:gd name="connsiteY4" fmla="*/ 12038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08538"/>
              <a:gd name="connsiteY0" fmla="*/ 6216 h 6633037"/>
              <a:gd name="connsiteX1" fmla="*/ 26333 w 11008538"/>
              <a:gd name="connsiteY1" fmla="*/ 0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251758 w 11008538"/>
              <a:gd name="connsiteY1" fmla="*/ 3071 h 6633037"/>
              <a:gd name="connsiteX2" fmla="*/ 11008538 w 11008538"/>
              <a:gd name="connsiteY2" fmla="*/ 0 h 6633037"/>
              <a:gd name="connsiteX3" fmla="*/ 11008538 w 11008538"/>
              <a:gd name="connsiteY3" fmla="*/ 6633037 h 6633037"/>
              <a:gd name="connsiteX4" fmla="*/ 6331865 w 11008538"/>
              <a:gd name="connsiteY4" fmla="*/ 6633037 h 6633037"/>
              <a:gd name="connsiteX5" fmla="*/ 0 w 11008538"/>
              <a:gd name="connsiteY5" fmla="*/ 6216 h 6633037"/>
              <a:gd name="connsiteX0" fmla="*/ 0 w 11008538"/>
              <a:gd name="connsiteY0" fmla="*/ 6216 h 6633037"/>
              <a:gd name="connsiteX1" fmla="*/ 11008538 w 11008538"/>
              <a:gd name="connsiteY1" fmla="*/ 0 h 6633037"/>
              <a:gd name="connsiteX2" fmla="*/ 11008538 w 11008538"/>
              <a:gd name="connsiteY2" fmla="*/ 6633037 h 6633037"/>
              <a:gd name="connsiteX3" fmla="*/ 6331865 w 11008538"/>
              <a:gd name="connsiteY3" fmla="*/ 6633037 h 6633037"/>
              <a:gd name="connsiteX4" fmla="*/ 0 w 11008538"/>
              <a:gd name="connsiteY4" fmla="*/ 6216 h 6633037"/>
              <a:gd name="connsiteX0" fmla="*/ 0 w 11030763"/>
              <a:gd name="connsiteY0" fmla="*/ 0 h 6636033"/>
              <a:gd name="connsiteX1" fmla="*/ 11030763 w 11030763"/>
              <a:gd name="connsiteY1" fmla="*/ 2996 h 6636033"/>
              <a:gd name="connsiteX2" fmla="*/ 11030763 w 11030763"/>
              <a:gd name="connsiteY2" fmla="*/ 6636033 h 6636033"/>
              <a:gd name="connsiteX3" fmla="*/ 6354090 w 11030763"/>
              <a:gd name="connsiteY3" fmla="*/ 6636033 h 6636033"/>
              <a:gd name="connsiteX4" fmla="*/ 0 w 11030763"/>
              <a:gd name="connsiteY4" fmla="*/ 0 h 6636033"/>
              <a:gd name="connsiteX0" fmla="*/ 0 w 11030763"/>
              <a:gd name="connsiteY0" fmla="*/ 0 h 6636034"/>
              <a:gd name="connsiteX1" fmla="*/ 11030763 w 11030763"/>
              <a:gd name="connsiteY1" fmla="*/ 2996 h 6636034"/>
              <a:gd name="connsiteX2" fmla="*/ 11030763 w 11030763"/>
              <a:gd name="connsiteY2" fmla="*/ 6636033 h 6636034"/>
              <a:gd name="connsiteX3" fmla="*/ 9474409 w 11030763"/>
              <a:gd name="connsiteY3" fmla="*/ 6636034 h 6636034"/>
              <a:gd name="connsiteX4" fmla="*/ 0 w 11030763"/>
              <a:gd name="connsiteY4" fmla="*/ 0 h 6636034"/>
              <a:gd name="connsiteX0" fmla="*/ 0 w 12896934"/>
              <a:gd name="connsiteY0" fmla="*/ 0 h 6652412"/>
              <a:gd name="connsiteX1" fmla="*/ 12896934 w 12896934"/>
              <a:gd name="connsiteY1" fmla="*/ 19374 h 6652412"/>
              <a:gd name="connsiteX2" fmla="*/ 12896934 w 12896934"/>
              <a:gd name="connsiteY2" fmla="*/ 6652411 h 6652412"/>
              <a:gd name="connsiteX3" fmla="*/ 11340580 w 12896934"/>
              <a:gd name="connsiteY3" fmla="*/ 6652412 h 6652412"/>
              <a:gd name="connsiteX4" fmla="*/ 0 w 12896934"/>
              <a:gd name="connsiteY4" fmla="*/ 0 h 6652412"/>
              <a:gd name="connsiteX0" fmla="*/ 0 w 10388639"/>
              <a:gd name="connsiteY0" fmla="*/ 0 h 6652412"/>
              <a:gd name="connsiteX1" fmla="*/ 10388639 w 10388639"/>
              <a:gd name="connsiteY1" fmla="*/ 19374 h 6652412"/>
              <a:gd name="connsiteX2" fmla="*/ 10388639 w 10388639"/>
              <a:gd name="connsiteY2" fmla="*/ 6652411 h 6652412"/>
              <a:gd name="connsiteX3" fmla="*/ 8832285 w 10388639"/>
              <a:gd name="connsiteY3" fmla="*/ 6652412 h 6652412"/>
              <a:gd name="connsiteX4" fmla="*/ 0 w 10388639"/>
              <a:gd name="connsiteY4" fmla="*/ 0 h 6652412"/>
              <a:gd name="connsiteX0" fmla="*/ 0 w 12204643"/>
              <a:gd name="connsiteY0" fmla="*/ 0 h 6644224"/>
              <a:gd name="connsiteX1" fmla="*/ 12204643 w 12204643"/>
              <a:gd name="connsiteY1" fmla="*/ 11186 h 6644224"/>
              <a:gd name="connsiteX2" fmla="*/ 12204643 w 12204643"/>
              <a:gd name="connsiteY2" fmla="*/ 6644223 h 6644224"/>
              <a:gd name="connsiteX3" fmla="*/ 10648289 w 12204643"/>
              <a:gd name="connsiteY3" fmla="*/ 6644224 h 6644224"/>
              <a:gd name="connsiteX4" fmla="*/ 0 w 12204643"/>
              <a:gd name="connsiteY4" fmla="*/ 0 h 6644224"/>
              <a:gd name="connsiteX0" fmla="*/ 0 w 12204643"/>
              <a:gd name="connsiteY0" fmla="*/ 0 h 6644225"/>
              <a:gd name="connsiteX1" fmla="*/ 12204643 w 12204643"/>
              <a:gd name="connsiteY1" fmla="*/ 11186 h 6644225"/>
              <a:gd name="connsiteX2" fmla="*/ 12204643 w 12204643"/>
              <a:gd name="connsiteY2" fmla="*/ 6644223 h 6644225"/>
              <a:gd name="connsiteX3" fmla="*/ 11159981 w 12204643"/>
              <a:gd name="connsiteY3" fmla="*/ 6644225 h 6644225"/>
              <a:gd name="connsiteX4" fmla="*/ 0 w 12204643"/>
              <a:gd name="connsiteY4" fmla="*/ 0 h 66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643" h="6644225">
                <a:moveTo>
                  <a:pt x="0" y="0"/>
                </a:moveTo>
                <a:lnTo>
                  <a:pt x="12204643" y="11186"/>
                </a:lnTo>
                <a:lnTo>
                  <a:pt x="12204643" y="6644223"/>
                </a:lnTo>
                <a:lnTo>
                  <a:pt x="11159981" y="6644225"/>
                </a:lnTo>
                <a:lnTo>
                  <a:pt x="0" y="0"/>
                </a:lnTo>
                <a:close/>
              </a:path>
            </a:pathLst>
          </a:custGeom>
          <a:solidFill>
            <a:srgbClr val="0436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hasCustomPrompt="1"/>
          </p:nvPr>
        </p:nvSpPr>
        <p:spPr>
          <a:xfrm>
            <a:off x="557561" y="3886200"/>
            <a:ext cx="6952372" cy="1403300"/>
          </a:xfrm>
        </p:spPr>
        <p:txBody>
          <a:bodyPr anchor="ctr">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userDrawn="1">
            <p:ph type="body" idx="1" hasCustomPrompt="1"/>
          </p:nvPr>
        </p:nvSpPr>
        <p:spPr>
          <a:xfrm>
            <a:off x="557560" y="5393267"/>
            <a:ext cx="6960840" cy="986268"/>
          </a:xfrm>
        </p:spPr>
        <p:txBody>
          <a:bodyPr>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None/>
              <a:tabLst/>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descr="CrownWhit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13757" y="141271"/>
            <a:ext cx="434787" cy="340180"/>
          </a:xfrm>
          <a:prstGeom prst="rect">
            <a:avLst/>
          </a:prstGeom>
        </p:spPr>
      </p:pic>
    </p:spTree>
    <p:extLst>
      <p:ext uri="{BB962C8B-B14F-4D97-AF65-F5344CB8AC3E}">
        <p14:creationId xmlns:p14="http://schemas.microsoft.com/office/powerpoint/2010/main" val="304250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2201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39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4766534" cy="42201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C685EEDB-289C-E34F-A8D2-AC9CC801B605}"/>
              </a:ext>
            </a:extLst>
          </p:cNvPr>
          <p:cNvSpPr>
            <a:spLocks noGrp="1"/>
          </p:cNvSpPr>
          <p:nvPr>
            <p:ph type="chart" sz="quarter" idx="10"/>
          </p:nvPr>
        </p:nvSpPr>
        <p:spPr>
          <a:xfrm>
            <a:off x="5842000" y="1825624"/>
            <a:ext cx="5511800" cy="4220173"/>
          </a:xfrm>
          <a:prstGeom prst="rect">
            <a:avLst/>
          </a:prstGeom>
        </p:spPr>
        <p:txBody>
          <a:bodyPr/>
          <a:lstStyle/>
          <a:p>
            <a:r>
              <a:rPr lang="en-US"/>
              <a:t>Click icon to add chart</a:t>
            </a:r>
          </a:p>
        </p:txBody>
      </p:sp>
    </p:spTree>
    <p:extLst>
      <p:ext uri="{BB962C8B-B14F-4D97-AF65-F5344CB8AC3E}">
        <p14:creationId xmlns:p14="http://schemas.microsoft.com/office/powerpoint/2010/main" val="20856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Chart Placeholder 6">
            <a:extLst>
              <a:ext uri="{FF2B5EF4-FFF2-40B4-BE49-F238E27FC236}">
                <a16:creationId xmlns:a16="http://schemas.microsoft.com/office/drawing/2014/main" id="{C685EEDB-289C-E34F-A8D2-AC9CC801B605}"/>
              </a:ext>
            </a:extLst>
          </p:cNvPr>
          <p:cNvSpPr>
            <a:spLocks noGrp="1"/>
          </p:cNvSpPr>
          <p:nvPr>
            <p:ph type="chart" sz="quarter" idx="10"/>
          </p:nvPr>
        </p:nvSpPr>
        <p:spPr>
          <a:xfrm>
            <a:off x="838200" y="1825624"/>
            <a:ext cx="10515600" cy="4220173"/>
          </a:xfrm>
          <a:prstGeom prst="rect">
            <a:avLst/>
          </a:prstGeom>
        </p:spPr>
        <p:txBody>
          <a:bodyPr/>
          <a:lstStyle/>
          <a:p>
            <a:r>
              <a:rPr lang="en-US"/>
              <a:t>Click icon to add chart</a:t>
            </a:r>
          </a:p>
        </p:txBody>
      </p:sp>
    </p:spTree>
    <p:extLst>
      <p:ext uri="{BB962C8B-B14F-4D97-AF65-F5344CB8AC3E}">
        <p14:creationId xmlns:p14="http://schemas.microsoft.com/office/powerpoint/2010/main" val="111166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5153809" cy="4252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81755C34-C869-2640-B4B9-AD7B5C9E71E1}"/>
              </a:ext>
            </a:extLst>
          </p:cNvPr>
          <p:cNvSpPr>
            <a:spLocks noGrp="1"/>
          </p:cNvSpPr>
          <p:nvPr>
            <p:ph idx="10"/>
          </p:nvPr>
        </p:nvSpPr>
        <p:spPr>
          <a:xfrm>
            <a:off x="6199991" y="1825625"/>
            <a:ext cx="5153809" cy="4252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624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3636" y="1709738"/>
            <a:ext cx="8465128" cy="2862262"/>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463636" y="4589463"/>
            <a:ext cx="8465128" cy="150519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5754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B0CF57-CF03-3C4B-A222-BCC9380081AE}"/>
              </a:ext>
            </a:extLst>
          </p:cNvPr>
          <p:cNvSpPr>
            <a:spLocks noGrp="1"/>
          </p:cNvSpPr>
          <p:nvPr>
            <p:ph type="title"/>
          </p:nvPr>
        </p:nvSpPr>
        <p:spPr>
          <a:xfrm>
            <a:off x="3538369" y="214518"/>
            <a:ext cx="8338073"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5C0C9C4A-D64B-D745-A635-271CF9C5C56F}"/>
              </a:ext>
            </a:extLst>
          </p:cNvPr>
          <p:cNvSpPr>
            <a:spLocks noGrp="1"/>
          </p:cNvSpPr>
          <p:nvPr>
            <p:ph idx="1"/>
          </p:nvPr>
        </p:nvSpPr>
        <p:spPr>
          <a:xfrm>
            <a:off x="3538369" y="1675018"/>
            <a:ext cx="8338073" cy="483335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50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B0CF57-CF03-3C4B-A222-BCC9380081AE}"/>
              </a:ext>
            </a:extLst>
          </p:cNvPr>
          <p:cNvSpPr>
            <a:spLocks noGrp="1"/>
          </p:cNvSpPr>
          <p:nvPr>
            <p:ph type="title"/>
          </p:nvPr>
        </p:nvSpPr>
        <p:spPr>
          <a:xfrm>
            <a:off x="3538369" y="214518"/>
            <a:ext cx="8338073"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AA1C1FFF-489E-6A43-90B2-0F4A9640E5D6}"/>
              </a:ext>
            </a:extLst>
          </p:cNvPr>
          <p:cNvSpPr>
            <a:spLocks noGrp="1"/>
          </p:cNvSpPr>
          <p:nvPr>
            <p:ph idx="10"/>
          </p:nvPr>
        </p:nvSpPr>
        <p:spPr>
          <a:xfrm>
            <a:off x="7853082" y="1675018"/>
            <a:ext cx="4023360" cy="483335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A982358-64FE-6045-A29C-2AADD37D0353}"/>
              </a:ext>
            </a:extLst>
          </p:cNvPr>
          <p:cNvSpPr>
            <a:spLocks noGrp="1"/>
          </p:cNvSpPr>
          <p:nvPr>
            <p:ph idx="11"/>
          </p:nvPr>
        </p:nvSpPr>
        <p:spPr>
          <a:xfrm>
            <a:off x="3538369" y="1675018"/>
            <a:ext cx="4023360" cy="483335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8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18FC6C-22CC-FF45-9493-F4CABAE0C3C2}"/>
              </a:ext>
            </a:extLst>
          </p:cNvPr>
          <p:cNvSpPr>
            <a:spLocks noGrp="1"/>
          </p:cNvSpPr>
          <p:nvPr>
            <p:ph type="pic" sz="quarter" idx="10"/>
          </p:nvPr>
        </p:nvSpPr>
        <p:spPr>
          <a:xfrm>
            <a:off x="3538368" y="387274"/>
            <a:ext cx="8338073" cy="6035041"/>
          </a:xfrm>
          <a:prstGeom prst="rect">
            <a:avLst/>
          </a:prstGeom>
        </p:spPr>
        <p:txBody>
          <a:bodyPr/>
          <a:lstStyle/>
          <a:p>
            <a:r>
              <a:rPr lang="en-US"/>
              <a:t>Click icon to add picture</a:t>
            </a:r>
          </a:p>
        </p:txBody>
      </p:sp>
      <p:sp>
        <p:nvSpPr>
          <p:cNvPr id="5" name="Text Placeholder 4">
            <a:extLst>
              <a:ext uri="{FF2B5EF4-FFF2-40B4-BE49-F238E27FC236}">
                <a16:creationId xmlns:a16="http://schemas.microsoft.com/office/drawing/2014/main" id="{CE9BFDA6-7932-6B4F-ADA5-99CDC68515BC}"/>
              </a:ext>
            </a:extLst>
          </p:cNvPr>
          <p:cNvSpPr>
            <a:spLocks noGrp="1"/>
          </p:cNvSpPr>
          <p:nvPr>
            <p:ph type="body" sz="quarter" idx="11"/>
          </p:nvPr>
        </p:nvSpPr>
        <p:spPr>
          <a:xfrm>
            <a:off x="301625" y="387274"/>
            <a:ext cx="2516188" cy="4432375"/>
          </a:xfrm>
          <a:prstGeom prst="rect">
            <a:avLst/>
          </a:prstGeom>
          <a:ln>
            <a:noFill/>
          </a:ln>
        </p:spPr>
        <p:txBody>
          <a:bodyPr/>
          <a:lstStyle>
            <a:lvl1pPr>
              <a:defRPr b="1" i="0">
                <a:solidFill>
                  <a:schemeClr val="bg1"/>
                </a:solidFill>
                <a:latin typeface="Arial" panose="020B0604020202020204" pitchFamily="34" charset="0"/>
                <a:cs typeface="Arial" panose="020B0604020202020204" pitchFamily="34" charset="0"/>
              </a:defRPr>
            </a:lvl1pPr>
            <a:lvl2pPr marL="742950" indent="-285750">
              <a:lnSpc>
                <a:spcPct val="200000"/>
              </a:lnSpc>
              <a:buFont typeface="Arial" panose="020B0604020202020204" pitchFamily="34" charset="0"/>
              <a:buChar char="•"/>
              <a:defRPr sz="1600">
                <a:solidFill>
                  <a:schemeClr val="bg1"/>
                </a:solidFill>
              </a:defRPr>
            </a:lvl2pPr>
            <a:lvl3pPr marL="1200150" indent="-28575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t>Edit Master text styles</a:t>
            </a:r>
          </a:p>
        </p:txBody>
      </p:sp>
    </p:spTree>
    <p:extLst>
      <p:ext uri="{BB962C8B-B14F-4D97-AF65-F5344CB8AC3E}">
        <p14:creationId xmlns:p14="http://schemas.microsoft.com/office/powerpoint/2010/main" val="2320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849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0" r:id="rId4"/>
    <p:sldLayoutId id="2147483664" r:id="rId5"/>
    <p:sldLayoutId id="2147483663" r:id="rId6"/>
    <p:sldLayoutId id="2147483665" r:id="rId7"/>
    <p:sldLayoutId id="2147483668" r:id="rId8"/>
    <p:sldLayoutId id="2147483666" r:id="rId9"/>
    <p:sldLayoutId id="2147483667"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265A-4F48-C44E-A477-8CF8B3D7184A}"/>
              </a:ext>
            </a:extLst>
          </p:cNvPr>
          <p:cNvSpPr>
            <a:spLocks noGrp="1"/>
          </p:cNvSpPr>
          <p:nvPr>
            <p:ph type="ctrTitle"/>
          </p:nvPr>
        </p:nvSpPr>
        <p:spPr/>
        <p:txBody>
          <a:bodyPr/>
          <a:lstStyle/>
          <a:p>
            <a:r>
              <a:rPr lang="en-US" sz="4800" dirty="0"/>
              <a:t>Understanding and preventing young adult distracted driving</a:t>
            </a:r>
          </a:p>
        </p:txBody>
      </p:sp>
      <p:sp>
        <p:nvSpPr>
          <p:cNvPr id="3" name="Subtitle 2">
            <a:extLst>
              <a:ext uri="{FF2B5EF4-FFF2-40B4-BE49-F238E27FC236}">
                <a16:creationId xmlns:a16="http://schemas.microsoft.com/office/drawing/2014/main" id="{90E9D741-164B-1A4F-98B1-D8CA12B8EB22}"/>
              </a:ext>
            </a:extLst>
          </p:cNvPr>
          <p:cNvSpPr>
            <a:spLocks noGrp="1"/>
          </p:cNvSpPr>
          <p:nvPr>
            <p:ph type="subTitle" idx="1"/>
          </p:nvPr>
        </p:nvSpPr>
        <p:spPr>
          <a:xfrm>
            <a:off x="838200" y="3342247"/>
            <a:ext cx="8569036" cy="1288617"/>
          </a:xfrm>
        </p:spPr>
        <p:txBody>
          <a:bodyPr/>
          <a:lstStyle/>
          <a:p>
            <a:r>
              <a:rPr lang="en-US" b="1" dirty="0"/>
              <a:t>Keli A. Braitman &amp; Abby L. Braitman</a:t>
            </a:r>
            <a:endParaRPr lang="en-US" dirty="0"/>
          </a:p>
          <a:p>
            <a:endParaRPr lang="en-US" dirty="0"/>
          </a:p>
        </p:txBody>
      </p:sp>
      <p:pic>
        <p:nvPicPr>
          <p:cNvPr id="6" name="Picture 5">
            <a:extLst>
              <a:ext uri="{FF2B5EF4-FFF2-40B4-BE49-F238E27FC236}">
                <a16:creationId xmlns:a16="http://schemas.microsoft.com/office/drawing/2014/main" id="{9DB4C04F-12BE-0041-85A7-F3EABDF92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46" y="6241583"/>
            <a:ext cx="3673708" cy="508000"/>
          </a:xfrm>
          <a:prstGeom prst="rect">
            <a:avLst/>
          </a:prstGeom>
        </p:spPr>
      </p:pic>
      <p:pic>
        <p:nvPicPr>
          <p:cNvPr id="7" name="Content Placeholder 4">
            <a:extLst>
              <a:ext uri="{FF2B5EF4-FFF2-40B4-BE49-F238E27FC236}">
                <a16:creationId xmlns:a16="http://schemas.microsoft.com/office/drawing/2014/main" id="{D5A65BFF-32D6-2F46-96F6-2BDB2B701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571" y="6288565"/>
            <a:ext cx="3585027" cy="297924"/>
          </a:xfrm>
          <a:prstGeom prst="rect">
            <a:avLst/>
          </a:prstGeom>
        </p:spPr>
      </p:pic>
      <p:sp>
        <p:nvSpPr>
          <p:cNvPr id="9" name="Text Placeholder 3">
            <a:extLst>
              <a:ext uri="{FF2B5EF4-FFF2-40B4-BE49-F238E27FC236}">
                <a16:creationId xmlns:a16="http://schemas.microsoft.com/office/drawing/2014/main" id="{7EFB1308-75BE-254C-BDD8-CC86444E4984}"/>
              </a:ext>
            </a:extLst>
          </p:cNvPr>
          <p:cNvSpPr txBox="1">
            <a:spLocks/>
          </p:cNvSpPr>
          <p:nvPr/>
        </p:nvSpPr>
        <p:spPr>
          <a:xfrm>
            <a:off x="2049391" y="3986555"/>
            <a:ext cx="6197555" cy="10574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8</a:t>
            </a:r>
            <a:r>
              <a:rPr lang="en-US" sz="2000" baseline="30000" dirty="0"/>
              <a:t>th</a:t>
            </a:r>
            <a:r>
              <a:rPr lang="en-US" sz="2000" dirty="0"/>
              <a:t> Annual Distracted Driving Summit</a:t>
            </a:r>
          </a:p>
          <a:p>
            <a:pPr marL="0" indent="0" algn="ctr">
              <a:buFont typeface="Arial" panose="020B0604020202020204" pitchFamily="34" charset="0"/>
              <a:buNone/>
            </a:pPr>
            <a:r>
              <a:rPr lang="en-US" sz="2000" dirty="0"/>
              <a:t>Virginia Beach</a:t>
            </a:r>
          </a:p>
          <a:p>
            <a:pPr marL="0" indent="0" algn="ctr">
              <a:buFont typeface="Arial" panose="020B0604020202020204" pitchFamily="34" charset="0"/>
              <a:buNone/>
            </a:pPr>
            <a:r>
              <a:rPr lang="en-US" sz="2000" dirty="0"/>
              <a:t>September 16-17, 2021</a:t>
            </a:r>
          </a:p>
        </p:txBody>
      </p:sp>
    </p:spTree>
    <p:extLst>
      <p:ext uri="{BB962C8B-B14F-4D97-AF65-F5344CB8AC3E}">
        <p14:creationId xmlns:p14="http://schemas.microsoft.com/office/powerpoint/2010/main" val="24564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Sample activities include:</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6"/>
            <a:ext cx="10515600" cy="4220173"/>
          </a:xfrm>
        </p:spPr>
        <p:txBody>
          <a:bodyPr/>
          <a:lstStyle/>
          <a:p>
            <a:pPr lvl="0"/>
            <a:r>
              <a:rPr lang="en-US" sz="2400" dirty="0"/>
              <a:t>Making hand-held phone calls</a:t>
            </a:r>
          </a:p>
          <a:p>
            <a:pPr lvl="0"/>
            <a:r>
              <a:rPr lang="en-US" sz="2400" dirty="0"/>
              <a:t>Making hands-free phone calls</a:t>
            </a:r>
          </a:p>
          <a:p>
            <a:pPr lvl="0"/>
            <a:r>
              <a:rPr lang="en-US" sz="2400" dirty="0"/>
              <a:t>Read text messages</a:t>
            </a:r>
          </a:p>
          <a:p>
            <a:pPr lvl="0"/>
            <a:r>
              <a:rPr lang="en-US" sz="2400" dirty="0"/>
              <a:t>Send text messages</a:t>
            </a:r>
          </a:p>
          <a:p>
            <a:pPr lvl="0"/>
            <a:r>
              <a:rPr lang="en-US" sz="2400" dirty="0">
                <a:solidFill>
                  <a:srgbClr val="FF0000"/>
                </a:solidFill>
              </a:rPr>
              <a:t>Program music</a:t>
            </a:r>
          </a:p>
          <a:p>
            <a:pPr lvl="0"/>
            <a:r>
              <a:rPr lang="en-US" sz="2400" dirty="0"/>
              <a:t>Look at paper map</a:t>
            </a:r>
          </a:p>
          <a:p>
            <a:pPr lvl="0"/>
            <a:r>
              <a:rPr lang="en-US" sz="2400" dirty="0">
                <a:solidFill>
                  <a:srgbClr val="FF0000"/>
                </a:solidFill>
              </a:rPr>
              <a:t>Using navigation</a:t>
            </a:r>
          </a:p>
          <a:p>
            <a:pPr lvl="0"/>
            <a:r>
              <a:rPr lang="en-US" sz="2400" dirty="0"/>
              <a:t>Watch videos</a:t>
            </a:r>
          </a:p>
          <a:p>
            <a:pPr lvl="0"/>
            <a:r>
              <a:rPr lang="en-US" sz="2400" dirty="0">
                <a:solidFill>
                  <a:srgbClr val="FF0000"/>
                </a:solidFill>
              </a:rPr>
              <a:t>Eat or drink</a:t>
            </a:r>
          </a:p>
          <a:p>
            <a:pPr lvl="0"/>
            <a:r>
              <a:rPr lang="en-US" sz="2400" dirty="0">
                <a:solidFill>
                  <a:srgbClr val="FF0000"/>
                </a:solidFill>
              </a:rPr>
              <a:t>Talk with passenger(s)</a:t>
            </a:r>
          </a:p>
          <a:p>
            <a:pPr lvl="0"/>
            <a:r>
              <a:rPr lang="en-US" sz="2400" dirty="0"/>
              <a:t>Put on make-up or other grooming</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3" name="Rectangle 2">
            <a:extLst>
              <a:ext uri="{FF2B5EF4-FFF2-40B4-BE49-F238E27FC236}">
                <a16:creationId xmlns:a16="http://schemas.microsoft.com/office/drawing/2014/main" id="{10127337-FFEF-C447-9278-CA21C38486DF}"/>
              </a:ext>
            </a:extLst>
          </p:cNvPr>
          <p:cNvSpPr/>
          <p:nvPr/>
        </p:nvSpPr>
        <p:spPr>
          <a:xfrm>
            <a:off x="8437225" y="431740"/>
            <a:ext cx="3493264" cy="369332"/>
          </a:xfrm>
          <a:prstGeom prst="rect">
            <a:avLst/>
          </a:prstGeom>
        </p:spPr>
        <p:txBody>
          <a:bodyPr wrap="none">
            <a:spAutoFit/>
          </a:bodyPr>
          <a:lstStyle/>
          <a:p>
            <a:r>
              <a:rPr lang="en-US" dirty="0">
                <a:solidFill>
                  <a:srgbClr val="FF0000"/>
                </a:solidFill>
              </a:rPr>
              <a:t>(Most common behaviors in red)</a:t>
            </a:r>
          </a:p>
        </p:txBody>
      </p:sp>
    </p:spTree>
    <p:extLst>
      <p:ext uri="{BB962C8B-B14F-4D97-AF65-F5344CB8AC3E}">
        <p14:creationId xmlns:p14="http://schemas.microsoft.com/office/powerpoint/2010/main" val="373006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200" y="365125"/>
            <a:ext cx="10515600" cy="1325563"/>
          </a:xfrm>
        </p:spPr>
        <p:txBody>
          <a:bodyPr/>
          <a:lstStyle/>
          <a:p>
            <a:r>
              <a:rPr lang="en-US" sz="4200" dirty="0"/>
              <a:t>Distracted driving survey</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6"/>
            <a:ext cx="10515600" cy="4220173"/>
          </a:xfrm>
        </p:spPr>
        <p:txBody>
          <a:bodyPr/>
          <a:lstStyle/>
          <a:p>
            <a:endParaRPr lang="en-US" sz="2400" dirty="0"/>
          </a:p>
          <a:p>
            <a:r>
              <a:rPr lang="en-US" sz="2400" dirty="0"/>
              <a:t>Also </a:t>
            </a:r>
            <a:r>
              <a:rPr lang="en-US" sz="2400" dirty="0">
                <a:solidFill>
                  <a:srgbClr val="FF0000"/>
                </a:solidFill>
              </a:rPr>
              <a:t>rated how distracting each behavior is</a:t>
            </a:r>
            <a:r>
              <a:rPr lang="en-US" sz="2400" dirty="0"/>
              <a:t>, from 1 (</a:t>
            </a:r>
            <a:r>
              <a:rPr lang="en-US" sz="2400" i="1" dirty="0"/>
              <a:t>Not at all distracting</a:t>
            </a:r>
            <a:r>
              <a:rPr lang="en-US" sz="2400" dirty="0"/>
              <a:t>) to 5 (</a:t>
            </a:r>
            <a:r>
              <a:rPr lang="en-US" sz="2400" i="1" dirty="0"/>
              <a:t>Very distracting</a:t>
            </a:r>
            <a:r>
              <a:rPr lang="en-US" sz="2400" dirty="0"/>
              <a:t>)</a:t>
            </a:r>
          </a:p>
          <a:p>
            <a:endParaRPr lang="en-US" sz="2400" dirty="0"/>
          </a:p>
          <a:p>
            <a:r>
              <a:rPr lang="en-US" sz="2400" dirty="0"/>
              <a:t>Asked whether they talked on their phone, texted, or used their phone in other ways in known </a:t>
            </a:r>
            <a:r>
              <a:rPr lang="en-US" sz="2400" dirty="0">
                <a:solidFill>
                  <a:srgbClr val="FF0000"/>
                </a:solidFill>
              </a:rPr>
              <a:t>high-risk conditions </a:t>
            </a:r>
            <a:r>
              <a:rPr lang="en-US" sz="2400" dirty="0"/>
              <a:t>(i.e., during rush hour, free-flowing high speed traffic, stop-and-go traffic, at night, and in bad weather).  </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377419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Personality survey</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6"/>
            <a:ext cx="10515600" cy="5377335"/>
          </a:xfrm>
        </p:spPr>
        <p:txBody>
          <a:bodyPr/>
          <a:lstStyle/>
          <a:p>
            <a:r>
              <a:rPr lang="en-US" sz="2400" dirty="0"/>
              <a:t>“Big 5” Inventory (John, Donahue, and </a:t>
            </a:r>
            <a:r>
              <a:rPr lang="en-US" sz="2400" dirty="0" err="1"/>
              <a:t>Kentle</a:t>
            </a:r>
            <a:r>
              <a:rPr lang="en-US" sz="2400" dirty="0"/>
              <a:t>, 1991)</a:t>
            </a:r>
          </a:p>
          <a:p>
            <a:pPr lvl="1"/>
            <a:endParaRPr lang="en-US" sz="800" dirty="0"/>
          </a:p>
          <a:p>
            <a:pPr lvl="1"/>
            <a:r>
              <a:rPr lang="en-US" sz="2300" dirty="0">
                <a:solidFill>
                  <a:srgbClr val="FF0000"/>
                </a:solidFill>
              </a:rPr>
              <a:t>Agreeableness </a:t>
            </a:r>
          </a:p>
          <a:p>
            <a:pPr lvl="2"/>
            <a:r>
              <a:rPr lang="en-US" sz="2300" dirty="0"/>
              <a:t>e.g., “Is helpful and unselfish with others”</a:t>
            </a:r>
          </a:p>
          <a:p>
            <a:pPr lvl="1"/>
            <a:endParaRPr lang="en-US" sz="800" dirty="0"/>
          </a:p>
          <a:p>
            <a:pPr lvl="1"/>
            <a:r>
              <a:rPr lang="en-US" sz="2300" dirty="0">
                <a:solidFill>
                  <a:srgbClr val="FF0000"/>
                </a:solidFill>
              </a:rPr>
              <a:t>Conscientious</a:t>
            </a:r>
          </a:p>
          <a:p>
            <a:pPr lvl="2"/>
            <a:r>
              <a:rPr lang="en-US" sz="2300" dirty="0"/>
              <a:t>e.g., “Does a thorough job”</a:t>
            </a:r>
          </a:p>
          <a:p>
            <a:pPr lvl="1"/>
            <a:endParaRPr lang="en-US" sz="800" dirty="0"/>
          </a:p>
          <a:p>
            <a:pPr lvl="1"/>
            <a:r>
              <a:rPr lang="en-US" sz="2300" dirty="0">
                <a:solidFill>
                  <a:srgbClr val="FF0000"/>
                </a:solidFill>
              </a:rPr>
              <a:t>Neuroticism</a:t>
            </a:r>
          </a:p>
          <a:p>
            <a:pPr lvl="2"/>
            <a:r>
              <a:rPr lang="en-US" sz="2300" dirty="0"/>
              <a:t>e.g., “Gets nervous easily”</a:t>
            </a:r>
          </a:p>
          <a:p>
            <a:pPr lvl="1"/>
            <a:endParaRPr lang="en-US" sz="800" dirty="0"/>
          </a:p>
          <a:p>
            <a:pPr lvl="1"/>
            <a:r>
              <a:rPr lang="en-US" sz="2300" dirty="0">
                <a:solidFill>
                  <a:srgbClr val="FF0000"/>
                </a:solidFill>
              </a:rPr>
              <a:t>Extraversion</a:t>
            </a:r>
          </a:p>
          <a:p>
            <a:pPr lvl="2"/>
            <a:r>
              <a:rPr lang="en-US" sz="2300" dirty="0"/>
              <a:t>e.g., “Is talkative”</a:t>
            </a:r>
          </a:p>
          <a:p>
            <a:pPr lvl="1"/>
            <a:endParaRPr lang="en-US" sz="800" dirty="0"/>
          </a:p>
          <a:p>
            <a:pPr lvl="1"/>
            <a:r>
              <a:rPr lang="en-US" sz="2300" dirty="0">
                <a:solidFill>
                  <a:srgbClr val="FF0000"/>
                </a:solidFill>
              </a:rPr>
              <a:t>Openness to experience</a:t>
            </a:r>
          </a:p>
          <a:p>
            <a:pPr lvl="2"/>
            <a:r>
              <a:rPr lang="en-US" sz="2300" dirty="0"/>
              <a:t>e.g., “Is curious about many different things”</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89405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200" y="365125"/>
            <a:ext cx="10782300" cy="1325563"/>
          </a:xfrm>
        </p:spPr>
        <p:txBody>
          <a:bodyPr/>
          <a:lstStyle/>
          <a:p>
            <a:r>
              <a:rPr lang="en-US" sz="4200" dirty="0"/>
              <a:t>Three ‘classes’ of distracted drivers </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6"/>
            <a:ext cx="10515600" cy="5377335"/>
          </a:xfrm>
        </p:spPr>
        <p:txBody>
          <a:bodyPr/>
          <a:lstStyle/>
          <a:p>
            <a:r>
              <a:rPr lang="en-US" sz="2400" dirty="0"/>
              <a:t>Latent profile analysis was used to develop “classes” of drivers based on how frequently they report engaging in distracted driving behaviors</a:t>
            </a:r>
          </a:p>
          <a:p>
            <a:pPr lvl="1"/>
            <a:endParaRPr lang="en-US" dirty="0"/>
          </a:p>
          <a:p>
            <a:pPr lvl="1"/>
            <a:r>
              <a:rPr lang="en-US" dirty="0"/>
              <a:t>Class 1 (28.9%) ‘‘</a:t>
            </a:r>
            <a:r>
              <a:rPr lang="en-US" dirty="0">
                <a:solidFill>
                  <a:srgbClr val="FF0000"/>
                </a:solidFill>
              </a:rPr>
              <a:t>LOW DISTRACTED DRIVING</a:t>
            </a:r>
            <a:r>
              <a:rPr lang="en-US" dirty="0"/>
              <a:t>” class, had the lowest engagement in distracted driving behaviors. </a:t>
            </a:r>
          </a:p>
          <a:p>
            <a:pPr lvl="1"/>
            <a:endParaRPr lang="en-US" dirty="0"/>
          </a:p>
          <a:p>
            <a:pPr lvl="1"/>
            <a:r>
              <a:rPr lang="en-US" dirty="0"/>
              <a:t>Class 2 (53.3%), ‘‘</a:t>
            </a:r>
            <a:r>
              <a:rPr lang="en-US" dirty="0">
                <a:solidFill>
                  <a:srgbClr val="FF0000"/>
                </a:solidFill>
              </a:rPr>
              <a:t>MEDIUM DISTRACTED DRIVING</a:t>
            </a:r>
            <a:r>
              <a:rPr lang="en-US" dirty="0"/>
              <a:t>” class, was comprised of the majority of the sample, and represented medial levels of distracted driving behaviors.</a:t>
            </a:r>
          </a:p>
          <a:p>
            <a:pPr lvl="1"/>
            <a:endParaRPr lang="en-US" dirty="0"/>
          </a:p>
          <a:p>
            <a:pPr lvl="1"/>
            <a:r>
              <a:rPr lang="en-US" dirty="0"/>
              <a:t>Class 3 (17.8%), ‘‘</a:t>
            </a:r>
            <a:r>
              <a:rPr lang="en-US" dirty="0">
                <a:solidFill>
                  <a:srgbClr val="FF0000"/>
                </a:solidFill>
              </a:rPr>
              <a:t>HIGH DISTRACTED DRIVING</a:t>
            </a:r>
            <a:r>
              <a:rPr lang="en-US" dirty="0"/>
              <a:t>” class, had the highest engagement in distracted driving behaviors. </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376038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F038AC9-D375-EC45-94B5-DB09B169141B}"/>
              </a:ext>
            </a:extLst>
          </p:cNvPr>
          <p:cNvGraphicFramePr>
            <a:graphicFrameLocks/>
          </p:cNvGraphicFramePr>
          <p:nvPr>
            <p:extLst>
              <p:ext uri="{D42A27DB-BD31-4B8C-83A1-F6EECF244321}">
                <p14:modId xmlns:p14="http://schemas.microsoft.com/office/powerpoint/2010/main" val="1774475446"/>
              </p:ext>
            </p:extLst>
          </p:nvPr>
        </p:nvGraphicFramePr>
        <p:xfrm>
          <a:off x="666822" y="252573"/>
          <a:ext cx="10979078" cy="5818027"/>
        </p:xfrm>
        <a:graphic>
          <a:graphicData uri="http://schemas.openxmlformats.org/drawingml/2006/chart">
            <c:chart xmlns:c="http://schemas.openxmlformats.org/drawingml/2006/chart" xmlns:r="http://schemas.openxmlformats.org/officeDocument/2006/relationships" r:id="rId2"/>
          </a:graphicData>
        </a:graphic>
      </p:graphicFrame>
      <p:pic>
        <p:nvPicPr>
          <p:cNvPr id="5" name="Content Placeholder 4">
            <a:extLst>
              <a:ext uri="{FF2B5EF4-FFF2-40B4-BE49-F238E27FC236}">
                <a16:creationId xmlns:a16="http://schemas.microsoft.com/office/drawing/2014/main" id="{229F034F-01F1-5649-BB0D-6E8ACBA05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Oval 5">
            <a:extLst>
              <a:ext uri="{FF2B5EF4-FFF2-40B4-BE49-F238E27FC236}">
                <a16:creationId xmlns:a16="http://schemas.microsoft.com/office/drawing/2014/main" id="{BEEB17D9-BD39-9449-B737-683B393113B8}"/>
              </a:ext>
            </a:extLst>
          </p:cNvPr>
          <p:cNvSpPr/>
          <p:nvPr/>
        </p:nvSpPr>
        <p:spPr>
          <a:xfrm>
            <a:off x="2736098" y="2068811"/>
            <a:ext cx="454617" cy="914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DE58422-37AF-934E-A729-DA243F636B61}"/>
              </a:ext>
            </a:extLst>
          </p:cNvPr>
          <p:cNvSpPr/>
          <p:nvPr/>
        </p:nvSpPr>
        <p:spPr>
          <a:xfrm>
            <a:off x="3361578" y="1131308"/>
            <a:ext cx="561507" cy="20302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4A65A3-2D91-9741-BAAA-CEDEFBAAD64E}"/>
              </a:ext>
            </a:extLst>
          </p:cNvPr>
          <p:cNvSpPr/>
          <p:nvPr/>
        </p:nvSpPr>
        <p:spPr>
          <a:xfrm>
            <a:off x="4084691" y="2113509"/>
            <a:ext cx="459783" cy="8214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95A01F-349D-5845-9F83-47CB4478758C}"/>
              </a:ext>
            </a:extLst>
          </p:cNvPr>
          <p:cNvSpPr/>
          <p:nvPr/>
        </p:nvSpPr>
        <p:spPr>
          <a:xfrm>
            <a:off x="4726938" y="1126750"/>
            <a:ext cx="542441" cy="20922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3857AF-EA19-DA4B-839C-E8C301E4798B}"/>
              </a:ext>
            </a:extLst>
          </p:cNvPr>
          <p:cNvSpPr/>
          <p:nvPr/>
        </p:nvSpPr>
        <p:spPr>
          <a:xfrm>
            <a:off x="5432556" y="1161371"/>
            <a:ext cx="543049" cy="20302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64521F-83F2-A94A-B214-F99872F93E02}"/>
              </a:ext>
            </a:extLst>
          </p:cNvPr>
          <p:cNvSpPr/>
          <p:nvPr/>
        </p:nvSpPr>
        <p:spPr>
          <a:xfrm>
            <a:off x="7438580" y="1215110"/>
            <a:ext cx="581794" cy="1410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C825E25-7D39-AA4D-B8EA-D2B955BB7EA0}"/>
              </a:ext>
            </a:extLst>
          </p:cNvPr>
          <p:cNvSpPr/>
          <p:nvPr/>
        </p:nvSpPr>
        <p:spPr>
          <a:xfrm>
            <a:off x="9530853" y="898499"/>
            <a:ext cx="542441" cy="12708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200" y="365125"/>
            <a:ext cx="10782300" cy="1325563"/>
          </a:xfrm>
        </p:spPr>
        <p:txBody>
          <a:bodyPr/>
          <a:lstStyle/>
          <a:p>
            <a:r>
              <a:rPr lang="en-US" sz="4200" dirty="0"/>
              <a:t>Relationship with personality </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7"/>
            <a:ext cx="10515600" cy="859514"/>
          </a:xfrm>
        </p:spPr>
        <p:txBody>
          <a:bodyPr/>
          <a:lstStyle/>
          <a:p>
            <a:r>
              <a:rPr lang="en-US" sz="2400" dirty="0"/>
              <a:t>Wald tests of mean equalities were used to examine differences in personality among the 3 classes of distracted drivers</a:t>
            </a:r>
          </a:p>
          <a:p>
            <a:endParaRPr lang="en-US" dirty="0"/>
          </a:p>
        </p:txBody>
      </p:sp>
      <p:sp>
        <p:nvSpPr>
          <p:cNvPr id="7" name="Rounded Rectangle 6">
            <a:extLst>
              <a:ext uri="{FF2B5EF4-FFF2-40B4-BE49-F238E27FC236}">
                <a16:creationId xmlns:a16="http://schemas.microsoft.com/office/drawing/2014/main" id="{5299455D-C994-B245-861D-4075406E5374}"/>
              </a:ext>
            </a:extLst>
          </p:cNvPr>
          <p:cNvSpPr/>
          <p:nvPr/>
        </p:nvSpPr>
        <p:spPr>
          <a:xfrm>
            <a:off x="6894286" y="3900555"/>
            <a:ext cx="3570514" cy="4125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graphicFrame>
        <p:nvGraphicFramePr>
          <p:cNvPr id="6" name="Table 5">
            <a:extLst>
              <a:ext uri="{FF2B5EF4-FFF2-40B4-BE49-F238E27FC236}">
                <a16:creationId xmlns:a16="http://schemas.microsoft.com/office/drawing/2014/main" id="{68A6F4C6-DFA1-F446-A4FB-791291F058BF}"/>
              </a:ext>
            </a:extLst>
          </p:cNvPr>
          <p:cNvGraphicFramePr>
            <a:graphicFrameLocks noGrp="1"/>
          </p:cNvGraphicFramePr>
          <p:nvPr>
            <p:extLst>
              <p:ext uri="{D42A27DB-BD31-4B8C-83A1-F6EECF244321}">
                <p14:modId xmlns:p14="http://schemas.microsoft.com/office/powerpoint/2010/main" val="2779496750"/>
              </p:ext>
            </p:extLst>
          </p:nvPr>
        </p:nvGraphicFramePr>
        <p:xfrm>
          <a:off x="578859" y="1884927"/>
          <a:ext cx="11206742" cy="4196547"/>
        </p:xfrm>
        <a:graphic>
          <a:graphicData uri="http://schemas.openxmlformats.org/drawingml/2006/table">
            <a:tbl>
              <a:tblPr firstRow="1" bandRow="1">
                <a:tableStyleId>{5C22544A-7EE6-4342-B048-85BDC9FD1C3A}</a:tableStyleId>
              </a:tblPr>
              <a:tblGrid>
                <a:gridCol w="2612730">
                  <a:extLst>
                    <a:ext uri="{9D8B030D-6E8A-4147-A177-3AD203B41FA5}">
                      <a16:colId xmlns:a16="http://schemas.microsoft.com/office/drawing/2014/main" val="629820410"/>
                    </a:ext>
                  </a:extLst>
                </a:gridCol>
                <a:gridCol w="2769323">
                  <a:extLst>
                    <a:ext uri="{9D8B030D-6E8A-4147-A177-3AD203B41FA5}">
                      <a16:colId xmlns:a16="http://schemas.microsoft.com/office/drawing/2014/main" val="104797620"/>
                    </a:ext>
                  </a:extLst>
                </a:gridCol>
                <a:gridCol w="2917159">
                  <a:extLst>
                    <a:ext uri="{9D8B030D-6E8A-4147-A177-3AD203B41FA5}">
                      <a16:colId xmlns:a16="http://schemas.microsoft.com/office/drawing/2014/main" val="2123141903"/>
                    </a:ext>
                  </a:extLst>
                </a:gridCol>
                <a:gridCol w="2907530">
                  <a:extLst>
                    <a:ext uri="{9D8B030D-6E8A-4147-A177-3AD203B41FA5}">
                      <a16:colId xmlns:a16="http://schemas.microsoft.com/office/drawing/2014/main" val="2822479361"/>
                    </a:ext>
                  </a:extLst>
                </a:gridCol>
              </a:tblGrid>
              <a:tr h="1139758">
                <a:tc>
                  <a:txBody>
                    <a:bodyPr/>
                    <a:lstStyle/>
                    <a:p>
                      <a:r>
                        <a:rPr lang="en-US" sz="2000" dirty="0"/>
                        <a:t>Variable</a:t>
                      </a:r>
                    </a:p>
                  </a:txBody>
                  <a:tcPr anchor="ctr">
                    <a:solidFill>
                      <a:srgbClr val="0070C0"/>
                    </a:solidFill>
                  </a:tcPr>
                </a:tc>
                <a:tc>
                  <a:txBody>
                    <a:bodyPr/>
                    <a:lstStyle/>
                    <a:p>
                      <a:pPr algn="ctr"/>
                      <a:r>
                        <a:rPr lang="en-US" sz="2000" dirty="0"/>
                        <a:t>Class 1:</a:t>
                      </a:r>
                    </a:p>
                    <a:p>
                      <a:pPr algn="ctr"/>
                      <a:r>
                        <a:rPr lang="en-US" sz="2000" dirty="0"/>
                        <a:t>LOW</a:t>
                      </a:r>
                    </a:p>
                    <a:p>
                      <a:pPr algn="ctr"/>
                      <a:r>
                        <a:rPr lang="en-US" sz="2000" dirty="0"/>
                        <a:t> DISTRACTED DRIVING</a:t>
                      </a:r>
                    </a:p>
                  </a:txBody>
                  <a:tcPr anchor="ctr">
                    <a:solidFill>
                      <a:srgbClr val="0070C0"/>
                    </a:solidFill>
                  </a:tcPr>
                </a:tc>
                <a:tc>
                  <a:txBody>
                    <a:bodyPr/>
                    <a:lstStyle/>
                    <a:p>
                      <a:pPr algn="ctr"/>
                      <a:r>
                        <a:rPr lang="en-US" sz="2000" dirty="0"/>
                        <a:t>Class 2:</a:t>
                      </a:r>
                    </a:p>
                    <a:p>
                      <a:pPr algn="ctr"/>
                      <a:r>
                        <a:rPr lang="en-US" sz="2000" dirty="0"/>
                        <a:t>MEDIUM </a:t>
                      </a:r>
                    </a:p>
                    <a:p>
                      <a:pPr algn="ctr"/>
                      <a:r>
                        <a:rPr lang="en-US" sz="2000" dirty="0"/>
                        <a:t>DISTRACTED DRIVING</a:t>
                      </a:r>
                    </a:p>
                  </a:txBody>
                  <a:tcPr anchor="ctr">
                    <a:solidFill>
                      <a:srgbClr val="0070C0"/>
                    </a:solidFill>
                  </a:tcPr>
                </a:tc>
                <a:tc>
                  <a:txBody>
                    <a:bodyPr/>
                    <a:lstStyle/>
                    <a:p>
                      <a:pPr algn="ctr"/>
                      <a:r>
                        <a:rPr lang="en-US" sz="2000" dirty="0"/>
                        <a:t>Class 3:</a:t>
                      </a:r>
                    </a:p>
                    <a:p>
                      <a:pPr algn="ctr"/>
                      <a:r>
                        <a:rPr lang="en-US" sz="2000" dirty="0"/>
                        <a:t>HIGH </a:t>
                      </a:r>
                    </a:p>
                    <a:p>
                      <a:pPr algn="ctr"/>
                      <a:r>
                        <a:rPr lang="en-US" sz="2000" dirty="0"/>
                        <a:t>DISTRACTED DRIING</a:t>
                      </a:r>
                    </a:p>
                    <a:p>
                      <a:pPr algn="ctr"/>
                      <a:endParaRPr lang="en-US" sz="2000" dirty="0"/>
                    </a:p>
                  </a:txBody>
                  <a:tcPr anchor="ctr">
                    <a:solidFill>
                      <a:srgbClr val="0070C0"/>
                    </a:solidFill>
                  </a:tcPr>
                </a:tc>
                <a:extLst>
                  <a:ext uri="{0D108BD9-81ED-4DB2-BD59-A6C34878D82A}">
                    <a16:rowId xmlns:a16="http://schemas.microsoft.com/office/drawing/2014/main" val="299130247"/>
                  </a:ext>
                </a:extLst>
              </a:tr>
              <a:tr h="491583">
                <a:tc>
                  <a:txBody>
                    <a:bodyPr/>
                    <a:lstStyle/>
                    <a:p>
                      <a:r>
                        <a:rPr lang="en-US" sz="2000" b="1" dirty="0"/>
                        <a:t>Extraversion </a:t>
                      </a:r>
                    </a:p>
                  </a:txBody>
                  <a:tcPr/>
                </a:tc>
                <a:tc>
                  <a:txBody>
                    <a:bodyPr/>
                    <a:lstStyle/>
                    <a:p>
                      <a:pPr algn="ctr"/>
                      <a:r>
                        <a:rPr lang="en-US" sz="2000" b="1" dirty="0"/>
                        <a:t>3.10</a:t>
                      </a:r>
                      <a:r>
                        <a:rPr lang="en-US" sz="2000" b="1" baseline="30000" dirty="0"/>
                        <a:t>a</a:t>
                      </a:r>
                    </a:p>
                  </a:txBody>
                  <a:tcPr/>
                </a:tc>
                <a:tc>
                  <a:txBody>
                    <a:bodyPr/>
                    <a:lstStyle/>
                    <a:p>
                      <a:pPr algn="ctr"/>
                      <a:r>
                        <a:rPr lang="en-US" sz="2000" b="1" dirty="0"/>
                        <a:t>3.40</a:t>
                      </a:r>
                      <a:r>
                        <a:rPr lang="en-US" sz="2000" b="1" baseline="30000" dirty="0"/>
                        <a:t>b</a:t>
                      </a:r>
                    </a:p>
                  </a:txBody>
                  <a:tcPr/>
                </a:tc>
                <a:tc>
                  <a:txBody>
                    <a:bodyPr/>
                    <a:lstStyle/>
                    <a:p>
                      <a:pPr algn="ctr"/>
                      <a:r>
                        <a:rPr lang="en-US" sz="2000" b="1" dirty="0"/>
                        <a:t>3.60</a:t>
                      </a:r>
                      <a:r>
                        <a:rPr lang="en-US" sz="2000" b="1" baseline="30000" dirty="0"/>
                        <a:t>b</a:t>
                      </a:r>
                    </a:p>
                  </a:txBody>
                  <a:tcPr/>
                </a:tc>
                <a:extLst>
                  <a:ext uri="{0D108BD9-81ED-4DB2-BD59-A6C34878D82A}">
                    <a16:rowId xmlns:a16="http://schemas.microsoft.com/office/drawing/2014/main" val="2178560408"/>
                  </a:ext>
                </a:extLst>
              </a:tr>
              <a:tr h="431159">
                <a:tc>
                  <a:txBody>
                    <a:bodyPr/>
                    <a:lstStyle/>
                    <a:p>
                      <a:r>
                        <a:rPr lang="en-US" sz="2000" dirty="0"/>
                        <a:t>Agreeableness</a:t>
                      </a:r>
                    </a:p>
                  </a:txBody>
                  <a:tcPr/>
                </a:tc>
                <a:tc>
                  <a:txBody>
                    <a:bodyPr/>
                    <a:lstStyle/>
                    <a:p>
                      <a:pPr algn="ctr"/>
                      <a:r>
                        <a:rPr lang="en-US" sz="2000" dirty="0"/>
                        <a:t>3.87</a:t>
                      </a:r>
                    </a:p>
                  </a:txBody>
                  <a:tcPr/>
                </a:tc>
                <a:tc>
                  <a:txBody>
                    <a:bodyPr/>
                    <a:lstStyle/>
                    <a:p>
                      <a:pPr algn="ctr"/>
                      <a:r>
                        <a:rPr lang="en-US" sz="2000" dirty="0"/>
                        <a:t>3.92</a:t>
                      </a:r>
                    </a:p>
                  </a:txBody>
                  <a:tcPr/>
                </a:tc>
                <a:tc>
                  <a:txBody>
                    <a:bodyPr/>
                    <a:lstStyle/>
                    <a:p>
                      <a:pPr algn="ctr"/>
                      <a:r>
                        <a:rPr lang="en-US" sz="2000" dirty="0"/>
                        <a:t>3.82</a:t>
                      </a:r>
                    </a:p>
                  </a:txBody>
                  <a:tcPr/>
                </a:tc>
                <a:extLst>
                  <a:ext uri="{0D108BD9-81ED-4DB2-BD59-A6C34878D82A}">
                    <a16:rowId xmlns:a16="http://schemas.microsoft.com/office/drawing/2014/main" val="2121194303"/>
                  </a:ext>
                </a:extLst>
              </a:tr>
              <a:tr h="395209">
                <a:tc>
                  <a:txBody>
                    <a:bodyPr/>
                    <a:lstStyle/>
                    <a:p>
                      <a:r>
                        <a:rPr lang="en-US" sz="2000" dirty="0"/>
                        <a:t>Conscientiousness</a:t>
                      </a:r>
                    </a:p>
                  </a:txBody>
                  <a:tcPr/>
                </a:tc>
                <a:tc>
                  <a:txBody>
                    <a:bodyPr/>
                    <a:lstStyle/>
                    <a:p>
                      <a:pPr algn="ctr"/>
                      <a:r>
                        <a:rPr lang="en-US" sz="2000" dirty="0"/>
                        <a:t>3.69</a:t>
                      </a:r>
                    </a:p>
                  </a:txBody>
                  <a:tcPr/>
                </a:tc>
                <a:tc>
                  <a:txBody>
                    <a:bodyPr/>
                    <a:lstStyle/>
                    <a:p>
                      <a:pPr algn="ctr"/>
                      <a:r>
                        <a:rPr lang="en-US" sz="2000" dirty="0"/>
                        <a:t>3.67</a:t>
                      </a:r>
                    </a:p>
                  </a:txBody>
                  <a:tcPr/>
                </a:tc>
                <a:tc>
                  <a:txBody>
                    <a:bodyPr/>
                    <a:lstStyle/>
                    <a:p>
                      <a:pPr algn="ctr"/>
                      <a:r>
                        <a:rPr lang="en-US" sz="2000" dirty="0"/>
                        <a:t>3.68</a:t>
                      </a:r>
                    </a:p>
                  </a:txBody>
                  <a:tcPr/>
                </a:tc>
                <a:extLst>
                  <a:ext uri="{0D108BD9-81ED-4DB2-BD59-A6C34878D82A}">
                    <a16:rowId xmlns:a16="http://schemas.microsoft.com/office/drawing/2014/main" val="2325589346"/>
                  </a:ext>
                </a:extLst>
              </a:tr>
              <a:tr h="446259">
                <a:tc>
                  <a:txBody>
                    <a:bodyPr/>
                    <a:lstStyle/>
                    <a:p>
                      <a:r>
                        <a:rPr lang="en-US" sz="2000" dirty="0"/>
                        <a:t>Neuroticism</a:t>
                      </a:r>
                    </a:p>
                  </a:txBody>
                  <a:tcPr/>
                </a:tc>
                <a:tc>
                  <a:txBody>
                    <a:bodyPr/>
                    <a:lstStyle/>
                    <a:p>
                      <a:pPr algn="ctr"/>
                      <a:r>
                        <a:rPr lang="en-US" sz="2000" dirty="0"/>
                        <a:t>2.88</a:t>
                      </a:r>
                    </a:p>
                  </a:txBody>
                  <a:tcPr/>
                </a:tc>
                <a:tc>
                  <a:txBody>
                    <a:bodyPr/>
                    <a:lstStyle/>
                    <a:p>
                      <a:pPr algn="ctr"/>
                      <a:r>
                        <a:rPr lang="en-US" sz="2000" dirty="0"/>
                        <a:t>2.69</a:t>
                      </a:r>
                    </a:p>
                  </a:txBody>
                  <a:tcPr/>
                </a:tc>
                <a:tc>
                  <a:txBody>
                    <a:bodyPr/>
                    <a:lstStyle/>
                    <a:p>
                      <a:pPr algn="ctr"/>
                      <a:r>
                        <a:rPr lang="en-US" sz="2000" dirty="0"/>
                        <a:t>2.89</a:t>
                      </a:r>
                    </a:p>
                  </a:txBody>
                  <a:tcPr/>
                </a:tc>
                <a:extLst>
                  <a:ext uri="{0D108BD9-81ED-4DB2-BD59-A6C34878D82A}">
                    <a16:rowId xmlns:a16="http://schemas.microsoft.com/office/drawing/2014/main" val="925007960"/>
                  </a:ext>
                </a:extLst>
              </a:tr>
              <a:tr h="480586">
                <a:tc>
                  <a:txBody>
                    <a:bodyPr/>
                    <a:lstStyle/>
                    <a:p>
                      <a:r>
                        <a:rPr lang="en-US" sz="2000" dirty="0"/>
                        <a:t>Openness</a:t>
                      </a:r>
                    </a:p>
                  </a:txBody>
                  <a:tcPr/>
                </a:tc>
                <a:tc>
                  <a:txBody>
                    <a:bodyPr/>
                    <a:lstStyle/>
                    <a:p>
                      <a:pPr algn="ctr"/>
                      <a:r>
                        <a:rPr lang="en-US" sz="2000" dirty="0"/>
                        <a:t>3.60</a:t>
                      </a:r>
                    </a:p>
                  </a:txBody>
                  <a:tcPr/>
                </a:tc>
                <a:tc>
                  <a:txBody>
                    <a:bodyPr/>
                    <a:lstStyle/>
                    <a:p>
                      <a:pPr algn="ctr"/>
                      <a:r>
                        <a:rPr lang="en-US" sz="2000" dirty="0"/>
                        <a:t>3.45</a:t>
                      </a:r>
                    </a:p>
                  </a:txBody>
                  <a:tcPr/>
                </a:tc>
                <a:tc>
                  <a:txBody>
                    <a:bodyPr/>
                    <a:lstStyle/>
                    <a:p>
                      <a:pPr algn="ctr"/>
                      <a:r>
                        <a:rPr lang="en-US" sz="2000" dirty="0"/>
                        <a:t>3.35</a:t>
                      </a:r>
                    </a:p>
                  </a:txBody>
                  <a:tcPr/>
                </a:tc>
                <a:extLst>
                  <a:ext uri="{0D108BD9-81ED-4DB2-BD59-A6C34878D82A}">
                    <a16:rowId xmlns:a16="http://schemas.microsoft.com/office/drawing/2014/main" val="1254518920"/>
                  </a:ext>
                </a:extLst>
              </a:tr>
              <a:tr h="62332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Note</a:t>
                      </a:r>
                      <a:r>
                        <a:rPr lang="en-US" sz="1800" kern="1200" dirty="0">
                          <a:solidFill>
                            <a:schemeClr val="dk1"/>
                          </a:solidFill>
                          <a:effectLst/>
                          <a:latin typeface="+mn-lt"/>
                          <a:ea typeface="+mn-ea"/>
                          <a:cs typeface="+mn-cs"/>
                        </a:rPr>
                        <a:t>. Means with differing superscripts within rows are significantly different at the </a:t>
                      </a:r>
                      <a:r>
                        <a:rPr lang="en-US" sz="1800" i="1" kern="1200" dirty="0">
                          <a:solidFill>
                            <a:schemeClr val="dk1"/>
                          </a:solidFill>
                          <a:effectLst/>
                          <a:latin typeface="+mn-lt"/>
                          <a:ea typeface="+mn-ea"/>
                          <a:cs typeface="+mn-cs"/>
                        </a:rPr>
                        <a:t>p</a:t>
                      </a:r>
                      <a:r>
                        <a:rPr lang="en-US" sz="1800" kern="1200" dirty="0">
                          <a:solidFill>
                            <a:schemeClr val="dk1"/>
                          </a:solidFill>
                          <a:effectLst/>
                          <a:latin typeface="+mn-lt"/>
                          <a:ea typeface="+mn-ea"/>
                          <a:cs typeface="+mn-cs"/>
                        </a:rPr>
                        <a:t> &lt; .05 level </a:t>
                      </a:r>
                      <a:endParaRPr lang="en-US" sz="1800" dirty="0"/>
                    </a:p>
                    <a:p>
                      <a:endParaRPr lang="en-US" sz="1800" dirty="0"/>
                    </a:p>
                  </a:txBody>
                  <a:tcPr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44601428"/>
                  </a:ext>
                </a:extLst>
              </a:tr>
            </a:tbl>
          </a:graphicData>
        </a:graphic>
      </p:graphicFrame>
      <p:sp>
        <p:nvSpPr>
          <p:cNvPr id="8" name="Oval 7">
            <a:extLst>
              <a:ext uri="{FF2B5EF4-FFF2-40B4-BE49-F238E27FC236}">
                <a16:creationId xmlns:a16="http://schemas.microsoft.com/office/drawing/2014/main" id="{4D92B86F-1E3C-AF43-9B4C-290B9560261E}"/>
              </a:ext>
            </a:extLst>
          </p:cNvPr>
          <p:cNvSpPr/>
          <p:nvPr/>
        </p:nvSpPr>
        <p:spPr>
          <a:xfrm>
            <a:off x="170480" y="2971543"/>
            <a:ext cx="11609375" cy="8462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Perceptions of distraction</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dirty="0"/>
              <a:t>Drivers rated </a:t>
            </a:r>
            <a:r>
              <a:rPr lang="en-US" i="1" dirty="0">
                <a:solidFill>
                  <a:srgbClr val="FF0000"/>
                </a:solidFill>
              </a:rPr>
              <a:t>how</a:t>
            </a:r>
            <a:r>
              <a:rPr lang="en-US" dirty="0">
                <a:solidFill>
                  <a:srgbClr val="FF0000"/>
                </a:solidFill>
              </a:rPr>
              <a:t> distracting each of the behaviors </a:t>
            </a:r>
            <a:r>
              <a:rPr lang="en-US" dirty="0"/>
              <a:t>(e.g., making hand-held phone calls; make hands-free phone calls; reading text messages; talking with a passenger; eating or drinking, etc.) is on a 5-point scale</a:t>
            </a:r>
          </a:p>
          <a:p>
            <a:endParaRPr lang="en-US" sz="900" dirty="0"/>
          </a:p>
          <a:p>
            <a:endParaRPr lang="en-US" dirty="0"/>
          </a:p>
          <a:p>
            <a:r>
              <a:rPr lang="en-US" dirty="0"/>
              <a:t>Interestingly, the </a:t>
            </a:r>
            <a:r>
              <a:rPr lang="en-US" dirty="0">
                <a:solidFill>
                  <a:srgbClr val="FF0000"/>
                </a:solidFill>
              </a:rPr>
              <a:t>HIGH </a:t>
            </a:r>
            <a:r>
              <a:rPr lang="en-US" dirty="0"/>
              <a:t>distracted driving group rated these behaviors as fairly distracting, but reported engaging in them most frequently. </a:t>
            </a: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31384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Conclusions</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sz="2600" dirty="0">
                <a:solidFill>
                  <a:srgbClr val="E30000"/>
                </a:solidFill>
              </a:rPr>
              <a:t>Extraversion</a:t>
            </a:r>
            <a:r>
              <a:rPr lang="en-US" sz="2600" dirty="0"/>
              <a:t> emerged as a </a:t>
            </a:r>
            <a:r>
              <a:rPr lang="en-US" sz="2600" dirty="0">
                <a:solidFill>
                  <a:srgbClr val="E30000"/>
                </a:solidFill>
              </a:rPr>
              <a:t>risk factor </a:t>
            </a:r>
            <a:r>
              <a:rPr lang="en-US" sz="2600" dirty="0"/>
              <a:t>predictive of engaging in high risk behaviors while driving, </a:t>
            </a:r>
            <a:r>
              <a:rPr lang="en-US" sz="2600" dirty="0">
                <a:solidFill>
                  <a:srgbClr val="E30000"/>
                </a:solidFill>
              </a:rPr>
              <a:t>even in high-risk driving situations</a:t>
            </a:r>
            <a:r>
              <a:rPr lang="en-US" sz="2600" dirty="0"/>
              <a:t>.</a:t>
            </a:r>
          </a:p>
          <a:p>
            <a:endParaRPr lang="en-US" sz="2600" dirty="0"/>
          </a:p>
          <a:p>
            <a:r>
              <a:rPr lang="en-US" sz="2600" dirty="0"/>
              <a:t>The group of drivers that reported the highest amount of distracted driving rated the behaviors fairly high in terms of perceived level of distraction, yet did them anyway.  </a:t>
            </a:r>
          </a:p>
          <a:p>
            <a:endParaRPr lang="en-US" sz="2600" dirty="0"/>
          </a:p>
          <a:p>
            <a:r>
              <a:rPr lang="en-US" sz="2600" dirty="0"/>
              <a:t>Findings suggest that </a:t>
            </a:r>
            <a:r>
              <a:rPr lang="en-US" sz="2600" dirty="0">
                <a:solidFill>
                  <a:srgbClr val="E30000"/>
                </a:solidFill>
              </a:rPr>
              <a:t>highly extraverted individuals are more compelled to talk or text while driving despite reporting that such behaviors are distracting.  </a:t>
            </a:r>
          </a:p>
          <a:p>
            <a:pPr lvl="1"/>
            <a:endParaRPr lang="en-US" dirty="0">
              <a:solidFill>
                <a:srgbClr val="E30000"/>
              </a:solidFill>
            </a:endParaRP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188721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265A-4F48-C44E-A477-8CF8B3D7184A}"/>
              </a:ext>
            </a:extLst>
          </p:cNvPr>
          <p:cNvSpPr>
            <a:spLocks noGrp="1"/>
          </p:cNvSpPr>
          <p:nvPr>
            <p:ph type="ctrTitle"/>
          </p:nvPr>
        </p:nvSpPr>
        <p:spPr>
          <a:xfrm>
            <a:off x="1016618" y="2574661"/>
            <a:ext cx="8569036" cy="1254846"/>
          </a:xfrm>
        </p:spPr>
        <p:txBody>
          <a:bodyPr/>
          <a:lstStyle/>
          <a:p>
            <a:r>
              <a:rPr lang="en-US" sz="5400" dirty="0"/>
              <a:t>Study 2</a:t>
            </a:r>
          </a:p>
        </p:txBody>
      </p:sp>
      <p:sp>
        <p:nvSpPr>
          <p:cNvPr id="3" name="Subtitle 2">
            <a:extLst>
              <a:ext uri="{FF2B5EF4-FFF2-40B4-BE49-F238E27FC236}">
                <a16:creationId xmlns:a16="http://schemas.microsoft.com/office/drawing/2014/main" id="{90E9D741-164B-1A4F-98B1-D8CA12B8EB22}"/>
              </a:ext>
            </a:extLst>
          </p:cNvPr>
          <p:cNvSpPr>
            <a:spLocks noGrp="1"/>
          </p:cNvSpPr>
          <p:nvPr>
            <p:ph type="subTitle" idx="1"/>
          </p:nvPr>
        </p:nvSpPr>
        <p:spPr>
          <a:xfrm>
            <a:off x="1016618" y="3887293"/>
            <a:ext cx="8569036" cy="1288617"/>
          </a:xfrm>
        </p:spPr>
        <p:txBody>
          <a:bodyPr/>
          <a:lstStyle/>
          <a:p>
            <a:r>
              <a:rPr lang="en-US" dirty="0"/>
              <a:t>Examined the role of perceived norms in distracted driving behavior</a:t>
            </a:r>
          </a:p>
          <a:p>
            <a:endParaRPr lang="en-US" dirty="0"/>
          </a:p>
        </p:txBody>
      </p:sp>
      <p:pic>
        <p:nvPicPr>
          <p:cNvPr id="4" name="Content Placeholder 4">
            <a:extLst>
              <a:ext uri="{FF2B5EF4-FFF2-40B4-BE49-F238E27FC236}">
                <a16:creationId xmlns:a16="http://schemas.microsoft.com/office/drawing/2014/main" id="{9C4E891C-2C97-6F4A-878C-8AAFBB04D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571" y="6247000"/>
            <a:ext cx="3585027" cy="297924"/>
          </a:xfrm>
          <a:prstGeom prst="rect">
            <a:avLst/>
          </a:prstGeom>
        </p:spPr>
      </p:pic>
      <p:sp>
        <p:nvSpPr>
          <p:cNvPr id="5" name="Rectangle 4">
            <a:extLst>
              <a:ext uri="{FF2B5EF4-FFF2-40B4-BE49-F238E27FC236}">
                <a16:creationId xmlns:a16="http://schemas.microsoft.com/office/drawing/2014/main" id="{88464D1B-C741-744F-96E3-71CA40FE4B2D}"/>
              </a:ext>
            </a:extLst>
          </p:cNvPr>
          <p:cNvSpPr/>
          <p:nvPr/>
        </p:nvSpPr>
        <p:spPr>
          <a:xfrm>
            <a:off x="2514600" y="622377"/>
            <a:ext cx="6096000" cy="1938992"/>
          </a:xfrm>
          <a:prstGeom prst="rect">
            <a:avLst/>
          </a:prstGeom>
        </p:spPr>
        <p:txBody>
          <a:bodyPr>
            <a:spAutoFit/>
          </a:bodyPr>
          <a:lstStyle/>
          <a:p>
            <a:pPr algn="ctr"/>
            <a:r>
              <a:rPr lang="en-US" sz="2400" dirty="0"/>
              <a:t>Study 1 revealed that drivers who engage in distracted driving the most still recognize that this is highly distracting. </a:t>
            </a:r>
          </a:p>
          <a:p>
            <a:pPr algn="ctr"/>
            <a:endParaRPr lang="en-US" sz="2400" dirty="0">
              <a:solidFill>
                <a:srgbClr val="FF0000"/>
              </a:solidFill>
            </a:endParaRPr>
          </a:p>
          <a:p>
            <a:pPr algn="ctr"/>
            <a:r>
              <a:rPr lang="en-US" sz="2400" dirty="0">
                <a:solidFill>
                  <a:srgbClr val="FF0000"/>
                </a:solidFill>
              </a:rPr>
              <a:t>Why do they do this?</a:t>
            </a:r>
          </a:p>
        </p:txBody>
      </p:sp>
    </p:spTree>
    <p:extLst>
      <p:ext uri="{BB962C8B-B14F-4D97-AF65-F5344CB8AC3E}">
        <p14:creationId xmlns:p14="http://schemas.microsoft.com/office/powerpoint/2010/main" val="294007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Types of norms</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marL="457200" lvl="1" indent="0">
              <a:buNone/>
            </a:pPr>
            <a:r>
              <a:rPr lang="en-US" sz="2800" dirty="0"/>
              <a:t>Descriptive norms</a:t>
            </a:r>
          </a:p>
          <a:p>
            <a:pPr lvl="1"/>
            <a:r>
              <a:rPr lang="en-US" dirty="0">
                <a:solidFill>
                  <a:srgbClr val="FF0000"/>
                </a:solidFill>
              </a:rPr>
              <a:t>How often someone thinks their peers engage in a given behavior</a:t>
            </a:r>
          </a:p>
          <a:p>
            <a:pPr lvl="1"/>
            <a:r>
              <a:rPr lang="en-US" dirty="0"/>
              <a:t>e.g., How much do they think their friends engage in distracted driving</a:t>
            </a:r>
          </a:p>
          <a:p>
            <a:pPr marL="457200" lvl="1" indent="0">
              <a:buNone/>
            </a:pPr>
            <a:endParaRPr lang="en-US" dirty="0"/>
          </a:p>
          <a:p>
            <a:pPr marL="457200" lvl="1" indent="0">
              <a:buNone/>
            </a:pPr>
            <a:r>
              <a:rPr lang="en-US" sz="2800" dirty="0"/>
              <a:t>Injunctive norms</a:t>
            </a:r>
          </a:p>
          <a:p>
            <a:pPr lvl="1"/>
            <a:r>
              <a:rPr lang="en-US" dirty="0">
                <a:solidFill>
                  <a:srgbClr val="FF0000"/>
                </a:solidFill>
              </a:rPr>
              <a:t>Perception of how acceptable someone thinks their peers find a behavior</a:t>
            </a:r>
          </a:p>
          <a:p>
            <a:pPr lvl="1"/>
            <a:r>
              <a:rPr lang="en-US" dirty="0"/>
              <a:t>e.g., How acceptable do they think their friends think distracted driving is?</a:t>
            </a:r>
          </a:p>
          <a:p>
            <a:pPr lvl="1"/>
            <a:endParaRPr lang="en-US" dirty="0">
              <a:solidFill>
                <a:srgbClr val="E30000"/>
              </a:solidFill>
            </a:endParaRP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23679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pic>
        <p:nvPicPr>
          <p:cNvPr id="9" name="Content Placeholder 8">
            <a:extLst>
              <a:ext uri="{FF2B5EF4-FFF2-40B4-BE49-F238E27FC236}">
                <a16:creationId xmlns:a16="http://schemas.microsoft.com/office/drawing/2014/main" id="{4266599F-AD41-D045-81BA-3667A8640C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4338" y="1364514"/>
            <a:ext cx="2977792" cy="4518305"/>
          </a:xfrm>
        </p:spPr>
      </p:pic>
      <p:pic>
        <p:nvPicPr>
          <p:cNvPr id="13" name="Picture 12">
            <a:extLst>
              <a:ext uri="{FF2B5EF4-FFF2-40B4-BE49-F238E27FC236}">
                <a16:creationId xmlns:a16="http://schemas.microsoft.com/office/drawing/2014/main" id="{94AF94F6-AAE6-AE48-A111-600ECE61D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922" y="1340762"/>
            <a:ext cx="3481225" cy="4529725"/>
          </a:xfrm>
          <a:prstGeom prst="rect">
            <a:avLst/>
          </a:prstGeom>
        </p:spPr>
      </p:pic>
      <p:sp>
        <p:nvSpPr>
          <p:cNvPr id="18" name="Title 1">
            <a:extLst>
              <a:ext uri="{FF2B5EF4-FFF2-40B4-BE49-F238E27FC236}">
                <a16:creationId xmlns:a16="http://schemas.microsoft.com/office/drawing/2014/main" id="{F49A6D3E-B941-974A-8CF6-615F9E799350}"/>
              </a:ext>
            </a:extLst>
          </p:cNvPr>
          <p:cNvSpPr>
            <a:spLocks noGrp="1"/>
          </p:cNvSpPr>
          <p:nvPr>
            <p:ph type="title"/>
          </p:nvPr>
        </p:nvSpPr>
        <p:spPr>
          <a:xfrm>
            <a:off x="838200" y="365125"/>
            <a:ext cx="10515600" cy="1325563"/>
          </a:xfrm>
        </p:spPr>
        <p:txBody>
          <a:bodyPr/>
          <a:lstStyle/>
          <a:p>
            <a:r>
              <a:rPr lang="en-US" sz="4200" dirty="0"/>
              <a:t>Why this is personal to me</a:t>
            </a:r>
          </a:p>
        </p:txBody>
      </p:sp>
    </p:spTree>
    <p:extLst>
      <p:ext uri="{BB962C8B-B14F-4D97-AF65-F5344CB8AC3E}">
        <p14:creationId xmlns:p14="http://schemas.microsoft.com/office/powerpoint/2010/main" val="236050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Methodology</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121686"/>
            <a:ext cx="10515600" cy="4220173"/>
          </a:xfrm>
        </p:spPr>
        <p:txBody>
          <a:bodyPr/>
          <a:lstStyle/>
          <a:p>
            <a:pPr lvl="1"/>
            <a:r>
              <a:rPr lang="en-US" sz="2800" dirty="0"/>
              <a:t>408 undergraduate students (young adult drivers) completed  an online survey</a:t>
            </a:r>
          </a:p>
          <a:p>
            <a:pPr lvl="1"/>
            <a:endParaRPr lang="en-US" sz="800" dirty="0"/>
          </a:p>
          <a:p>
            <a:pPr lvl="1"/>
            <a:r>
              <a:rPr lang="en-US" sz="2800" dirty="0"/>
              <a:t>Completed  the distracted driving survey from Study 1</a:t>
            </a:r>
          </a:p>
          <a:p>
            <a:pPr lvl="1"/>
            <a:endParaRPr lang="en-US" sz="800" dirty="0"/>
          </a:p>
          <a:p>
            <a:pPr lvl="1"/>
            <a:r>
              <a:rPr lang="en-US" sz="2800" dirty="0"/>
              <a:t>Measure of of descriptive norms </a:t>
            </a:r>
          </a:p>
          <a:p>
            <a:pPr lvl="2"/>
            <a:r>
              <a:rPr lang="en-US" sz="2600" dirty="0">
                <a:solidFill>
                  <a:srgbClr val="FF0000"/>
                </a:solidFill>
              </a:rPr>
              <a:t>How often they think a typical student at their institution engages in each distracted driving behavior </a:t>
            </a:r>
            <a:r>
              <a:rPr lang="en-US" sz="2600" dirty="0"/>
              <a:t>(5-point response scale)</a:t>
            </a:r>
          </a:p>
          <a:p>
            <a:pPr lvl="1"/>
            <a:endParaRPr lang="en-US" sz="800" dirty="0"/>
          </a:p>
          <a:p>
            <a:pPr lvl="1"/>
            <a:r>
              <a:rPr lang="en-US" sz="2800" dirty="0"/>
              <a:t>Measure of injunctive norms</a:t>
            </a:r>
          </a:p>
          <a:p>
            <a:pPr lvl="2"/>
            <a:r>
              <a:rPr lang="en-US" sz="2600" dirty="0">
                <a:solidFill>
                  <a:srgbClr val="FF0000"/>
                </a:solidFill>
              </a:rPr>
              <a:t>Perceived level of acceptability by typical student at their institution </a:t>
            </a:r>
            <a:r>
              <a:rPr lang="en-US" sz="2600" dirty="0"/>
              <a:t>for each distracted driving behavior (5-point response scale)</a:t>
            </a:r>
          </a:p>
          <a:p>
            <a:pPr lvl="1"/>
            <a:endParaRPr lang="en-US" dirty="0">
              <a:solidFill>
                <a:srgbClr val="E30000"/>
              </a:solidFill>
            </a:endParaRP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356095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717367" y="658666"/>
            <a:ext cx="10515600" cy="859514"/>
          </a:xfrm>
        </p:spPr>
        <p:txBody>
          <a:bodyPr/>
          <a:lstStyle/>
          <a:p>
            <a:r>
              <a:rPr lang="en-US" sz="2400" dirty="0"/>
              <a:t>Findings – Particularly strong correlation between descriptive norms and frequency of distracted driving; </a:t>
            </a:r>
            <a:r>
              <a:rPr lang="en-US" sz="2400" i="1" dirty="0"/>
              <a:t>r</a:t>
            </a:r>
            <a:r>
              <a:rPr lang="en-US" sz="2400" dirty="0"/>
              <a:t> = .42, </a:t>
            </a:r>
            <a:r>
              <a:rPr lang="en-US" sz="2400" i="1" dirty="0"/>
              <a:t>r</a:t>
            </a:r>
            <a:r>
              <a:rPr lang="en-US" sz="2400" baseline="30000" dirty="0"/>
              <a:t>2</a:t>
            </a:r>
            <a:r>
              <a:rPr lang="en-US" sz="2400" dirty="0"/>
              <a:t> = .180, </a:t>
            </a:r>
            <a:r>
              <a:rPr lang="en-US" sz="2400" i="1" dirty="0"/>
              <a:t>p</a:t>
            </a:r>
            <a:r>
              <a:rPr lang="en-US" sz="2400" dirty="0"/>
              <a:t> &lt; .001</a:t>
            </a:r>
            <a:endParaRPr lang="en-US" dirty="0"/>
          </a:p>
        </p:txBody>
      </p:sp>
      <p:sp>
        <p:nvSpPr>
          <p:cNvPr id="7" name="Rounded Rectangle 6">
            <a:extLst>
              <a:ext uri="{FF2B5EF4-FFF2-40B4-BE49-F238E27FC236}">
                <a16:creationId xmlns:a16="http://schemas.microsoft.com/office/drawing/2014/main" id="{5299455D-C994-B245-861D-4075406E5374}"/>
              </a:ext>
            </a:extLst>
          </p:cNvPr>
          <p:cNvSpPr/>
          <p:nvPr/>
        </p:nvSpPr>
        <p:spPr>
          <a:xfrm>
            <a:off x="6894286" y="3900555"/>
            <a:ext cx="3570514" cy="4125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10" name="TextBox 9">
            <a:extLst>
              <a:ext uri="{FF2B5EF4-FFF2-40B4-BE49-F238E27FC236}">
                <a16:creationId xmlns:a16="http://schemas.microsoft.com/office/drawing/2014/main" id="{35107AC5-6FF4-6349-841D-871E221DE5F2}"/>
              </a:ext>
            </a:extLst>
          </p:cNvPr>
          <p:cNvSpPr txBox="1"/>
          <p:nvPr/>
        </p:nvSpPr>
        <p:spPr>
          <a:xfrm>
            <a:off x="8363473" y="1552237"/>
            <a:ext cx="3386504" cy="369332"/>
          </a:xfrm>
          <a:prstGeom prst="rect">
            <a:avLst/>
          </a:prstGeom>
          <a:noFill/>
        </p:spPr>
        <p:txBody>
          <a:bodyPr wrap="none" rtlCol="0">
            <a:spAutoFit/>
          </a:bodyPr>
          <a:lstStyle/>
          <a:p>
            <a:r>
              <a:rPr lang="en-US" dirty="0"/>
              <a:t>This is a medium to large effect</a:t>
            </a:r>
          </a:p>
        </p:txBody>
      </p:sp>
      <p:pic>
        <p:nvPicPr>
          <p:cNvPr id="11" name="Picture 10">
            <a:extLst>
              <a:ext uri="{FF2B5EF4-FFF2-40B4-BE49-F238E27FC236}">
                <a16:creationId xmlns:a16="http://schemas.microsoft.com/office/drawing/2014/main" id="{99EF1E62-DB7D-F24C-946B-264AB765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52" y="2116137"/>
            <a:ext cx="11483758" cy="3799459"/>
          </a:xfrm>
          <a:prstGeom prst="rect">
            <a:avLst/>
          </a:prstGeom>
        </p:spPr>
      </p:pic>
    </p:spTree>
    <p:extLst>
      <p:ext uri="{BB962C8B-B14F-4D97-AF65-F5344CB8AC3E}">
        <p14:creationId xmlns:p14="http://schemas.microsoft.com/office/powerpoint/2010/main" val="3559301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Conclusions</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lvl="1"/>
            <a:r>
              <a:rPr lang="en-US" sz="2800" dirty="0"/>
              <a:t>Young drivers’ perceptions of how frequently others engage in distracted driving correlate with how much drivers themselves engage in distracted driving</a:t>
            </a:r>
          </a:p>
          <a:p>
            <a:pPr lvl="1"/>
            <a:endParaRPr lang="en-US" sz="2800" dirty="0"/>
          </a:p>
          <a:p>
            <a:pPr lvl="1"/>
            <a:r>
              <a:rPr lang="en-US" sz="2800" dirty="0"/>
              <a:t>These may be promising avenues for campaigns to help reduce young driver distracted driving</a:t>
            </a:r>
          </a:p>
          <a:p>
            <a:pPr lvl="1"/>
            <a:endParaRPr lang="en-US" dirty="0">
              <a:solidFill>
                <a:srgbClr val="E30000"/>
              </a:solidFill>
            </a:endParaRP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07725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265A-4F48-C44E-A477-8CF8B3D7184A}"/>
              </a:ext>
            </a:extLst>
          </p:cNvPr>
          <p:cNvSpPr>
            <a:spLocks noGrp="1"/>
          </p:cNvSpPr>
          <p:nvPr>
            <p:ph type="ctrTitle"/>
          </p:nvPr>
        </p:nvSpPr>
        <p:spPr>
          <a:xfrm>
            <a:off x="1016618" y="2625461"/>
            <a:ext cx="8569036" cy="1254846"/>
          </a:xfrm>
        </p:spPr>
        <p:txBody>
          <a:bodyPr/>
          <a:lstStyle/>
          <a:p>
            <a:r>
              <a:rPr lang="en-US" sz="5400" dirty="0"/>
              <a:t>Study 3 (ongoing)</a:t>
            </a:r>
          </a:p>
        </p:txBody>
      </p:sp>
      <p:sp>
        <p:nvSpPr>
          <p:cNvPr id="3" name="Subtitle 2">
            <a:extLst>
              <a:ext uri="{FF2B5EF4-FFF2-40B4-BE49-F238E27FC236}">
                <a16:creationId xmlns:a16="http://schemas.microsoft.com/office/drawing/2014/main" id="{90E9D741-164B-1A4F-98B1-D8CA12B8EB22}"/>
              </a:ext>
            </a:extLst>
          </p:cNvPr>
          <p:cNvSpPr>
            <a:spLocks noGrp="1"/>
          </p:cNvSpPr>
          <p:nvPr>
            <p:ph type="subTitle" idx="1"/>
          </p:nvPr>
        </p:nvSpPr>
        <p:spPr>
          <a:xfrm>
            <a:off x="1181718" y="4090493"/>
            <a:ext cx="8569036" cy="1288617"/>
          </a:xfrm>
        </p:spPr>
        <p:txBody>
          <a:bodyPr/>
          <a:lstStyle/>
          <a:p>
            <a:r>
              <a:rPr lang="en-US" dirty="0"/>
              <a:t>Examine strategies young drivers use to prevent distraction</a:t>
            </a:r>
          </a:p>
        </p:txBody>
      </p:sp>
      <p:pic>
        <p:nvPicPr>
          <p:cNvPr id="4" name="Content Placeholder 4">
            <a:extLst>
              <a:ext uri="{FF2B5EF4-FFF2-40B4-BE49-F238E27FC236}">
                <a16:creationId xmlns:a16="http://schemas.microsoft.com/office/drawing/2014/main" id="{9C4E891C-2C97-6F4A-878C-8AAFBB04D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571" y="6247000"/>
            <a:ext cx="3585027" cy="297924"/>
          </a:xfrm>
          <a:prstGeom prst="rect">
            <a:avLst/>
          </a:prstGeom>
        </p:spPr>
      </p:pic>
      <p:sp>
        <p:nvSpPr>
          <p:cNvPr id="5" name="Rectangle 4">
            <a:extLst>
              <a:ext uri="{FF2B5EF4-FFF2-40B4-BE49-F238E27FC236}">
                <a16:creationId xmlns:a16="http://schemas.microsoft.com/office/drawing/2014/main" id="{88464D1B-C741-744F-96E3-71CA40FE4B2D}"/>
              </a:ext>
            </a:extLst>
          </p:cNvPr>
          <p:cNvSpPr/>
          <p:nvPr/>
        </p:nvSpPr>
        <p:spPr>
          <a:xfrm>
            <a:off x="1295400" y="622377"/>
            <a:ext cx="9575800" cy="2554545"/>
          </a:xfrm>
          <a:prstGeom prst="rect">
            <a:avLst/>
          </a:prstGeom>
        </p:spPr>
        <p:txBody>
          <a:bodyPr wrap="square">
            <a:spAutoFit/>
          </a:bodyPr>
          <a:lstStyle/>
          <a:p>
            <a:r>
              <a:rPr lang="en-US" sz="2400" dirty="0"/>
              <a:t>Study 1 – Identified who was at most risk – extraverted young drivers</a:t>
            </a:r>
          </a:p>
          <a:p>
            <a:endParaRPr lang="en-US" sz="800" dirty="0"/>
          </a:p>
          <a:p>
            <a:r>
              <a:rPr lang="en-US" sz="2400" dirty="0"/>
              <a:t>Study 2 – Dispelling normative misperceptions could motivate young drivers to reduce their own distractions behind the wheel</a:t>
            </a:r>
          </a:p>
          <a:p>
            <a:endParaRPr lang="en-US" sz="800" dirty="0">
              <a:solidFill>
                <a:schemeClr val="bg2"/>
              </a:solidFill>
            </a:endParaRPr>
          </a:p>
          <a:p>
            <a:pPr algn="ctr"/>
            <a:r>
              <a:rPr lang="en-US" sz="2400" dirty="0">
                <a:solidFill>
                  <a:srgbClr val="EF0000"/>
                </a:solidFill>
              </a:rPr>
              <a:t>How can young drivers successfully curb distracted driving? </a:t>
            </a:r>
          </a:p>
          <a:p>
            <a:pPr algn="ctr"/>
            <a:r>
              <a:rPr lang="en-US" sz="2400" dirty="0">
                <a:solidFill>
                  <a:srgbClr val="EF0000"/>
                </a:solidFill>
              </a:rPr>
              <a:t>What strategies do they use?</a:t>
            </a:r>
          </a:p>
          <a:p>
            <a:pPr algn="ctr"/>
            <a:endParaRPr lang="en-US" sz="2400" dirty="0">
              <a:solidFill>
                <a:srgbClr val="FF0000"/>
              </a:solidFill>
            </a:endParaRPr>
          </a:p>
        </p:txBody>
      </p:sp>
    </p:spTree>
    <p:extLst>
      <p:ext uri="{BB962C8B-B14F-4D97-AF65-F5344CB8AC3E}">
        <p14:creationId xmlns:p14="http://schemas.microsoft.com/office/powerpoint/2010/main" val="279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Step 1: Focus groups</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lvl="1"/>
            <a:r>
              <a:rPr lang="en-US" sz="2600" dirty="0"/>
              <a:t>Focus groups with young adult drivers were conducted to learn about their strategies for avoiding distracted driving.  The drivers were college students who participated for course credit or to be entered in a raffle for a gift card.</a:t>
            </a:r>
          </a:p>
          <a:p>
            <a:pPr lvl="1"/>
            <a:endParaRPr lang="en-US" sz="900" i="1" dirty="0"/>
          </a:p>
          <a:p>
            <a:pPr marL="457200" lvl="1" indent="0">
              <a:buNone/>
            </a:pPr>
            <a:endParaRPr lang="en-US" sz="900" dirty="0"/>
          </a:p>
          <a:p>
            <a:pPr lvl="1"/>
            <a:r>
              <a:rPr lang="en-US" sz="2600" dirty="0">
                <a:solidFill>
                  <a:srgbClr val="FF0000"/>
                </a:solidFill>
              </a:rPr>
              <a:t>25 strategies emerged</a:t>
            </a:r>
            <a:r>
              <a:rPr lang="en-US" sz="2600" dirty="0"/>
              <a:t>.  Shared with student researchers who reviewed the list for clarity and to indicate if any other strategies should be included.</a:t>
            </a:r>
          </a:p>
          <a:p>
            <a:pPr lvl="1"/>
            <a:endParaRPr lang="en-US" dirty="0">
              <a:solidFill>
                <a:srgbClr val="E30000"/>
              </a:solidFill>
            </a:endParaRPr>
          </a:p>
          <a:p>
            <a:endParaRPr lang="en-US" dirty="0">
              <a:solidFill>
                <a:srgbClr val="FF0000"/>
              </a:solidFill>
            </a:endParaRPr>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374787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Example of strategies:</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197886"/>
            <a:ext cx="10515600" cy="4220173"/>
          </a:xfrm>
        </p:spPr>
        <p:txBody>
          <a:bodyPr/>
          <a:lstStyle/>
          <a:p>
            <a:pPr lvl="0"/>
            <a:r>
              <a:rPr lang="en-US" sz="2400" dirty="0"/>
              <a:t>Pre-create music for driving (for example, phone playlist for driving, bringing CDs)</a:t>
            </a:r>
          </a:p>
          <a:p>
            <a:pPr lvl="0"/>
            <a:r>
              <a:rPr lang="en-US" sz="2400" dirty="0"/>
              <a:t>Limit passengers </a:t>
            </a:r>
          </a:p>
          <a:p>
            <a:pPr lvl="0"/>
            <a:r>
              <a:rPr lang="en-US" sz="2400" dirty="0"/>
              <a:t>Pull over to eat, use phone, or other distraction</a:t>
            </a:r>
          </a:p>
          <a:p>
            <a:pPr lvl="0"/>
            <a:r>
              <a:rPr lang="en-US" sz="2400" dirty="0"/>
              <a:t>Use apps to block notifications when driving </a:t>
            </a:r>
          </a:p>
          <a:p>
            <a:pPr lvl="0"/>
            <a:r>
              <a:rPr lang="en-US" sz="2400" dirty="0"/>
              <a:t>Silence notifications</a:t>
            </a:r>
          </a:p>
          <a:p>
            <a:pPr lvl="0"/>
            <a:r>
              <a:rPr lang="en-US" sz="2400" dirty="0"/>
              <a:t>Put phone out of sight (for example, in pocket, face down)</a:t>
            </a:r>
          </a:p>
          <a:p>
            <a:pPr lvl="0"/>
            <a:r>
              <a:rPr lang="en-US" sz="2400" dirty="0"/>
              <a:t>Memorize route before trip</a:t>
            </a:r>
          </a:p>
          <a:p>
            <a:pPr lvl="0"/>
            <a:r>
              <a:rPr lang="en-US" sz="2400" dirty="0"/>
              <a:t>Type in address to GPS before you start driving</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75548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Step 2: Scale development</a:t>
            </a:r>
            <a:endParaRPr lang="en-US" sz="42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199" y="1396006"/>
            <a:ext cx="10515600" cy="4220173"/>
          </a:xfrm>
        </p:spPr>
        <p:txBody>
          <a:bodyPr/>
          <a:lstStyle/>
          <a:p>
            <a:pPr marL="0" indent="0">
              <a:buNone/>
            </a:pPr>
            <a:r>
              <a:rPr lang="en-US" b="1" dirty="0"/>
              <a:t>Survey administered to 157 young adult drivers </a:t>
            </a:r>
            <a:r>
              <a:rPr lang="en-US" sz="2000" b="1" dirty="0"/>
              <a:t>(Aiming for 500)</a:t>
            </a:r>
          </a:p>
          <a:p>
            <a:pPr marL="0" indent="0">
              <a:buNone/>
            </a:pPr>
            <a:endParaRPr lang="en-US" sz="800" b="1" i="1" dirty="0"/>
          </a:p>
          <a:p>
            <a:pPr marL="0" indent="0">
              <a:buNone/>
            </a:pPr>
            <a:r>
              <a:rPr lang="en-US" b="1" i="1" dirty="0"/>
              <a:t>Strategies for curbing distracted driving </a:t>
            </a:r>
            <a:endParaRPr lang="en-US" dirty="0"/>
          </a:p>
          <a:p>
            <a:pPr marL="0" indent="0">
              <a:buNone/>
            </a:pPr>
            <a:r>
              <a:rPr lang="en-US" dirty="0"/>
              <a:t>• 25 items that emerged from the focus groups</a:t>
            </a:r>
            <a:br>
              <a:rPr lang="en-US" dirty="0"/>
            </a:br>
            <a:r>
              <a:rPr lang="en-US" dirty="0"/>
              <a:t>• 4-point response scale: 0 = </a:t>
            </a:r>
            <a:r>
              <a:rPr lang="en-US" i="1" dirty="0"/>
              <a:t>Never </a:t>
            </a:r>
            <a:r>
              <a:rPr lang="en-US" dirty="0"/>
              <a:t>through 3 = </a:t>
            </a:r>
            <a:r>
              <a:rPr lang="en-US" i="1" dirty="0"/>
              <a:t>Always </a:t>
            </a:r>
          </a:p>
          <a:p>
            <a:pPr marL="0" indent="0">
              <a:buNone/>
            </a:pPr>
            <a:endParaRPr lang="en-US" sz="800" dirty="0"/>
          </a:p>
          <a:p>
            <a:pPr marL="0" indent="0">
              <a:buNone/>
            </a:pPr>
            <a:r>
              <a:rPr lang="en-US" b="1" i="1" dirty="0"/>
              <a:t>Distracted driving survey (from Study 1)</a:t>
            </a:r>
          </a:p>
          <a:p>
            <a:pPr marL="0" indent="0">
              <a:buNone/>
            </a:pPr>
            <a:endParaRPr lang="en-US" b="1" i="1" dirty="0"/>
          </a:p>
          <a:p>
            <a:pPr marL="0" indent="0">
              <a:buNone/>
            </a:pPr>
            <a:r>
              <a:rPr lang="en-US" b="1" i="1" dirty="0"/>
              <a:t>Attachment to Phone survey </a:t>
            </a:r>
          </a:p>
          <a:p>
            <a:pPr marL="0" indent="0">
              <a:buNone/>
            </a:pPr>
            <a:endParaRPr lang="en-US" sz="900" b="1" i="1" dirty="0"/>
          </a:p>
          <a:p>
            <a:pPr marL="0" indent="0">
              <a:buNone/>
            </a:pPr>
            <a:endParaRPr lang="en-US" sz="900" dirty="0"/>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38238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ctrTitle"/>
          </p:nvPr>
        </p:nvSpPr>
        <p:spPr/>
        <p:txBody>
          <a:bodyPr/>
          <a:lstStyle/>
          <a:p>
            <a:r>
              <a:rPr lang="en-US" sz="4000" dirty="0"/>
              <a:t>Preliminary Findings </a:t>
            </a:r>
            <a:br>
              <a:rPr lang="en-US" sz="4000" dirty="0"/>
            </a:br>
            <a:endParaRPr lang="en-US" sz="24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type="subTitle" idx="1"/>
          </p:nvPr>
        </p:nvSpPr>
        <p:spPr>
          <a:xfrm>
            <a:off x="838200" y="3047856"/>
            <a:ext cx="8569036" cy="2475120"/>
          </a:xfrm>
        </p:spPr>
        <p:txBody>
          <a:bodyPr/>
          <a:lstStyle/>
          <a:p>
            <a:pPr marL="0" indent="0">
              <a:buNone/>
            </a:pPr>
            <a:endParaRPr lang="en-US" sz="800" b="1" i="1" dirty="0"/>
          </a:p>
          <a:p>
            <a:r>
              <a:rPr lang="en-US" sz="2800" dirty="0"/>
              <a:t>Data collection is ongoing</a:t>
            </a:r>
          </a:p>
          <a:p>
            <a:r>
              <a:rPr lang="en-US" sz="2800" dirty="0"/>
              <a:t>n = 157 participants</a:t>
            </a:r>
          </a:p>
          <a:p>
            <a:r>
              <a:rPr lang="en-US" sz="2800" dirty="0"/>
              <a:t>Aiming for 500</a:t>
            </a:r>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75" y="6281970"/>
            <a:ext cx="3585027" cy="297924"/>
          </a:xfrm>
          <a:prstGeom prst="rect">
            <a:avLst/>
          </a:prstGeom>
        </p:spPr>
      </p:pic>
    </p:spTree>
    <p:extLst>
      <p:ext uri="{BB962C8B-B14F-4D97-AF65-F5344CB8AC3E}">
        <p14:creationId xmlns:p14="http://schemas.microsoft.com/office/powerpoint/2010/main" val="311889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Exploratory Factor Analysis</a:t>
            </a:r>
            <a:endParaRPr lang="en-US" sz="24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Content Placeholder 2">
            <a:extLst>
              <a:ext uri="{FF2B5EF4-FFF2-40B4-BE49-F238E27FC236}">
                <a16:creationId xmlns:a16="http://schemas.microsoft.com/office/drawing/2014/main" id="{1CF770BF-082A-704A-BC95-517D9479F235}"/>
              </a:ext>
            </a:extLst>
          </p:cNvPr>
          <p:cNvSpPr txBox="1">
            <a:spLocks/>
          </p:cNvSpPr>
          <p:nvPr/>
        </p:nvSpPr>
        <p:spPr>
          <a:xfrm>
            <a:off x="838199" y="1396006"/>
            <a:ext cx="10515600" cy="4220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US" dirty="0"/>
              <a:t>With initial data, the </a:t>
            </a:r>
            <a:r>
              <a:rPr lang="en-US" dirty="0">
                <a:solidFill>
                  <a:schemeClr val="accent2"/>
                </a:solidFill>
              </a:rPr>
              <a:t>one-factor solution </a:t>
            </a:r>
            <a:r>
              <a:rPr lang="en-US" dirty="0"/>
              <a:t>was the best fit</a:t>
            </a:r>
          </a:p>
          <a:p>
            <a:pPr fontAlgn="t"/>
            <a:r>
              <a:rPr lang="en-US" dirty="0"/>
              <a:t>This suggests the tendency to engage in strategies to avoid distracted driving may be a </a:t>
            </a:r>
            <a:r>
              <a:rPr lang="en-US" dirty="0">
                <a:solidFill>
                  <a:schemeClr val="accent2"/>
                </a:solidFill>
              </a:rPr>
              <a:t>singular construc</a:t>
            </a:r>
            <a:r>
              <a:rPr lang="en-US" dirty="0"/>
              <a:t>t rather having multiple subscales (types of strategies) </a:t>
            </a:r>
          </a:p>
          <a:p>
            <a:pPr fontAlgn="t"/>
            <a:r>
              <a:rPr lang="en-US" dirty="0"/>
              <a:t>Some items had low factor loadings and may be eliminated pending more data</a:t>
            </a:r>
            <a:endParaRPr lang="en-US" sz="900" dirty="0"/>
          </a:p>
          <a:p>
            <a:pPr marL="0" indent="0">
              <a:buFont typeface="Arial" panose="020B0604020202020204" pitchFamily="34" charset="0"/>
              <a:buNone/>
            </a:pPr>
            <a:endParaRPr lang="en-US" sz="900" dirty="0"/>
          </a:p>
        </p:txBody>
      </p:sp>
    </p:spTree>
    <p:extLst>
      <p:ext uri="{BB962C8B-B14F-4D97-AF65-F5344CB8AC3E}">
        <p14:creationId xmlns:p14="http://schemas.microsoft.com/office/powerpoint/2010/main" val="331661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Most common strategies</a:t>
            </a:r>
            <a:endParaRPr lang="en-US" sz="24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marL="0" indent="0">
              <a:buNone/>
            </a:pPr>
            <a:endParaRPr lang="en-US" sz="800" b="1" i="1" dirty="0"/>
          </a:p>
          <a:p>
            <a:pPr marL="0" indent="0">
              <a:buNone/>
            </a:pPr>
            <a:r>
              <a:rPr lang="en-US" b="1" i="1" dirty="0"/>
              <a:t>	</a:t>
            </a:r>
            <a:endParaRPr lang="en-US" sz="900" b="1" i="1" dirty="0"/>
          </a:p>
          <a:p>
            <a:pPr marL="0" indent="0">
              <a:buNone/>
            </a:pPr>
            <a:endParaRPr lang="en-US" sz="900" dirty="0"/>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Content Placeholder 2">
            <a:extLst>
              <a:ext uri="{FF2B5EF4-FFF2-40B4-BE49-F238E27FC236}">
                <a16:creationId xmlns:a16="http://schemas.microsoft.com/office/drawing/2014/main" id="{1CF770BF-082A-704A-BC95-517D9479F235}"/>
              </a:ext>
            </a:extLst>
          </p:cNvPr>
          <p:cNvSpPr txBox="1">
            <a:spLocks/>
          </p:cNvSpPr>
          <p:nvPr/>
        </p:nvSpPr>
        <p:spPr>
          <a:xfrm>
            <a:off x="838199" y="1396006"/>
            <a:ext cx="10515600" cy="4220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US" dirty="0"/>
              <a:t>Type address in GPS before driving</a:t>
            </a:r>
          </a:p>
          <a:p>
            <a:pPr fontAlgn="t"/>
            <a:r>
              <a:rPr lang="en-US" dirty="0"/>
              <a:t>Use phone hands-free for talking</a:t>
            </a:r>
          </a:p>
          <a:p>
            <a:pPr fontAlgn="t"/>
            <a:r>
              <a:rPr lang="en-US" dirty="0"/>
              <a:t>Have a passenger help with non-driving tasks (e.g., navigate, send texts, unwrap food)</a:t>
            </a:r>
          </a:p>
          <a:p>
            <a:pPr fontAlgn="t"/>
            <a:r>
              <a:rPr lang="en-US" dirty="0"/>
              <a:t>Use a button on the steering wheel to change music</a:t>
            </a:r>
          </a:p>
          <a:p>
            <a:pPr fontAlgn="t"/>
            <a:r>
              <a:rPr lang="en-US" dirty="0"/>
              <a:t>Pre-create music for driving (e.g. phone play-list)</a:t>
            </a:r>
          </a:p>
          <a:p>
            <a:pPr fontAlgn="t"/>
            <a:r>
              <a:rPr lang="en-US" dirty="0"/>
              <a:t>Only interact with a phone when stopped (e.g., at a light)</a:t>
            </a:r>
          </a:p>
          <a:p>
            <a:pPr fontAlgn="t"/>
            <a:r>
              <a:rPr lang="en-US" dirty="0"/>
              <a:t>Use phone hands-free for other functions like placing or making calls or dictating text</a:t>
            </a:r>
          </a:p>
          <a:p>
            <a:pPr marL="0" indent="0">
              <a:buFont typeface="Arial" panose="020B0604020202020204" pitchFamily="34" charset="0"/>
              <a:buNone/>
            </a:pPr>
            <a:endParaRPr lang="en-US" sz="900" dirty="0"/>
          </a:p>
          <a:p>
            <a:pPr marL="0" indent="0">
              <a:buFont typeface="Arial" panose="020B0604020202020204" pitchFamily="34" charset="0"/>
              <a:buNone/>
            </a:pPr>
            <a:endParaRPr lang="en-US" sz="900" dirty="0"/>
          </a:p>
        </p:txBody>
      </p:sp>
    </p:spTree>
    <p:extLst>
      <p:ext uri="{BB962C8B-B14F-4D97-AF65-F5344CB8AC3E}">
        <p14:creationId xmlns:p14="http://schemas.microsoft.com/office/powerpoint/2010/main" val="14359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Distracted driving</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sz="2400" dirty="0"/>
              <a:t>Any activity that diverts driver attention away from the primary task of driving. </a:t>
            </a:r>
          </a:p>
          <a:p>
            <a:endParaRPr lang="en-US" sz="800" dirty="0"/>
          </a:p>
          <a:p>
            <a:r>
              <a:rPr lang="en-US" sz="2400" dirty="0"/>
              <a:t>Distracted driving (in any form) was involved in 3,142 fatalities in the United States in 2019 (NHTSA,  2021)</a:t>
            </a:r>
          </a:p>
          <a:p>
            <a:endParaRPr lang="en-US" sz="800" dirty="0"/>
          </a:p>
          <a:p>
            <a:r>
              <a:rPr lang="en-US" sz="2400" dirty="0"/>
              <a:t>Bans on hand-held cellphone use have been shown to reduce (but not eliminate) phone use among drivers, but not distracted driving crashes.  This is because driver distraction is broader than phone use.  </a:t>
            </a:r>
          </a:p>
          <a:p>
            <a:endParaRPr lang="en-US" sz="800" dirty="0"/>
          </a:p>
          <a:p>
            <a:r>
              <a:rPr lang="en-US" sz="2400" dirty="0"/>
              <a:t>There is some emphasis on vehicle technology to prevent distraction.  But it may be that </a:t>
            </a:r>
            <a:r>
              <a:rPr lang="en-US" sz="2400" dirty="0">
                <a:solidFill>
                  <a:srgbClr val="FF0000"/>
                </a:solidFill>
              </a:rPr>
              <a:t>drivers themselves will need to play a role in reducing distractions. </a:t>
            </a:r>
          </a:p>
          <a:p>
            <a:endParaRPr lang="en-US" sz="2400" dirty="0"/>
          </a:p>
          <a:p>
            <a:endParaRPr lang="en-US" dirty="0"/>
          </a:p>
        </p:txBody>
      </p:sp>
      <p:pic>
        <p:nvPicPr>
          <p:cNvPr id="8" name="Picture 7">
            <a:extLst>
              <a:ext uri="{FF2B5EF4-FFF2-40B4-BE49-F238E27FC236}">
                <a16:creationId xmlns:a16="http://schemas.microsoft.com/office/drawing/2014/main" id="{2644FAF0-77F2-B04D-9BB0-6BF12F83156A}"/>
              </a:ext>
            </a:extLst>
          </p:cNvPr>
          <p:cNvPicPr>
            <a:picLocks noChangeAspect="1"/>
          </p:cNvPicPr>
          <p:nvPr/>
        </p:nvPicPr>
        <p:blipFill>
          <a:blip r:embed="rId2"/>
          <a:stretch>
            <a:fillRect/>
          </a:stretch>
        </p:blipFill>
        <p:spPr>
          <a:xfrm>
            <a:off x="7058767" y="263455"/>
            <a:ext cx="1620776" cy="1080518"/>
          </a:xfrm>
          <a:prstGeom prst="rect">
            <a:avLst/>
          </a:prstGeom>
        </p:spPr>
      </p:pic>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4250319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503972" y="500084"/>
            <a:ext cx="11184053" cy="1325563"/>
          </a:xfrm>
        </p:spPr>
        <p:txBody>
          <a:bodyPr/>
          <a:lstStyle/>
          <a:p>
            <a:r>
              <a:rPr lang="en-US" sz="4000" dirty="0"/>
              <a:t>Initial correlations: Curbing strategies, phone addiction, and distracted driving</a:t>
            </a:r>
            <a:endParaRPr lang="en-US" sz="24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marL="0" indent="0">
              <a:buNone/>
            </a:pPr>
            <a:endParaRPr lang="en-US" sz="800" b="1" i="1" dirty="0"/>
          </a:p>
          <a:p>
            <a:pPr marL="0" indent="0">
              <a:buNone/>
            </a:pPr>
            <a:r>
              <a:rPr lang="en-US" b="1" i="1" dirty="0"/>
              <a:t>	 </a:t>
            </a:r>
            <a:endParaRPr lang="en-US" sz="900" b="1" i="1" dirty="0"/>
          </a:p>
          <a:p>
            <a:pPr marL="0" indent="0">
              <a:buNone/>
            </a:pPr>
            <a:endParaRPr lang="en-US" sz="900" dirty="0"/>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Content Placeholder 2">
            <a:extLst>
              <a:ext uri="{FF2B5EF4-FFF2-40B4-BE49-F238E27FC236}">
                <a16:creationId xmlns:a16="http://schemas.microsoft.com/office/drawing/2014/main" id="{34148BF0-1D0C-EA45-9E18-9EFF7AAF0AA5}"/>
              </a:ext>
            </a:extLst>
          </p:cNvPr>
          <p:cNvSpPr txBox="1">
            <a:spLocks/>
          </p:cNvSpPr>
          <p:nvPr/>
        </p:nvSpPr>
        <p:spPr>
          <a:xfrm>
            <a:off x="838199" y="1864362"/>
            <a:ext cx="10515600" cy="327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US" dirty="0"/>
              <a:t>Young drivers who are </a:t>
            </a:r>
            <a:r>
              <a:rPr lang="en-US" dirty="0">
                <a:solidFill>
                  <a:schemeClr val="accent2"/>
                </a:solidFill>
              </a:rPr>
              <a:t>more</a:t>
            </a:r>
            <a:r>
              <a:rPr lang="en-US" dirty="0"/>
              <a:t> </a:t>
            </a:r>
            <a:r>
              <a:rPr lang="en-US" dirty="0">
                <a:solidFill>
                  <a:schemeClr val="accent2"/>
                </a:solidFill>
              </a:rPr>
              <a:t>attached to their phones </a:t>
            </a:r>
            <a:r>
              <a:rPr lang="en-US" dirty="0"/>
              <a:t>are </a:t>
            </a:r>
            <a:r>
              <a:rPr lang="en-US" i="1" dirty="0">
                <a:solidFill>
                  <a:schemeClr val="accent2"/>
                </a:solidFill>
              </a:rPr>
              <a:t>more likely</a:t>
            </a:r>
            <a:r>
              <a:rPr lang="en-US" dirty="0">
                <a:solidFill>
                  <a:schemeClr val="accent2"/>
                </a:solidFill>
              </a:rPr>
              <a:t> to engage in distracted driving</a:t>
            </a:r>
            <a:r>
              <a:rPr lang="en-US" dirty="0"/>
              <a:t> (+.15) and </a:t>
            </a:r>
            <a:r>
              <a:rPr lang="en-US" i="1" dirty="0">
                <a:solidFill>
                  <a:schemeClr val="accent2"/>
                </a:solidFill>
              </a:rPr>
              <a:t>less likely </a:t>
            </a:r>
            <a:r>
              <a:rPr lang="en-US" dirty="0">
                <a:solidFill>
                  <a:schemeClr val="accent2"/>
                </a:solidFill>
              </a:rPr>
              <a:t>to use curbing strategies</a:t>
            </a:r>
            <a:r>
              <a:rPr lang="en-US" dirty="0"/>
              <a:t> (-.28).</a:t>
            </a:r>
          </a:p>
          <a:p>
            <a:pPr fontAlgn="t"/>
            <a:r>
              <a:rPr lang="en-US" dirty="0"/>
              <a:t>Also, the </a:t>
            </a:r>
            <a:r>
              <a:rPr lang="en-US" dirty="0">
                <a:solidFill>
                  <a:schemeClr val="accent2"/>
                </a:solidFill>
              </a:rPr>
              <a:t>more strategies young drivers use to curb distracted driving, </a:t>
            </a:r>
            <a:r>
              <a:rPr lang="en-US" i="1" dirty="0">
                <a:solidFill>
                  <a:schemeClr val="accent2"/>
                </a:solidFill>
              </a:rPr>
              <a:t>the less </a:t>
            </a:r>
            <a:r>
              <a:rPr lang="en-US" dirty="0">
                <a:solidFill>
                  <a:schemeClr val="accent2"/>
                </a:solidFill>
              </a:rPr>
              <a:t>they engage in such behaviors </a:t>
            </a:r>
            <a:r>
              <a:rPr lang="en-US" dirty="0"/>
              <a:t>(-.12). However, this relationship may be more nuanced than it appears.</a:t>
            </a:r>
          </a:p>
          <a:p>
            <a:pPr fontAlgn="t"/>
            <a:endParaRPr lang="en-US" sz="900" dirty="0"/>
          </a:p>
          <a:p>
            <a:pPr marL="0" indent="0">
              <a:buFont typeface="Arial" panose="020B0604020202020204" pitchFamily="34" charset="0"/>
              <a:buNone/>
            </a:pPr>
            <a:endParaRPr lang="en-US" sz="900" dirty="0"/>
          </a:p>
        </p:txBody>
      </p:sp>
    </p:spTree>
    <p:extLst>
      <p:ext uri="{BB962C8B-B14F-4D97-AF65-F5344CB8AC3E}">
        <p14:creationId xmlns:p14="http://schemas.microsoft.com/office/powerpoint/2010/main" val="280337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pPr marL="0" indent="0">
              <a:buNone/>
            </a:pPr>
            <a:endParaRPr lang="en-US" sz="900" dirty="0"/>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Content Placeholder 2">
            <a:extLst>
              <a:ext uri="{FF2B5EF4-FFF2-40B4-BE49-F238E27FC236}">
                <a16:creationId xmlns:a16="http://schemas.microsoft.com/office/drawing/2014/main" id="{1CF770BF-082A-704A-BC95-517D9479F235}"/>
              </a:ext>
            </a:extLst>
          </p:cNvPr>
          <p:cNvSpPr txBox="1">
            <a:spLocks/>
          </p:cNvSpPr>
          <p:nvPr/>
        </p:nvSpPr>
        <p:spPr>
          <a:xfrm>
            <a:off x="838199" y="1396006"/>
            <a:ext cx="10515600" cy="4220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900" dirty="0"/>
          </a:p>
          <a:p>
            <a:pPr marL="0" indent="0">
              <a:buFont typeface="Arial" panose="020B0604020202020204" pitchFamily="34" charset="0"/>
              <a:buNone/>
            </a:pPr>
            <a:endParaRPr lang="en-US" sz="900" dirty="0"/>
          </a:p>
        </p:txBody>
      </p:sp>
      <p:sp>
        <p:nvSpPr>
          <p:cNvPr id="7" name="Content Placeholder 2">
            <a:extLst>
              <a:ext uri="{FF2B5EF4-FFF2-40B4-BE49-F238E27FC236}">
                <a16:creationId xmlns:a16="http://schemas.microsoft.com/office/drawing/2014/main" id="{309CF65C-065B-FB4B-B803-B4DEF219585B}"/>
              </a:ext>
            </a:extLst>
          </p:cNvPr>
          <p:cNvSpPr txBox="1">
            <a:spLocks/>
          </p:cNvSpPr>
          <p:nvPr/>
        </p:nvSpPr>
        <p:spPr>
          <a:xfrm>
            <a:off x="838199" y="746845"/>
            <a:ext cx="10515600" cy="1502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Regression suggested both linear (</a:t>
            </a:r>
            <a:r>
              <a:rPr lang="el-GR" dirty="0"/>
              <a:t>β = -0.23, </a:t>
            </a:r>
            <a:r>
              <a:rPr lang="en-US" i="1" dirty="0"/>
              <a:t>p </a:t>
            </a:r>
            <a:r>
              <a:rPr lang="en-US" dirty="0"/>
              <a:t>= .017) and quadratic </a:t>
            </a:r>
            <a:r>
              <a:rPr lang="el-GR" dirty="0"/>
              <a:t>β = 0.27, </a:t>
            </a:r>
            <a:r>
              <a:rPr lang="en-US" i="1" dirty="0"/>
              <a:t>p </a:t>
            </a:r>
            <a:r>
              <a:rPr lang="en-US" dirty="0"/>
              <a:t>= .004) countermeasures significantly predict distracted driving </a:t>
            </a:r>
          </a:p>
          <a:p>
            <a:pPr marL="0" indent="0">
              <a:buFont typeface="Arial" panose="020B0604020202020204" pitchFamily="34" charset="0"/>
              <a:buNone/>
            </a:pPr>
            <a:endParaRPr lang="en-US" sz="900" dirty="0"/>
          </a:p>
        </p:txBody>
      </p:sp>
      <p:pic>
        <p:nvPicPr>
          <p:cNvPr id="12" name="Picture 11">
            <a:extLst>
              <a:ext uri="{FF2B5EF4-FFF2-40B4-BE49-F238E27FC236}">
                <a16:creationId xmlns:a16="http://schemas.microsoft.com/office/drawing/2014/main" id="{8061D10C-11D8-B546-8AD4-C4763141E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296" y="2405174"/>
            <a:ext cx="9711332" cy="3211005"/>
          </a:xfrm>
          <a:prstGeom prst="rect">
            <a:avLst/>
          </a:prstGeom>
        </p:spPr>
      </p:pic>
    </p:spTree>
    <p:extLst>
      <p:ext uri="{BB962C8B-B14F-4D97-AF65-F5344CB8AC3E}">
        <p14:creationId xmlns:p14="http://schemas.microsoft.com/office/powerpoint/2010/main" val="328928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000" dirty="0"/>
              <a:t>Implications and future research</a:t>
            </a:r>
            <a:endParaRPr lang="en-US" sz="2400" dirty="0"/>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472008"/>
            <a:ext cx="10515600" cy="4220173"/>
          </a:xfrm>
        </p:spPr>
        <p:txBody>
          <a:bodyPr/>
          <a:lstStyle/>
          <a:p>
            <a:pPr marL="0" indent="0">
              <a:buNone/>
            </a:pPr>
            <a:endParaRPr lang="en-US" sz="800" b="1" i="1" dirty="0"/>
          </a:p>
          <a:p>
            <a:r>
              <a:rPr lang="en-US" dirty="0"/>
              <a:t>More data will shed light on the relationship between distracted driving and strategies to curb such behaviors</a:t>
            </a:r>
          </a:p>
          <a:p>
            <a:r>
              <a:rPr lang="en-US" dirty="0">
                <a:solidFill>
                  <a:schemeClr val="accent2"/>
                </a:solidFill>
              </a:rPr>
              <a:t>Targeted interventions </a:t>
            </a:r>
            <a:r>
              <a:rPr lang="en-US" dirty="0"/>
              <a:t>may focus on higher risk individuals – those who are extraverted and more attached to their phones</a:t>
            </a:r>
          </a:p>
          <a:p>
            <a:pPr lvl="1"/>
            <a:r>
              <a:rPr lang="en-US" dirty="0"/>
              <a:t>Interventions that provide </a:t>
            </a:r>
            <a:r>
              <a:rPr lang="en-US" dirty="0">
                <a:solidFill>
                  <a:schemeClr val="accent2"/>
                </a:solidFill>
              </a:rPr>
              <a:t>personalized normative feedback </a:t>
            </a:r>
            <a:r>
              <a:rPr lang="en-US" dirty="0"/>
              <a:t>(dispel misconceptions about their peers’ behavior) may be a promising approach</a:t>
            </a:r>
          </a:p>
          <a:p>
            <a:r>
              <a:rPr lang="en-US" dirty="0">
                <a:solidFill>
                  <a:schemeClr val="accent2"/>
                </a:solidFill>
              </a:rPr>
              <a:t>Dispelling normative misperceptions </a:t>
            </a:r>
            <a:r>
              <a:rPr lang="en-US" dirty="0"/>
              <a:t>and </a:t>
            </a:r>
            <a:r>
              <a:rPr lang="en-US" dirty="0">
                <a:solidFill>
                  <a:schemeClr val="accent2"/>
                </a:solidFill>
              </a:rPr>
              <a:t>providing strategies for avoiding distracted drivin</a:t>
            </a:r>
            <a:r>
              <a:rPr lang="en-US" dirty="0"/>
              <a:t>g could also be addressed in driver education for all new drivers</a:t>
            </a:r>
          </a:p>
          <a:p>
            <a:pPr marL="0" indent="0">
              <a:buNone/>
            </a:pPr>
            <a:endParaRPr lang="en-US" sz="900"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
        <p:nvSpPr>
          <p:cNvPr id="6" name="Content Placeholder 2">
            <a:extLst>
              <a:ext uri="{FF2B5EF4-FFF2-40B4-BE49-F238E27FC236}">
                <a16:creationId xmlns:a16="http://schemas.microsoft.com/office/drawing/2014/main" id="{1CF770BF-082A-704A-BC95-517D9479F235}"/>
              </a:ext>
            </a:extLst>
          </p:cNvPr>
          <p:cNvSpPr txBox="1">
            <a:spLocks/>
          </p:cNvSpPr>
          <p:nvPr/>
        </p:nvSpPr>
        <p:spPr>
          <a:xfrm>
            <a:off x="838199" y="1396006"/>
            <a:ext cx="10515600" cy="42201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900" dirty="0"/>
          </a:p>
        </p:txBody>
      </p:sp>
    </p:spTree>
    <p:extLst>
      <p:ext uri="{BB962C8B-B14F-4D97-AF65-F5344CB8AC3E}">
        <p14:creationId xmlns:p14="http://schemas.microsoft.com/office/powerpoint/2010/main" val="1052212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ctrTitle"/>
          </p:nvPr>
        </p:nvSpPr>
        <p:spPr/>
        <p:txBody>
          <a:bodyPr/>
          <a:lstStyle/>
          <a:p>
            <a:br>
              <a:rPr lang="en-US" sz="4000" dirty="0"/>
            </a:br>
            <a:br>
              <a:rPr lang="en-US" sz="4000" dirty="0"/>
            </a:br>
            <a:endParaRPr lang="en-US" sz="2400" dirty="0"/>
          </a:p>
        </p:txBody>
      </p:sp>
      <p:sp>
        <p:nvSpPr>
          <p:cNvPr id="6" name="Subtitle 5">
            <a:extLst>
              <a:ext uri="{FF2B5EF4-FFF2-40B4-BE49-F238E27FC236}">
                <a16:creationId xmlns:a16="http://schemas.microsoft.com/office/drawing/2014/main" id="{EBAE61C4-6AF2-6E47-9BD7-65F1399F3010}"/>
              </a:ext>
            </a:extLst>
          </p:cNvPr>
          <p:cNvSpPr>
            <a:spLocks noGrp="1"/>
          </p:cNvSpPr>
          <p:nvPr>
            <p:ph type="subTitle" idx="1"/>
          </p:nvPr>
        </p:nvSpPr>
        <p:spPr>
          <a:xfrm>
            <a:off x="3041072" y="2843128"/>
            <a:ext cx="8569036" cy="1288617"/>
          </a:xfrm>
        </p:spPr>
        <p:txBody>
          <a:bodyPr/>
          <a:lstStyle/>
          <a:p>
            <a:r>
              <a:rPr lang="en-US" dirty="0"/>
              <a:t>Keli Braitman: </a:t>
            </a:r>
            <a:r>
              <a:rPr lang="en-US" dirty="0" err="1"/>
              <a:t>braitmank@william.jewell.edu</a:t>
            </a:r>
            <a:endParaRPr lang="en-US" dirty="0"/>
          </a:p>
          <a:p>
            <a:r>
              <a:rPr lang="en-US" dirty="0"/>
              <a:t>Abby Braitman: </a:t>
            </a:r>
            <a:r>
              <a:rPr lang="en-US" dirty="0" err="1"/>
              <a:t>abraitma@odu.edu</a:t>
            </a:r>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75" y="6281970"/>
            <a:ext cx="3585027" cy="297924"/>
          </a:xfrm>
          <a:prstGeom prst="rect">
            <a:avLst/>
          </a:prstGeom>
        </p:spPr>
      </p:pic>
      <p:pic>
        <p:nvPicPr>
          <p:cNvPr id="7" name="Picture 6">
            <a:extLst>
              <a:ext uri="{FF2B5EF4-FFF2-40B4-BE49-F238E27FC236}">
                <a16:creationId xmlns:a16="http://schemas.microsoft.com/office/drawing/2014/main" id="{DC8304E3-4EA4-6044-9BD0-BECD83BB2395}"/>
              </a:ext>
            </a:extLst>
          </p:cNvPr>
          <p:cNvPicPr>
            <a:picLocks noChangeAspect="1"/>
          </p:cNvPicPr>
          <p:nvPr/>
        </p:nvPicPr>
        <p:blipFill rotWithShape="1">
          <a:blip r:embed="rId3">
            <a:extLst>
              <a:ext uri="{28A0092B-C50C-407E-A947-70E740481C1C}">
                <a14:useLocalDpi xmlns:a14="http://schemas.microsoft.com/office/drawing/2010/main" val="0"/>
              </a:ext>
            </a:extLst>
          </a:blip>
          <a:srcRect l="-598" t="16832" r="598"/>
          <a:stretch/>
        </p:blipFill>
        <p:spPr>
          <a:xfrm>
            <a:off x="685799" y="1094499"/>
            <a:ext cx="3176198" cy="3522133"/>
          </a:xfrm>
          <a:prstGeom prst="rect">
            <a:avLst/>
          </a:prstGeom>
        </p:spPr>
      </p:pic>
      <p:sp>
        <p:nvSpPr>
          <p:cNvPr id="10" name="Title 1">
            <a:extLst>
              <a:ext uri="{FF2B5EF4-FFF2-40B4-BE49-F238E27FC236}">
                <a16:creationId xmlns:a16="http://schemas.microsoft.com/office/drawing/2014/main" id="{699E6553-1940-8A4A-8012-2A8A37A5580D}"/>
              </a:ext>
            </a:extLst>
          </p:cNvPr>
          <p:cNvSpPr txBox="1">
            <a:spLocks/>
          </p:cNvSpPr>
          <p:nvPr/>
        </p:nvSpPr>
        <p:spPr>
          <a:xfrm>
            <a:off x="838199" y="365125"/>
            <a:ext cx="10771909" cy="132556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Thank you!</a:t>
            </a:r>
            <a:endParaRPr lang="en-US" sz="2400" dirty="0"/>
          </a:p>
        </p:txBody>
      </p:sp>
    </p:spTree>
    <p:extLst>
      <p:ext uri="{BB962C8B-B14F-4D97-AF65-F5344CB8AC3E}">
        <p14:creationId xmlns:p14="http://schemas.microsoft.com/office/powerpoint/2010/main" val="252180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0771909" cy="1325563"/>
          </a:xfrm>
        </p:spPr>
        <p:txBody>
          <a:bodyPr/>
          <a:lstStyle/>
          <a:p>
            <a:r>
              <a:rPr lang="en-US" sz="4200" dirty="0"/>
              <a:t>Young drivers and distracted driving</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sz="2400" dirty="0"/>
              <a:t>It is clear from research that there is an increased crash risk with distraction, and that young drivers are particularly vulnerable.</a:t>
            </a:r>
          </a:p>
          <a:p>
            <a:endParaRPr lang="en-US" sz="900" dirty="0"/>
          </a:p>
          <a:p>
            <a:r>
              <a:rPr lang="en-US" sz="2400" dirty="0"/>
              <a:t>Young drivers have crash rates (per mile driven) that are nearly 4 times higher than those of drivers 20 and older (IIHS, 2021)</a:t>
            </a:r>
          </a:p>
          <a:p>
            <a:endParaRPr lang="en-US" sz="900" dirty="0"/>
          </a:p>
          <a:p>
            <a:r>
              <a:rPr lang="en-US" sz="2400" dirty="0"/>
              <a:t>They are also less experienced drivers, and less likely to know how to respond to hazards</a:t>
            </a:r>
          </a:p>
          <a:p>
            <a:endParaRPr lang="en-US" sz="900" dirty="0"/>
          </a:p>
          <a:p>
            <a:r>
              <a:rPr lang="en-US" sz="2400" dirty="0"/>
              <a:t>Given these challenges, it is particularly important to find ways to reduce young driver distracted driving</a:t>
            </a:r>
          </a:p>
          <a:p>
            <a:endParaRPr lang="en-US" dirty="0"/>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26560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a:xfrm>
            <a:off x="838199" y="365125"/>
            <a:ext cx="11184053" cy="1325563"/>
          </a:xfrm>
        </p:spPr>
        <p:txBody>
          <a:bodyPr/>
          <a:lstStyle/>
          <a:p>
            <a:r>
              <a:rPr lang="en-US" sz="4200" dirty="0"/>
              <a:t>Our program of research in </a:t>
            </a:r>
            <a:br>
              <a:rPr lang="en-US" sz="4200" dirty="0"/>
            </a:br>
            <a:r>
              <a:rPr lang="en-US" sz="4200" dirty="0"/>
              <a:t>young driver distracted driving</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911394"/>
            <a:ext cx="10515600" cy="4220173"/>
          </a:xfrm>
        </p:spPr>
        <p:txBody>
          <a:bodyPr/>
          <a:lstStyle/>
          <a:p>
            <a:r>
              <a:rPr lang="en-US" sz="2400" dirty="0"/>
              <a:t>Study 1</a:t>
            </a:r>
          </a:p>
          <a:p>
            <a:pPr lvl="1"/>
            <a:r>
              <a:rPr lang="en-US" dirty="0"/>
              <a:t>Identified naturally occurring profiles of distracted driving behaviors; distinguished personality traits associated with these profiles</a:t>
            </a:r>
          </a:p>
          <a:p>
            <a:pPr marL="457200" lvl="1" indent="0">
              <a:buNone/>
            </a:pPr>
            <a:endParaRPr lang="en-US" sz="900" dirty="0"/>
          </a:p>
          <a:p>
            <a:r>
              <a:rPr lang="en-US" sz="2400" dirty="0"/>
              <a:t>Study 2</a:t>
            </a:r>
          </a:p>
          <a:p>
            <a:pPr lvl="1"/>
            <a:r>
              <a:rPr lang="en-US" dirty="0"/>
              <a:t>Examined the role of perceived norms in distracted driving behavior</a:t>
            </a:r>
          </a:p>
          <a:p>
            <a:pPr marL="0" indent="0">
              <a:buNone/>
            </a:pPr>
            <a:endParaRPr lang="en-US" sz="900" dirty="0"/>
          </a:p>
          <a:p>
            <a:r>
              <a:rPr lang="en-US" sz="2400" dirty="0"/>
              <a:t>Study 3 (Current)</a:t>
            </a:r>
          </a:p>
          <a:p>
            <a:pPr lvl="1"/>
            <a:r>
              <a:rPr lang="en-US" dirty="0"/>
              <a:t>Developing measure to identify strategies young drivers use (or could use) to prevent distracted driving. </a:t>
            </a:r>
          </a:p>
          <a:p>
            <a:endParaRPr lang="en-US" dirty="0"/>
          </a:p>
          <a:p>
            <a:pPr lvl="1"/>
            <a:endParaRPr lang="en-US" dirty="0"/>
          </a:p>
          <a:p>
            <a:endParaRPr lang="en-US" dirty="0"/>
          </a:p>
          <a:p>
            <a:endParaRPr lang="en-US" dirty="0"/>
          </a:p>
          <a:p>
            <a:pPr marL="0" indent="0">
              <a:buNone/>
            </a:pPr>
            <a:endParaRPr lang="en-US" dirty="0"/>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7713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265A-4F48-C44E-A477-8CF8B3D7184A}"/>
              </a:ext>
            </a:extLst>
          </p:cNvPr>
          <p:cNvSpPr>
            <a:spLocks noGrp="1"/>
          </p:cNvSpPr>
          <p:nvPr>
            <p:ph type="ctrTitle"/>
          </p:nvPr>
        </p:nvSpPr>
        <p:spPr/>
        <p:txBody>
          <a:bodyPr/>
          <a:lstStyle/>
          <a:p>
            <a:r>
              <a:rPr lang="en-US" dirty="0"/>
              <a:t>Study 1</a:t>
            </a:r>
          </a:p>
        </p:txBody>
      </p:sp>
      <p:sp>
        <p:nvSpPr>
          <p:cNvPr id="3" name="Subtitle 2">
            <a:extLst>
              <a:ext uri="{FF2B5EF4-FFF2-40B4-BE49-F238E27FC236}">
                <a16:creationId xmlns:a16="http://schemas.microsoft.com/office/drawing/2014/main" id="{90E9D741-164B-1A4F-98B1-D8CA12B8EB22}"/>
              </a:ext>
            </a:extLst>
          </p:cNvPr>
          <p:cNvSpPr>
            <a:spLocks noGrp="1"/>
          </p:cNvSpPr>
          <p:nvPr>
            <p:ph type="subTitle" idx="1"/>
          </p:nvPr>
        </p:nvSpPr>
        <p:spPr>
          <a:xfrm>
            <a:off x="1016618" y="3404693"/>
            <a:ext cx="8569036" cy="1288617"/>
          </a:xfrm>
        </p:spPr>
        <p:txBody>
          <a:bodyPr/>
          <a:lstStyle/>
          <a:p>
            <a:r>
              <a:rPr lang="en-US" dirty="0"/>
              <a:t>Personality types of distracted drivers</a:t>
            </a:r>
          </a:p>
          <a:p>
            <a:endParaRPr lang="en-US" dirty="0"/>
          </a:p>
        </p:txBody>
      </p:sp>
      <p:pic>
        <p:nvPicPr>
          <p:cNvPr id="4" name="Content Placeholder 4">
            <a:extLst>
              <a:ext uri="{FF2B5EF4-FFF2-40B4-BE49-F238E27FC236}">
                <a16:creationId xmlns:a16="http://schemas.microsoft.com/office/drawing/2014/main" id="{9C4E891C-2C97-6F4A-878C-8AAFBB04D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571" y="6247000"/>
            <a:ext cx="3585027" cy="297924"/>
          </a:xfrm>
          <a:prstGeom prst="rect">
            <a:avLst/>
          </a:prstGeom>
        </p:spPr>
      </p:pic>
    </p:spTree>
    <p:extLst>
      <p:ext uri="{BB962C8B-B14F-4D97-AF65-F5344CB8AC3E}">
        <p14:creationId xmlns:p14="http://schemas.microsoft.com/office/powerpoint/2010/main" val="27676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Participants</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sz="2400" dirty="0"/>
              <a:t>266 young adult drivers (from 2 U.S. higher-education institutions) competed online self-report surveys that included questions about distracted driving behaviors and personality characteristics </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162982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Distracted driving survey</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578886"/>
            <a:ext cx="10515600" cy="4220173"/>
          </a:xfrm>
        </p:spPr>
        <p:txBody>
          <a:bodyPr/>
          <a:lstStyle/>
          <a:p>
            <a:r>
              <a:rPr lang="en-US" sz="2400" dirty="0"/>
              <a:t>35 items assessed the frequency with which respondents engage in potentially distracting activities while driving, ranging from 1 (</a:t>
            </a:r>
            <a:r>
              <a:rPr lang="en-US" sz="2400" i="1" dirty="0"/>
              <a:t>Never</a:t>
            </a:r>
            <a:r>
              <a:rPr lang="en-US" sz="2400" dirty="0"/>
              <a:t>) to 5 (</a:t>
            </a:r>
            <a:r>
              <a:rPr lang="en-US" sz="2400" i="1" dirty="0"/>
              <a:t>Every time I drive</a:t>
            </a:r>
            <a:r>
              <a:rPr lang="en-US" sz="2400" dirty="0"/>
              <a:t>).</a:t>
            </a:r>
          </a:p>
          <a:p>
            <a:endParaRPr lang="en-US" sz="2400" dirty="0"/>
          </a:p>
          <a:p>
            <a:r>
              <a:rPr lang="en-US" sz="2400" dirty="0"/>
              <a:t>Items were developed by the researchers in consultation with colleagues and students.</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186006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8845-FC8E-464A-8E06-C612B3F260F2}"/>
              </a:ext>
            </a:extLst>
          </p:cNvPr>
          <p:cNvSpPr>
            <a:spLocks noGrp="1"/>
          </p:cNvSpPr>
          <p:nvPr>
            <p:ph type="title"/>
          </p:nvPr>
        </p:nvSpPr>
        <p:spPr/>
        <p:txBody>
          <a:bodyPr/>
          <a:lstStyle/>
          <a:p>
            <a:r>
              <a:rPr lang="en-US" sz="4200" dirty="0"/>
              <a:t>Sample activities include:</a:t>
            </a:r>
          </a:p>
        </p:txBody>
      </p:sp>
      <p:sp>
        <p:nvSpPr>
          <p:cNvPr id="14" name="Content Placeholder 2">
            <a:extLst>
              <a:ext uri="{FF2B5EF4-FFF2-40B4-BE49-F238E27FC236}">
                <a16:creationId xmlns:a16="http://schemas.microsoft.com/office/drawing/2014/main" id="{F00594B6-0317-B540-813A-307E55B14CC1}"/>
              </a:ext>
            </a:extLst>
          </p:cNvPr>
          <p:cNvSpPr>
            <a:spLocks noGrp="1"/>
          </p:cNvSpPr>
          <p:nvPr>
            <p:ph idx="1"/>
          </p:nvPr>
        </p:nvSpPr>
        <p:spPr>
          <a:xfrm>
            <a:off x="838200" y="1070886"/>
            <a:ext cx="10515600" cy="4220173"/>
          </a:xfrm>
        </p:spPr>
        <p:txBody>
          <a:bodyPr/>
          <a:lstStyle/>
          <a:p>
            <a:pPr lvl="0"/>
            <a:r>
              <a:rPr lang="en-US" sz="2400" dirty="0"/>
              <a:t>Making hand-held phone calls</a:t>
            </a:r>
          </a:p>
          <a:p>
            <a:pPr lvl="0"/>
            <a:r>
              <a:rPr lang="en-US" sz="2400" dirty="0"/>
              <a:t>Making hands-free phone calls</a:t>
            </a:r>
          </a:p>
          <a:p>
            <a:pPr lvl="0"/>
            <a:r>
              <a:rPr lang="en-US" sz="2400" dirty="0"/>
              <a:t>Read text messages</a:t>
            </a:r>
          </a:p>
          <a:p>
            <a:pPr lvl="0"/>
            <a:r>
              <a:rPr lang="en-US" sz="2400" dirty="0"/>
              <a:t>Send text messages</a:t>
            </a:r>
          </a:p>
          <a:p>
            <a:pPr lvl="0"/>
            <a:r>
              <a:rPr lang="en-US" sz="2400" dirty="0"/>
              <a:t>Program music</a:t>
            </a:r>
          </a:p>
          <a:p>
            <a:pPr lvl="0"/>
            <a:r>
              <a:rPr lang="en-US" sz="2400" dirty="0"/>
              <a:t>Look at paper map</a:t>
            </a:r>
          </a:p>
          <a:p>
            <a:pPr lvl="0"/>
            <a:r>
              <a:rPr lang="en-US" sz="2400" dirty="0"/>
              <a:t>Using navigation</a:t>
            </a:r>
          </a:p>
          <a:p>
            <a:pPr lvl="0"/>
            <a:r>
              <a:rPr lang="en-US" sz="2400" dirty="0"/>
              <a:t>Watch videos</a:t>
            </a:r>
          </a:p>
          <a:p>
            <a:pPr lvl="0"/>
            <a:r>
              <a:rPr lang="en-US" sz="2400" dirty="0"/>
              <a:t>Eat or drink</a:t>
            </a:r>
          </a:p>
          <a:p>
            <a:pPr lvl="0"/>
            <a:r>
              <a:rPr lang="en-US" sz="2400" dirty="0"/>
              <a:t>Talk with passenger(s)</a:t>
            </a:r>
          </a:p>
          <a:p>
            <a:pPr lvl="0"/>
            <a:r>
              <a:rPr lang="en-US" sz="2400" dirty="0"/>
              <a:t>Put on make-up or other grooming</a:t>
            </a:r>
          </a:p>
          <a:p>
            <a:endParaRPr lang="en-US" dirty="0"/>
          </a:p>
        </p:txBody>
      </p:sp>
      <p:pic>
        <p:nvPicPr>
          <p:cNvPr id="15" name="Content Placeholder 4">
            <a:extLst>
              <a:ext uri="{FF2B5EF4-FFF2-40B4-BE49-F238E27FC236}">
                <a16:creationId xmlns:a16="http://schemas.microsoft.com/office/drawing/2014/main" id="{957EF2CA-C12E-CC4D-8DCA-A4DC05FE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225" y="6448221"/>
            <a:ext cx="3585027" cy="297924"/>
          </a:xfrm>
          <a:prstGeom prst="rect">
            <a:avLst/>
          </a:prstGeom>
        </p:spPr>
      </p:pic>
    </p:spTree>
    <p:extLst>
      <p:ext uri="{BB962C8B-B14F-4D97-AF65-F5344CB8AC3E}">
        <p14:creationId xmlns:p14="http://schemas.microsoft.com/office/powerpoint/2010/main" val="2812312980"/>
      </p:ext>
    </p:extLst>
  </p:cSld>
  <p:clrMapOvr>
    <a:masterClrMapping/>
  </p:clrMapOvr>
</p:sld>
</file>

<file path=ppt/theme/theme1.xml><?xml version="1.0" encoding="utf-8"?>
<a:theme xmlns:a="http://schemas.openxmlformats.org/drawingml/2006/main" name="Jewell Theme">
  <a:themeElements>
    <a:clrScheme name="Custom 1">
      <a:dk1>
        <a:sysClr val="windowText" lastClr="000000"/>
      </a:dk1>
      <a:lt1>
        <a:sysClr val="window" lastClr="FFFFFF"/>
      </a:lt1>
      <a:dk2>
        <a:srgbClr val="44546A"/>
      </a:dk2>
      <a:lt2>
        <a:srgbClr val="E7E6E6"/>
      </a:lt2>
      <a:accent1>
        <a:srgbClr val="7F7F7F"/>
      </a:accent1>
      <a:accent2>
        <a:srgbClr val="FC0202"/>
      </a:accent2>
      <a:accent3>
        <a:srgbClr val="A5A5A5"/>
      </a:accent3>
      <a:accent4>
        <a:srgbClr val="000000"/>
      </a:accent4>
      <a:accent5>
        <a:srgbClr val="FFFFFF"/>
      </a:accent5>
      <a:accent6>
        <a:srgbClr val="757070"/>
      </a:accent6>
      <a:hlink>
        <a:srgbClr val="3F3F3F"/>
      </a:hlink>
      <a:folHlink>
        <a:srgbClr val="D1010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tracted Driving Summit" id="{D84BB1A4-103F-C341-A217-FC8518604B2C}" vid="{31F832C6-A52C-D946-8B28-40DE99D67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Jewell Theme</Template>
  <TotalTime>263</TotalTime>
  <Words>1806</Words>
  <Application>Microsoft Macintosh PowerPoint</Application>
  <PresentationFormat>Widescreen</PresentationFormat>
  <Paragraphs>273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Wingdings</vt:lpstr>
      <vt:lpstr>Jewell Theme</vt:lpstr>
      <vt:lpstr>Understanding and preventing young adult distracted driving</vt:lpstr>
      <vt:lpstr>Why this is personal to me</vt:lpstr>
      <vt:lpstr>Distracted driving</vt:lpstr>
      <vt:lpstr>Young drivers and distracted driving</vt:lpstr>
      <vt:lpstr>Our program of research in  young driver distracted driving</vt:lpstr>
      <vt:lpstr>Study 1</vt:lpstr>
      <vt:lpstr>Participants</vt:lpstr>
      <vt:lpstr>Distracted driving survey</vt:lpstr>
      <vt:lpstr>Sample activities include:</vt:lpstr>
      <vt:lpstr>Sample activities include:</vt:lpstr>
      <vt:lpstr>Distracted driving survey</vt:lpstr>
      <vt:lpstr>Personality survey</vt:lpstr>
      <vt:lpstr>Three ‘classes’ of distracted drivers </vt:lpstr>
      <vt:lpstr>PowerPoint Presentation</vt:lpstr>
      <vt:lpstr>Relationship with personality </vt:lpstr>
      <vt:lpstr>Perceptions of distraction</vt:lpstr>
      <vt:lpstr>Conclusions</vt:lpstr>
      <vt:lpstr>Study 2</vt:lpstr>
      <vt:lpstr>Types of norms</vt:lpstr>
      <vt:lpstr>Methodology</vt:lpstr>
      <vt:lpstr>PowerPoint Presentation</vt:lpstr>
      <vt:lpstr>Conclusions</vt:lpstr>
      <vt:lpstr>Study 3 (ongoing)</vt:lpstr>
      <vt:lpstr>Step 1: Focus groups</vt:lpstr>
      <vt:lpstr>Example of strategies:</vt:lpstr>
      <vt:lpstr>Step 2: Scale development</vt:lpstr>
      <vt:lpstr>Preliminary Findings  </vt:lpstr>
      <vt:lpstr>Exploratory Factor Analysis</vt:lpstr>
      <vt:lpstr>Most common strategies</vt:lpstr>
      <vt:lpstr>Initial correlations: Curbing strategies, phone addiction, and distracted driving</vt:lpstr>
      <vt:lpstr>PowerPoint Presentation</vt:lpstr>
      <vt:lpstr>Implications and future research</vt:lpstr>
      <vt:lpst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preventing young adult distracted driving</dc:title>
  <dc:creator>Braitman, Keli</dc:creator>
  <cp:lastModifiedBy>Braitman, Keli</cp:lastModifiedBy>
  <cp:revision>13</cp:revision>
  <dcterms:created xsi:type="dcterms:W3CDTF">2021-09-02T18:01:54Z</dcterms:created>
  <dcterms:modified xsi:type="dcterms:W3CDTF">2021-09-03T19:49:16Z</dcterms:modified>
</cp:coreProperties>
</file>