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handoutMasterIdLst>
    <p:handoutMasterId r:id="rId60"/>
  </p:handoutMasterIdLst>
  <p:sldIdLst>
    <p:sldId id="256" r:id="rId2"/>
    <p:sldId id="260" r:id="rId3"/>
    <p:sldId id="264" r:id="rId4"/>
    <p:sldId id="261" r:id="rId5"/>
    <p:sldId id="262" r:id="rId6"/>
    <p:sldId id="267" r:id="rId7"/>
    <p:sldId id="283" r:id="rId8"/>
    <p:sldId id="284" r:id="rId9"/>
    <p:sldId id="285" r:id="rId10"/>
    <p:sldId id="286" r:id="rId11"/>
    <p:sldId id="268" r:id="rId12"/>
    <p:sldId id="270" r:id="rId13"/>
    <p:sldId id="326" r:id="rId14"/>
    <p:sldId id="287" r:id="rId15"/>
    <p:sldId id="327" r:id="rId16"/>
    <p:sldId id="271" r:id="rId17"/>
    <p:sldId id="272" r:id="rId18"/>
    <p:sldId id="273" r:id="rId19"/>
    <p:sldId id="275" r:id="rId20"/>
    <p:sldId id="277" r:id="rId21"/>
    <p:sldId id="279" r:id="rId22"/>
    <p:sldId id="280" r:id="rId23"/>
    <p:sldId id="291" r:id="rId24"/>
    <p:sldId id="281" r:id="rId25"/>
    <p:sldId id="292" r:id="rId26"/>
    <p:sldId id="293" r:id="rId27"/>
    <p:sldId id="295" r:id="rId28"/>
    <p:sldId id="302" r:id="rId29"/>
    <p:sldId id="315" r:id="rId30"/>
    <p:sldId id="316" r:id="rId31"/>
    <p:sldId id="300" r:id="rId32"/>
    <p:sldId id="294" r:id="rId33"/>
    <p:sldId id="318" r:id="rId34"/>
    <p:sldId id="319" r:id="rId35"/>
    <p:sldId id="301" r:id="rId36"/>
    <p:sldId id="296" r:id="rId37"/>
    <p:sldId id="321" r:id="rId38"/>
    <p:sldId id="303" r:id="rId39"/>
    <p:sldId id="304" r:id="rId40"/>
    <p:sldId id="312" r:id="rId41"/>
    <p:sldId id="322" r:id="rId42"/>
    <p:sldId id="323" r:id="rId43"/>
    <p:sldId id="305" r:id="rId44"/>
    <p:sldId id="311" r:id="rId45"/>
    <p:sldId id="320" r:id="rId46"/>
    <p:sldId id="306" r:id="rId47"/>
    <p:sldId id="310" r:id="rId48"/>
    <p:sldId id="324" r:id="rId49"/>
    <p:sldId id="307" r:id="rId50"/>
    <p:sldId id="309" r:id="rId51"/>
    <p:sldId id="308" r:id="rId52"/>
    <p:sldId id="297" r:id="rId53"/>
    <p:sldId id="317" r:id="rId54"/>
    <p:sldId id="325" r:id="rId55"/>
    <p:sldId id="282" r:id="rId56"/>
    <p:sldId id="313" r:id="rId57"/>
    <p:sldId id="31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Ocamb" initials="DO" lastIdx="15" clrIdx="0"/>
  <p:cmAuthor id="2" name="Microsoft Office User" initials="MOU" lastIdx="41" clrIdx="1">
    <p:extLst>
      <p:ext uri="{19B8F6BF-5375-455C-9EA6-DF929625EA0E}">
        <p15:presenceInfo xmlns:p15="http://schemas.microsoft.com/office/powerpoint/2012/main" userId="Microsoft Office User" providerId="None"/>
      </p:ext>
    </p:extLst>
  </p:cmAuthor>
  <p:cmAuthor id="3" name="Alex Alvarado" initials="AA" lastIdx="1" clrIdx="2">
    <p:extLst>
      <p:ext uri="{19B8F6BF-5375-455C-9EA6-DF929625EA0E}">
        <p15:presenceInfo xmlns:p15="http://schemas.microsoft.com/office/powerpoint/2012/main" userId="S::aalvarado@gdc-co.com::9d258a0a-9f61-4d34-8ec5-4bc7b7e2aa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6769"/>
    <a:srgbClr val="F8CE35"/>
    <a:srgbClr val="F9CE33"/>
    <a:srgbClr val="7F96FA"/>
    <a:srgbClr val="E484A0"/>
    <a:srgbClr val="EC3626"/>
    <a:srgbClr val="5B1A51"/>
    <a:srgbClr val="5A9CD5"/>
    <a:srgbClr val="70AD46"/>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57"/>
    <p:restoredTop sz="94361"/>
  </p:normalViewPr>
  <p:slideViewPr>
    <p:cSldViewPr snapToGrid="0" snapToObjects="1">
      <p:cViewPr varScale="1">
        <p:scale>
          <a:sx n="132" d="100"/>
          <a:sy n="132" d="100"/>
        </p:scale>
        <p:origin x="2064" y="160"/>
      </p:cViewPr>
      <p:guideLst/>
    </p:cSldViewPr>
  </p:slideViewPr>
  <p:notesTextViewPr>
    <p:cViewPr>
      <p:scale>
        <a:sx n="25" d="100"/>
        <a:sy n="25" d="100"/>
      </p:scale>
      <p:origin x="0" y="0"/>
    </p:cViewPr>
  </p:notesTextViewPr>
  <p:notesViewPr>
    <p:cSldViewPr snapToGrid="0" snapToObjects="1">
      <p:cViewPr varScale="1">
        <p:scale>
          <a:sx n="161" d="100"/>
          <a:sy n="161" d="100"/>
        </p:scale>
        <p:origin x="4456"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elete val="1"/>
          </c:dLbls>
          <c:cat>
            <c:strRef>
              <c:f>Sheet1!$A$2:$A$3</c:f>
              <c:strCache>
                <c:ptCount val="1"/>
                <c:pt idx="0">
                  <c:v>Category 1</c:v>
                </c:pt>
              </c:strCache>
            </c:strRef>
          </c:cat>
          <c:val>
            <c:numRef>
              <c:f>Sheet1!$B$2:$B$3</c:f>
              <c:numCache>
                <c:formatCode>0%</c:formatCode>
                <c:ptCount val="2"/>
                <c:pt idx="0">
                  <c:v>0.09</c:v>
                </c:pt>
                <c:pt idx="1">
                  <c:v>0.15</c:v>
                </c:pt>
              </c:numCache>
            </c:numRef>
          </c:val>
          <c:extLst>
            <c:ext xmlns:c16="http://schemas.microsoft.com/office/drawing/2014/chart" uri="{C3380CC4-5D6E-409C-BE32-E72D297353CC}">
              <c16:uniqueId val="{00000000-0D76-B941-8FF9-9CE5649FF2E7}"/>
            </c:ext>
          </c:extLst>
        </c:ser>
        <c:dLbls>
          <c:dLblPos val="inEnd"/>
          <c:showLegendKey val="0"/>
          <c:showVal val="1"/>
          <c:showCatName val="0"/>
          <c:showSerName val="0"/>
          <c:showPercent val="0"/>
          <c:showBubbleSize val="0"/>
        </c:dLbls>
        <c:gapWidth val="58"/>
        <c:axId val="214594575"/>
        <c:axId val="214202831"/>
      </c:barChart>
      <c:catAx>
        <c:axId val="214594575"/>
        <c:scaling>
          <c:orientation val="minMax"/>
        </c:scaling>
        <c:delete val="1"/>
        <c:axPos val="l"/>
        <c:numFmt formatCode="General" sourceLinked="1"/>
        <c:majorTickMark val="none"/>
        <c:minorTickMark val="none"/>
        <c:tickLblPos val="nextTo"/>
        <c:crossAx val="214202831"/>
        <c:crosses val="autoZero"/>
        <c:auto val="1"/>
        <c:lblAlgn val="ctr"/>
        <c:lblOffset val="100"/>
        <c:noMultiLvlLbl val="0"/>
      </c:catAx>
      <c:valAx>
        <c:axId val="214202831"/>
        <c:scaling>
          <c:orientation val="minMax"/>
          <c:max val="1"/>
        </c:scaling>
        <c:delete val="1"/>
        <c:axPos val="b"/>
        <c:numFmt formatCode="0%" sourceLinked="1"/>
        <c:majorTickMark val="none"/>
        <c:minorTickMark val="none"/>
        <c:tickLblPos val="nextTo"/>
        <c:crossAx val="214594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Marital Status</c:v>
                </c:pt>
              </c:strCache>
            </c:strRef>
          </c:cat>
          <c:val>
            <c:numRef>
              <c:f>Sheet1!$B$2</c:f>
              <c:numCache>
                <c:formatCode>0%</c:formatCode>
                <c:ptCount val="1"/>
                <c:pt idx="0">
                  <c:v>0.21</c:v>
                </c:pt>
              </c:numCache>
            </c:numRef>
          </c:val>
          <c:extLst>
            <c:ext xmlns:c16="http://schemas.microsoft.com/office/drawing/2014/chart" uri="{C3380CC4-5D6E-409C-BE32-E72D297353CC}">
              <c16:uniqueId val="{00000000-A0C7-B145-A404-B1903A2B33DD}"/>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Marital Status</c:v>
                </c:pt>
              </c:strCache>
            </c:strRef>
          </c:cat>
          <c:val>
            <c:numRef>
              <c:f>Sheet1!$C$2</c:f>
              <c:numCache>
                <c:formatCode>0%</c:formatCode>
                <c:ptCount val="1"/>
                <c:pt idx="0">
                  <c:v>0.09</c:v>
                </c:pt>
              </c:numCache>
            </c:numRef>
          </c:val>
          <c:extLst>
            <c:ext xmlns:c16="http://schemas.microsoft.com/office/drawing/2014/chart" uri="{C3380CC4-5D6E-409C-BE32-E72D297353CC}">
              <c16:uniqueId val="{00000001-A0C7-B145-A404-B1903A2B33DD}"/>
            </c:ext>
          </c:extLst>
        </c:ser>
        <c:dLbls>
          <c:showLegendKey val="0"/>
          <c:showVal val="0"/>
          <c:showCatName val="0"/>
          <c:showSerName val="0"/>
          <c:showPercent val="0"/>
          <c:showBubbleSize val="0"/>
        </c:dLbls>
        <c:gapWidth val="219"/>
        <c:overlap val="-27"/>
        <c:axId val="236695711"/>
        <c:axId val="238537951"/>
      </c:barChart>
      <c:catAx>
        <c:axId val="23669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537951"/>
        <c:crosses val="autoZero"/>
        <c:auto val="1"/>
        <c:lblAlgn val="ctr"/>
        <c:lblOffset val="100"/>
        <c:noMultiLvlLbl val="0"/>
      </c:catAx>
      <c:valAx>
        <c:axId val="238537951"/>
        <c:scaling>
          <c:orientation val="minMax"/>
        </c:scaling>
        <c:delete val="1"/>
        <c:axPos val="l"/>
        <c:numFmt formatCode="0%" sourceLinked="1"/>
        <c:majorTickMark val="none"/>
        <c:minorTickMark val="none"/>
        <c:tickLblPos val="nextTo"/>
        <c:crossAx val="236695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Race</c:v>
                </c:pt>
              </c:strCache>
            </c:strRef>
          </c:cat>
          <c:val>
            <c:numRef>
              <c:f>Sheet1!$B$2</c:f>
              <c:numCache>
                <c:formatCode>0%</c:formatCode>
                <c:ptCount val="1"/>
                <c:pt idx="0">
                  <c:v>0.09</c:v>
                </c:pt>
              </c:numCache>
            </c:numRef>
          </c:val>
          <c:extLst>
            <c:ext xmlns:c16="http://schemas.microsoft.com/office/drawing/2014/chart" uri="{C3380CC4-5D6E-409C-BE32-E72D297353CC}">
              <c16:uniqueId val="{00000000-34A5-6F4A-96C1-DDF7B75C3CC8}"/>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Race</c:v>
                </c:pt>
              </c:strCache>
            </c:strRef>
          </c:cat>
          <c:val>
            <c:numRef>
              <c:f>Sheet1!$C$2</c:f>
              <c:numCache>
                <c:formatCode>0%</c:formatCode>
                <c:ptCount val="1"/>
                <c:pt idx="0">
                  <c:v>0.2</c:v>
                </c:pt>
              </c:numCache>
            </c:numRef>
          </c:val>
          <c:extLst>
            <c:ext xmlns:c16="http://schemas.microsoft.com/office/drawing/2014/chart" uri="{C3380CC4-5D6E-409C-BE32-E72D297353CC}">
              <c16:uniqueId val="{00000001-34A5-6F4A-96C1-DDF7B75C3CC8}"/>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Race</c:v>
                </c:pt>
              </c:strCache>
            </c:strRef>
          </c:cat>
          <c:val>
            <c:numRef>
              <c:f>Sheet1!$D$2</c:f>
              <c:numCache>
                <c:formatCode>0%</c:formatCode>
                <c:ptCount val="1"/>
                <c:pt idx="0">
                  <c:v>0.28000000000000003</c:v>
                </c:pt>
              </c:numCache>
            </c:numRef>
          </c:val>
          <c:extLst>
            <c:ext xmlns:c16="http://schemas.microsoft.com/office/drawing/2014/chart" uri="{C3380CC4-5D6E-409C-BE32-E72D297353CC}">
              <c16:uniqueId val="{00000002-34A5-6F4A-96C1-DDF7B75C3CC8}"/>
            </c:ext>
          </c:extLst>
        </c:ser>
        <c:dLbls>
          <c:showLegendKey val="0"/>
          <c:showVal val="0"/>
          <c:showCatName val="0"/>
          <c:showSerName val="0"/>
          <c:showPercent val="0"/>
          <c:showBubbleSize val="0"/>
        </c:dLbls>
        <c:gapWidth val="202"/>
        <c:overlap val="-27"/>
        <c:axId val="236695711"/>
        <c:axId val="238537951"/>
      </c:barChart>
      <c:catAx>
        <c:axId val="23669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537951"/>
        <c:crosses val="autoZero"/>
        <c:auto val="1"/>
        <c:lblAlgn val="ctr"/>
        <c:lblOffset val="100"/>
        <c:noMultiLvlLbl val="0"/>
      </c:catAx>
      <c:valAx>
        <c:axId val="238537951"/>
        <c:scaling>
          <c:orientation val="minMax"/>
        </c:scaling>
        <c:delete val="1"/>
        <c:axPos val="l"/>
        <c:numFmt formatCode="0%" sourceLinked="1"/>
        <c:majorTickMark val="none"/>
        <c:minorTickMark val="none"/>
        <c:tickLblPos val="nextTo"/>
        <c:crossAx val="236695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Education</c:v>
                </c:pt>
              </c:strCache>
            </c:strRef>
          </c:cat>
          <c:val>
            <c:numRef>
              <c:f>Sheet1!$B$2</c:f>
              <c:numCache>
                <c:formatCode>0%</c:formatCode>
                <c:ptCount val="1"/>
                <c:pt idx="0">
                  <c:v>0.26</c:v>
                </c:pt>
              </c:numCache>
            </c:numRef>
          </c:val>
          <c:extLst>
            <c:ext xmlns:c16="http://schemas.microsoft.com/office/drawing/2014/chart" uri="{C3380CC4-5D6E-409C-BE32-E72D297353CC}">
              <c16:uniqueId val="{00000000-91BB-4A48-8449-87BE04CC5105}"/>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Education</c:v>
                </c:pt>
              </c:strCache>
            </c:strRef>
          </c:cat>
          <c:val>
            <c:numRef>
              <c:f>Sheet1!$C$2</c:f>
              <c:numCache>
                <c:formatCode>0%</c:formatCode>
                <c:ptCount val="1"/>
                <c:pt idx="0">
                  <c:v>0.11</c:v>
                </c:pt>
              </c:numCache>
            </c:numRef>
          </c:val>
          <c:extLst>
            <c:ext xmlns:c16="http://schemas.microsoft.com/office/drawing/2014/chart" uri="{C3380CC4-5D6E-409C-BE32-E72D297353CC}">
              <c16:uniqueId val="{00000001-91BB-4A48-8449-87BE04CC5105}"/>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Education</c:v>
                </c:pt>
              </c:strCache>
            </c:strRef>
          </c:cat>
          <c:val>
            <c:numRef>
              <c:f>Sheet1!$D$2</c:f>
              <c:numCache>
                <c:formatCode>0%</c:formatCode>
                <c:ptCount val="1"/>
                <c:pt idx="0">
                  <c:v>0.06</c:v>
                </c:pt>
              </c:numCache>
            </c:numRef>
          </c:val>
          <c:extLst>
            <c:ext xmlns:c16="http://schemas.microsoft.com/office/drawing/2014/chart" uri="{C3380CC4-5D6E-409C-BE32-E72D297353CC}">
              <c16:uniqueId val="{00000002-91BB-4A48-8449-87BE04CC5105}"/>
            </c:ext>
          </c:extLst>
        </c:ser>
        <c:dLbls>
          <c:showLegendKey val="0"/>
          <c:showVal val="0"/>
          <c:showCatName val="0"/>
          <c:showSerName val="0"/>
          <c:showPercent val="0"/>
          <c:showBubbleSize val="0"/>
        </c:dLbls>
        <c:gapWidth val="167"/>
        <c:overlap val="-27"/>
        <c:axId val="236695711"/>
        <c:axId val="238537951"/>
      </c:barChart>
      <c:catAx>
        <c:axId val="23669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537951"/>
        <c:crosses val="autoZero"/>
        <c:auto val="1"/>
        <c:lblAlgn val="ctr"/>
        <c:lblOffset val="100"/>
        <c:noMultiLvlLbl val="0"/>
      </c:catAx>
      <c:valAx>
        <c:axId val="238537951"/>
        <c:scaling>
          <c:orientation val="minMax"/>
        </c:scaling>
        <c:delete val="1"/>
        <c:axPos val="l"/>
        <c:numFmt formatCode="0%" sourceLinked="1"/>
        <c:majorTickMark val="none"/>
        <c:minorTickMark val="none"/>
        <c:tickLblPos val="nextTo"/>
        <c:crossAx val="236695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4</c:v>
                </c:pt>
              </c:strCache>
            </c:strRef>
          </c:tx>
          <c:spPr>
            <a:solidFill>
              <a:schemeClr val="accent1"/>
            </a:solidFill>
            <a:ln>
              <a:noFill/>
            </a:ln>
            <a:effectLst/>
          </c:spPr>
          <c:invertIfNegative val="0"/>
          <c:cat>
            <c:strRef>
              <c:f>Sheet1!$A$2</c:f>
              <c:strCache>
                <c:ptCount val="1"/>
                <c:pt idx="0">
                  <c:v>Gender</c:v>
                </c:pt>
              </c:strCache>
            </c:strRef>
          </c:cat>
          <c:val>
            <c:numRef>
              <c:f>Sheet1!$B$2</c:f>
              <c:numCache>
                <c:formatCode>0%</c:formatCode>
                <c:ptCount val="1"/>
                <c:pt idx="0">
                  <c:v>0.21</c:v>
                </c:pt>
              </c:numCache>
            </c:numRef>
          </c:val>
          <c:extLst>
            <c:ext xmlns:c16="http://schemas.microsoft.com/office/drawing/2014/chart" uri="{C3380CC4-5D6E-409C-BE32-E72D297353CC}">
              <c16:uniqueId val="{00000000-D6BD-604F-B4CE-B211093D24F2}"/>
            </c:ext>
          </c:extLst>
        </c:ser>
        <c:ser>
          <c:idx val="1"/>
          <c:order val="1"/>
          <c:tx>
            <c:strRef>
              <c:f>Sheet1!$C$1</c:f>
              <c:strCache>
                <c:ptCount val="1"/>
                <c:pt idx="0">
                  <c:v>Series 5</c:v>
                </c:pt>
              </c:strCache>
            </c:strRef>
          </c:tx>
          <c:spPr>
            <a:solidFill>
              <a:schemeClr val="accent2"/>
            </a:solidFill>
            <a:ln>
              <a:noFill/>
            </a:ln>
            <a:effectLst/>
          </c:spPr>
          <c:invertIfNegative val="0"/>
          <c:cat>
            <c:strRef>
              <c:f>Sheet1!$A$2</c:f>
              <c:strCache>
                <c:ptCount val="1"/>
                <c:pt idx="0">
                  <c:v>Gender</c:v>
                </c:pt>
              </c:strCache>
            </c:strRef>
          </c:cat>
          <c:val>
            <c:numRef>
              <c:f>Sheet1!$C$2</c:f>
              <c:numCache>
                <c:formatCode>0%</c:formatCode>
                <c:ptCount val="1"/>
                <c:pt idx="0">
                  <c:v>0.1</c:v>
                </c:pt>
              </c:numCache>
            </c:numRef>
          </c:val>
          <c:extLst>
            <c:ext xmlns:c16="http://schemas.microsoft.com/office/drawing/2014/chart" uri="{C3380CC4-5D6E-409C-BE32-E72D297353CC}">
              <c16:uniqueId val="{00000001-D6BD-604F-B4CE-B211093D24F2}"/>
            </c:ext>
          </c:extLst>
        </c:ser>
        <c:dLbls>
          <c:showLegendKey val="0"/>
          <c:showVal val="0"/>
          <c:showCatName val="0"/>
          <c:showSerName val="0"/>
          <c:showPercent val="0"/>
          <c:showBubbleSize val="0"/>
        </c:dLbls>
        <c:gapWidth val="219"/>
        <c:overlap val="-27"/>
        <c:axId val="236695711"/>
        <c:axId val="238537951"/>
      </c:barChart>
      <c:catAx>
        <c:axId val="23669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537951"/>
        <c:crosses val="autoZero"/>
        <c:auto val="1"/>
        <c:lblAlgn val="ctr"/>
        <c:lblOffset val="100"/>
        <c:noMultiLvlLbl val="0"/>
      </c:catAx>
      <c:valAx>
        <c:axId val="238537951"/>
        <c:scaling>
          <c:orientation val="minMax"/>
        </c:scaling>
        <c:delete val="1"/>
        <c:axPos val="l"/>
        <c:numFmt formatCode="0%" sourceLinked="1"/>
        <c:majorTickMark val="none"/>
        <c:minorTickMark val="none"/>
        <c:tickLblPos val="nextTo"/>
        <c:crossAx val="236695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c:f>
              <c:strCache>
                <c:ptCount val="1"/>
                <c:pt idx="0">
                  <c:v>Age</c:v>
                </c:pt>
              </c:strCache>
            </c:strRef>
          </c:cat>
          <c:val>
            <c:numRef>
              <c:f>Sheet1!$B$2</c:f>
              <c:numCache>
                <c:formatCode>0%</c:formatCode>
                <c:ptCount val="1"/>
                <c:pt idx="0">
                  <c:v>0.31</c:v>
                </c:pt>
              </c:numCache>
            </c:numRef>
          </c:val>
          <c:extLst>
            <c:ext xmlns:c16="http://schemas.microsoft.com/office/drawing/2014/chart" uri="{C3380CC4-5D6E-409C-BE32-E72D297353CC}">
              <c16:uniqueId val="{00000000-BAF3-A24C-BF2A-B632932F2FE7}"/>
            </c:ext>
          </c:extLst>
        </c:ser>
        <c:ser>
          <c:idx val="1"/>
          <c:order val="1"/>
          <c:tx>
            <c:strRef>
              <c:f>Sheet1!$C$1</c:f>
              <c:strCache>
                <c:ptCount val="1"/>
                <c:pt idx="0">
                  <c:v>Series 2</c:v>
                </c:pt>
              </c:strCache>
            </c:strRef>
          </c:tx>
          <c:spPr>
            <a:solidFill>
              <a:schemeClr val="accent2"/>
            </a:solidFill>
            <a:ln>
              <a:noFill/>
            </a:ln>
            <a:effectLst/>
          </c:spPr>
          <c:invertIfNegative val="0"/>
          <c:cat>
            <c:strRef>
              <c:f>Sheet1!$A$2</c:f>
              <c:strCache>
                <c:ptCount val="1"/>
                <c:pt idx="0">
                  <c:v>Age</c:v>
                </c:pt>
              </c:strCache>
            </c:strRef>
          </c:cat>
          <c:val>
            <c:numRef>
              <c:f>Sheet1!$C$2</c:f>
              <c:numCache>
                <c:formatCode>0%</c:formatCode>
                <c:ptCount val="1"/>
                <c:pt idx="0">
                  <c:v>0.2</c:v>
                </c:pt>
              </c:numCache>
            </c:numRef>
          </c:val>
          <c:extLst>
            <c:ext xmlns:c16="http://schemas.microsoft.com/office/drawing/2014/chart" uri="{C3380CC4-5D6E-409C-BE32-E72D297353CC}">
              <c16:uniqueId val="{00000001-BAF3-A24C-BF2A-B632932F2FE7}"/>
            </c:ext>
          </c:extLst>
        </c:ser>
        <c:ser>
          <c:idx val="2"/>
          <c:order val="2"/>
          <c:tx>
            <c:strRef>
              <c:f>Sheet1!$D$1</c:f>
              <c:strCache>
                <c:ptCount val="1"/>
                <c:pt idx="0">
                  <c:v>Series 3</c:v>
                </c:pt>
              </c:strCache>
            </c:strRef>
          </c:tx>
          <c:spPr>
            <a:solidFill>
              <a:schemeClr val="accent3"/>
            </a:solidFill>
            <a:ln>
              <a:noFill/>
            </a:ln>
            <a:effectLst/>
          </c:spPr>
          <c:invertIfNegative val="0"/>
          <c:cat>
            <c:strRef>
              <c:f>Sheet1!$A$2</c:f>
              <c:strCache>
                <c:ptCount val="1"/>
                <c:pt idx="0">
                  <c:v>Age</c:v>
                </c:pt>
              </c:strCache>
            </c:strRef>
          </c:cat>
          <c:val>
            <c:numRef>
              <c:f>Sheet1!$D$2</c:f>
              <c:numCache>
                <c:formatCode>0%</c:formatCode>
                <c:ptCount val="1"/>
                <c:pt idx="0">
                  <c:v>0.09</c:v>
                </c:pt>
              </c:numCache>
            </c:numRef>
          </c:val>
          <c:extLst>
            <c:ext xmlns:c16="http://schemas.microsoft.com/office/drawing/2014/chart" uri="{C3380CC4-5D6E-409C-BE32-E72D297353CC}">
              <c16:uniqueId val="{00000002-BAF3-A24C-BF2A-B632932F2FE7}"/>
            </c:ext>
          </c:extLst>
        </c:ser>
        <c:dLbls>
          <c:showLegendKey val="0"/>
          <c:showVal val="0"/>
          <c:showCatName val="0"/>
          <c:showSerName val="0"/>
          <c:showPercent val="0"/>
          <c:showBubbleSize val="0"/>
        </c:dLbls>
        <c:gapWidth val="219"/>
        <c:overlap val="-27"/>
        <c:axId val="236695711"/>
        <c:axId val="238537951"/>
      </c:barChart>
      <c:catAx>
        <c:axId val="23669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537951"/>
        <c:crosses val="autoZero"/>
        <c:auto val="1"/>
        <c:lblAlgn val="ctr"/>
        <c:lblOffset val="100"/>
        <c:noMultiLvlLbl val="0"/>
      </c:catAx>
      <c:valAx>
        <c:axId val="238537951"/>
        <c:scaling>
          <c:orientation val="minMax"/>
        </c:scaling>
        <c:delete val="1"/>
        <c:axPos val="l"/>
        <c:numFmt formatCode="0%" sourceLinked="1"/>
        <c:majorTickMark val="none"/>
        <c:minorTickMark val="none"/>
        <c:tickLblPos val="nextTo"/>
        <c:crossAx val="236695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elete val="1"/>
          </c:dLbls>
          <c:cat>
            <c:strRef>
              <c:f>Sheet1!$A$2:$A$3</c:f>
              <c:strCache>
                <c:ptCount val="1"/>
                <c:pt idx="0">
                  <c:v>Category 1</c:v>
                </c:pt>
              </c:strCache>
            </c:strRef>
          </c:cat>
          <c:val>
            <c:numRef>
              <c:f>Sheet1!$B$2:$B$3</c:f>
              <c:numCache>
                <c:formatCode>0%</c:formatCode>
                <c:ptCount val="2"/>
                <c:pt idx="0">
                  <c:v>0.51</c:v>
                </c:pt>
                <c:pt idx="1">
                  <c:v>0.28000000000000003</c:v>
                </c:pt>
              </c:numCache>
            </c:numRef>
          </c:val>
          <c:extLst>
            <c:ext xmlns:c16="http://schemas.microsoft.com/office/drawing/2014/chart" uri="{C3380CC4-5D6E-409C-BE32-E72D297353CC}">
              <c16:uniqueId val="{00000000-E883-9940-A283-CA0FFA6ECFED}"/>
            </c:ext>
          </c:extLst>
        </c:ser>
        <c:dLbls>
          <c:dLblPos val="inEnd"/>
          <c:showLegendKey val="0"/>
          <c:showVal val="1"/>
          <c:showCatName val="0"/>
          <c:showSerName val="0"/>
          <c:showPercent val="0"/>
          <c:showBubbleSize val="0"/>
        </c:dLbls>
        <c:gapWidth val="58"/>
        <c:axId val="214594575"/>
        <c:axId val="214202831"/>
      </c:barChart>
      <c:catAx>
        <c:axId val="214594575"/>
        <c:scaling>
          <c:orientation val="minMax"/>
        </c:scaling>
        <c:delete val="1"/>
        <c:axPos val="l"/>
        <c:numFmt formatCode="General" sourceLinked="1"/>
        <c:majorTickMark val="none"/>
        <c:minorTickMark val="none"/>
        <c:tickLblPos val="nextTo"/>
        <c:crossAx val="214202831"/>
        <c:crosses val="autoZero"/>
        <c:auto val="1"/>
        <c:lblAlgn val="ctr"/>
        <c:lblOffset val="100"/>
        <c:noMultiLvlLbl val="0"/>
      </c:catAx>
      <c:valAx>
        <c:axId val="214202831"/>
        <c:scaling>
          <c:orientation val="minMax"/>
          <c:max val="1"/>
        </c:scaling>
        <c:delete val="1"/>
        <c:axPos val="b"/>
        <c:numFmt formatCode="0%" sourceLinked="1"/>
        <c:majorTickMark val="none"/>
        <c:minorTickMark val="none"/>
        <c:tickLblPos val="nextTo"/>
        <c:crossAx val="214594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Category 1</c:v>
                </c:pt>
                <c:pt idx="1">
                  <c:v>Category 2</c:v>
                </c:pt>
              </c:strCache>
            </c:strRef>
          </c:cat>
          <c:val>
            <c:numRef>
              <c:f>Sheet1!$B$2:$B$3</c:f>
              <c:numCache>
                <c:formatCode>0%</c:formatCode>
                <c:ptCount val="2"/>
                <c:pt idx="0">
                  <c:v>0.17</c:v>
                </c:pt>
                <c:pt idx="1">
                  <c:v>0.59</c:v>
                </c:pt>
              </c:numCache>
            </c:numRef>
          </c:val>
          <c:extLst>
            <c:ext xmlns:c16="http://schemas.microsoft.com/office/drawing/2014/chart" uri="{C3380CC4-5D6E-409C-BE32-E72D297353CC}">
              <c16:uniqueId val="{00000000-0197-1C4E-BEC7-D9CB6E90E04F}"/>
            </c:ext>
          </c:extLst>
        </c:ser>
        <c:dLbls>
          <c:showLegendKey val="0"/>
          <c:showVal val="0"/>
          <c:showCatName val="0"/>
          <c:showSerName val="0"/>
          <c:showPercent val="0"/>
          <c:showBubbleSize val="0"/>
        </c:dLbls>
        <c:gapWidth val="88"/>
        <c:overlap val="47"/>
        <c:axId val="260591967"/>
        <c:axId val="260593599"/>
      </c:barChart>
      <c:catAx>
        <c:axId val="260591967"/>
        <c:scaling>
          <c:orientation val="minMax"/>
        </c:scaling>
        <c:delete val="1"/>
        <c:axPos val="l"/>
        <c:numFmt formatCode="General" sourceLinked="1"/>
        <c:majorTickMark val="none"/>
        <c:minorTickMark val="none"/>
        <c:tickLblPos val="nextTo"/>
        <c:crossAx val="260593599"/>
        <c:crosses val="autoZero"/>
        <c:auto val="1"/>
        <c:lblAlgn val="ctr"/>
        <c:lblOffset val="100"/>
        <c:noMultiLvlLbl val="0"/>
      </c:catAx>
      <c:valAx>
        <c:axId val="260593599"/>
        <c:scaling>
          <c:orientation val="minMax"/>
          <c:max val="1"/>
        </c:scaling>
        <c:delete val="1"/>
        <c:axPos val="b"/>
        <c:numFmt formatCode="0%" sourceLinked="1"/>
        <c:majorTickMark val="none"/>
        <c:minorTickMark val="none"/>
        <c:tickLblPos val="nextTo"/>
        <c:crossAx val="260591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ED3D99-2A58-274D-BEC3-007CB7814D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3CD29A-3DE6-0141-810C-C0B1256701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BEDC95-F6CE-9D4E-BC91-35A928241615}" type="datetimeFigureOut">
              <a:rPr lang="en-US" smtClean="0"/>
              <a:t>3/22/21</a:t>
            </a:fld>
            <a:endParaRPr lang="en-US"/>
          </a:p>
        </p:txBody>
      </p:sp>
      <p:sp>
        <p:nvSpPr>
          <p:cNvPr id="4" name="Footer Placeholder 3">
            <a:extLst>
              <a:ext uri="{FF2B5EF4-FFF2-40B4-BE49-F238E27FC236}">
                <a16:creationId xmlns:a16="http://schemas.microsoft.com/office/drawing/2014/main" id="{B1F584E6-6137-D44D-9B71-079F77C69F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A156A1-A39C-3048-BC51-5A80588AAC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97D096-6E76-AA4E-91A2-5D439A89B998}" type="slidenum">
              <a:rPr lang="en-US" smtClean="0"/>
              <a:t>‹#›</a:t>
            </a:fld>
            <a:endParaRPr lang="en-US"/>
          </a:p>
        </p:txBody>
      </p:sp>
    </p:spTree>
    <p:extLst>
      <p:ext uri="{BB962C8B-B14F-4D97-AF65-F5344CB8AC3E}">
        <p14:creationId xmlns:p14="http://schemas.microsoft.com/office/powerpoint/2010/main" val="4154753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55654-76DA-5846-851F-FB37D55C928D}" type="datetimeFigureOut">
              <a:rPr lang="en-US" smtClean="0"/>
              <a:t>3/22/21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A32AE-C8FD-5840-8EBB-EF86AD305DD4}" type="slidenum">
              <a:rPr lang="en-US" smtClean="0"/>
              <a:t>‹#›</a:t>
            </a:fld>
            <a:endParaRPr lang="en-US"/>
          </a:p>
        </p:txBody>
      </p:sp>
    </p:spTree>
    <p:extLst>
      <p:ext uri="{BB962C8B-B14F-4D97-AF65-F5344CB8AC3E}">
        <p14:creationId xmlns:p14="http://schemas.microsoft.com/office/powerpoint/2010/main" val="1895205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A32AE-C8FD-5840-8EBB-EF86AD305DD4}" type="slidenum">
              <a:rPr lang="en-US" smtClean="0"/>
              <a:t>1</a:t>
            </a:fld>
            <a:endParaRPr lang="en-US"/>
          </a:p>
        </p:txBody>
      </p:sp>
    </p:spTree>
    <p:extLst>
      <p:ext uri="{BB962C8B-B14F-4D97-AF65-F5344CB8AC3E}">
        <p14:creationId xmlns:p14="http://schemas.microsoft.com/office/powerpoint/2010/main" val="3015736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a:t>
            </a:r>
          </a:p>
        </p:txBody>
      </p:sp>
      <p:sp>
        <p:nvSpPr>
          <p:cNvPr id="4" name="Slide Number Placeholder 3"/>
          <p:cNvSpPr>
            <a:spLocks noGrp="1"/>
          </p:cNvSpPr>
          <p:nvPr>
            <p:ph type="sldNum" sz="quarter" idx="5"/>
          </p:nvPr>
        </p:nvSpPr>
        <p:spPr/>
        <p:txBody>
          <a:bodyPr/>
          <a:lstStyle/>
          <a:p>
            <a:fld id="{8C2A32AE-C8FD-5840-8EBB-EF86AD305DD4}" type="slidenum">
              <a:rPr lang="en-US" smtClean="0"/>
              <a:t>42</a:t>
            </a:fld>
            <a:endParaRPr lang="en-US"/>
          </a:p>
        </p:txBody>
      </p:sp>
    </p:spTree>
    <p:extLst>
      <p:ext uri="{BB962C8B-B14F-4D97-AF65-F5344CB8AC3E}">
        <p14:creationId xmlns:p14="http://schemas.microsoft.com/office/powerpoint/2010/main" val="226176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45</a:t>
            </a:fld>
            <a:endParaRPr lang="en-US"/>
          </a:p>
        </p:txBody>
      </p:sp>
    </p:spTree>
    <p:extLst>
      <p:ext uri="{BB962C8B-B14F-4D97-AF65-F5344CB8AC3E}">
        <p14:creationId xmlns:p14="http://schemas.microsoft.com/office/powerpoint/2010/main" val="3823670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48</a:t>
            </a:fld>
            <a:endParaRPr lang="en-US"/>
          </a:p>
        </p:txBody>
      </p:sp>
    </p:spTree>
    <p:extLst>
      <p:ext uri="{BB962C8B-B14F-4D97-AF65-F5344CB8AC3E}">
        <p14:creationId xmlns:p14="http://schemas.microsoft.com/office/powerpoint/2010/main" val="409098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53</a:t>
            </a:fld>
            <a:endParaRPr lang="en-US"/>
          </a:p>
        </p:txBody>
      </p:sp>
    </p:spTree>
    <p:extLst>
      <p:ext uri="{BB962C8B-B14F-4D97-AF65-F5344CB8AC3E}">
        <p14:creationId xmlns:p14="http://schemas.microsoft.com/office/powerpoint/2010/main" val="352992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a:t>
            </a:r>
          </a:p>
        </p:txBody>
      </p:sp>
      <p:sp>
        <p:nvSpPr>
          <p:cNvPr id="4" name="Slide Number Placeholder 3"/>
          <p:cNvSpPr>
            <a:spLocks noGrp="1"/>
          </p:cNvSpPr>
          <p:nvPr>
            <p:ph type="sldNum" sz="quarter" idx="5"/>
          </p:nvPr>
        </p:nvSpPr>
        <p:spPr/>
        <p:txBody>
          <a:bodyPr/>
          <a:lstStyle/>
          <a:p>
            <a:fld id="{8C2A32AE-C8FD-5840-8EBB-EF86AD305DD4}" type="slidenum">
              <a:rPr lang="en-US" smtClean="0"/>
              <a:t>54</a:t>
            </a:fld>
            <a:endParaRPr lang="en-US"/>
          </a:p>
        </p:txBody>
      </p:sp>
    </p:spTree>
    <p:extLst>
      <p:ext uri="{BB962C8B-B14F-4D97-AF65-F5344CB8AC3E}">
        <p14:creationId xmlns:p14="http://schemas.microsoft.com/office/powerpoint/2010/main" val="1895699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A32AE-C8FD-5840-8EBB-EF86AD305DD4}" type="slidenum">
              <a:rPr lang="en-US" smtClean="0"/>
              <a:t>2</a:t>
            </a:fld>
            <a:endParaRPr lang="en-US"/>
          </a:p>
        </p:txBody>
      </p:sp>
    </p:spTree>
    <p:extLst>
      <p:ext uri="{BB962C8B-B14F-4D97-AF65-F5344CB8AC3E}">
        <p14:creationId xmlns:p14="http://schemas.microsoft.com/office/powerpoint/2010/main" val="121371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Tested using regression analysis against three </a:t>
            </a:r>
            <a:r>
              <a:rPr lang="en-US" dirty="0" err="1"/>
              <a:t>seperate</a:t>
            </a:r>
            <a:r>
              <a:rPr lang="en-US" dirty="0"/>
              <a:t> pre and post message battery ballots</a:t>
            </a:r>
          </a:p>
          <a:p>
            <a:r>
              <a:rPr lang="en-US" dirty="0"/>
              <a:t>1) perception of danger of driving after marijuana use</a:t>
            </a:r>
          </a:p>
          <a:p>
            <a:r>
              <a:rPr lang="en-US" dirty="0"/>
              <a:t>2) likelihood of being pulled over</a:t>
            </a:r>
          </a:p>
          <a:p>
            <a:r>
              <a:rPr lang="en-US" dirty="0"/>
              <a:t>3) likelihood to have a sober ride</a:t>
            </a:r>
          </a:p>
        </p:txBody>
      </p:sp>
      <p:sp>
        <p:nvSpPr>
          <p:cNvPr id="4" name="Slide Number Placeholder 3"/>
          <p:cNvSpPr>
            <a:spLocks noGrp="1"/>
          </p:cNvSpPr>
          <p:nvPr>
            <p:ph type="sldNum" sz="quarter" idx="5"/>
          </p:nvPr>
        </p:nvSpPr>
        <p:spPr/>
        <p:txBody>
          <a:bodyPr/>
          <a:lstStyle/>
          <a:p>
            <a:fld id="{8C2A32AE-C8FD-5840-8EBB-EF86AD305DD4}" type="slidenum">
              <a:rPr lang="en-US" smtClean="0"/>
              <a:t>17</a:t>
            </a:fld>
            <a:endParaRPr lang="en-US"/>
          </a:p>
        </p:txBody>
      </p:sp>
    </p:spTree>
    <p:extLst>
      <p:ext uri="{BB962C8B-B14F-4D97-AF65-F5344CB8AC3E}">
        <p14:creationId xmlns:p14="http://schemas.microsoft.com/office/powerpoint/2010/main" val="90285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29</a:t>
            </a:fld>
            <a:endParaRPr lang="en-US"/>
          </a:p>
        </p:txBody>
      </p:sp>
    </p:spTree>
    <p:extLst>
      <p:ext uri="{BB962C8B-B14F-4D97-AF65-F5344CB8AC3E}">
        <p14:creationId xmlns:p14="http://schemas.microsoft.com/office/powerpoint/2010/main" val="127799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a:t>
            </a:r>
          </a:p>
        </p:txBody>
      </p:sp>
      <p:sp>
        <p:nvSpPr>
          <p:cNvPr id="4" name="Slide Number Placeholder 3"/>
          <p:cNvSpPr>
            <a:spLocks noGrp="1"/>
          </p:cNvSpPr>
          <p:nvPr>
            <p:ph type="sldNum" sz="quarter" idx="5"/>
          </p:nvPr>
        </p:nvSpPr>
        <p:spPr/>
        <p:txBody>
          <a:bodyPr/>
          <a:lstStyle/>
          <a:p>
            <a:fld id="{8C2A32AE-C8FD-5840-8EBB-EF86AD305DD4}" type="slidenum">
              <a:rPr lang="en-US" smtClean="0"/>
              <a:t>30</a:t>
            </a:fld>
            <a:endParaRPr lang="en-US"/>
          </a:p>
        </p:txBody>
      </p:sp>
    </p:spTree>
    <p:extLst>
      <p:ext uri="{BB962C8B-B14F-4D97-AF65-F5344CB8AC3E}">
        <p14:creationId xmlns:p14="http://schemas.microsoft.com/office/powerpoint/2010/main" val="171623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33</a:t>
            </a:fld>
            <a:endParaRPr lang="en-US"/>
          </a:p>
        </p:txBody>
      </p:sp>
    </p:spTree>
    <p:extLst>
      <p:ext uri="{BB962C8B-B14F-4D97-AF65-F5344CB8AC3E}">
        <p14:creationId xmlns:p14="http://schemas.microsoft.com/office/powerpoint/2010/main" val="74496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a:t>
            </a:r>
          </a:p>
        </p:txBody>
      </p:sp>
      <p:sp>
        <p:nvSpPr>
          <p:cNvPr id="4" name="Slide Number Placeholder 3"/>
          <p:cNvSpPr>
            <a:spLocks noGrp="1"/>
          </p:cNvSpPr>
          <p:nvPr>
            <p:ph type="sldNum" sz="quarter" idx="5"/>
          </p:nvPr>
        </p:nvSpPr>
        <p:spPr/>
        <p:txBody>
          <a:bodyPr/>
          <a:lstStyle/>
          <a:p>
            <a:fld id="{8C2A32AE-C8FD-5840-8EBB-EF86AD305DD4}" type="slidenum">
              <a:rPr lang="en-US" smtClean="0"/>
              <a:t>34</a:t>
            </a:fld>
            <a:endParaRPr lang="en-US"/>
          </a:p>
        </p:txBody>
      </p:sp>
    </p:spTree>
    <p:extLst>
      <p:ext uri="{BB962C8B-B14F-4D97-AF65-F5344CB8AC3E}">
        <p14:creationId xmlns:p14="http://schemas.microsoft.com/office/powerpoint/2010/main" val="67688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37</a:t>
            </a:fld>
            <a:endParaRPr lang="en-US"/>
          </a:p>
        </p:txBody>
      </p:sp>
    </p:spTree>
    <p:extLst>
      <p:ext uri="{BB962C8B-B14F-4D97-AF65-F5344CB8AC3E}">
        <p14:creationId xmlns:p14="http://schemas.microsoft.com/office/powerpoint/2010/main" val="7020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PLAY</a:t>
            </a:r>
          </a:p>
        </p:txBody>
      </p:sp>
      <p:sp>
        <p:nvSpPr>
          <p:cNvPr id="4" name="Slide Number Placeholder 3"/>
          <p:cNvSpPr>
            <a:spLocks noGrp="1"/>
          </p:cNvSpPr>
          <p:nvPr>
            <p:ph type="sldNum" sz="quarter" idx="5"/>
          </p:nvPr>
        </p:nvSpPr>
        <p:spPr/>
        <p:txBody>
          <a:bodyPr/>
          <a:lstStyle/>
          <a:p>
            <a:fld id="{8C2A32AE-C8FD-5840-8EBB-EF86AD305DD4}" type="slidenum">
              <a:rPr lang="en-US" smtClean="0"/>
              <a:t>41</a:t>
            </a:fld>
            <a:endParaRPr lang="en-US"/>
          </a:p>
        </p:txBody>
      </p:sp>
    </p:spTree>
    <p:extLst>
      <p:ext uri="{BB962C8B-B14F-4D97-AF65-F5344CB8AC3E}">
        <p14:creationId xmlns:p14="http://schemas.microsoft.com/office/powerpoint/2010/main" val="3767602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FE74EA-6842-5A4D-86DE-E5E15D7C8A8C}"/>
              </a:ext>
            </a:extLst>
          </p:cNvPr>
          <p:cNvSpPr>
            <a:spLocks noGrp="1"/>
          </p:cNvSpPr>
          <p:nvPr>
            <p:ph type="pic" sz="quarter" idx="10"/>
          </p:nvPr>
        </p:nvSpPr>
        <p:spPr>
          <a:xfrm>
            <a:off x="0" y="0"/>
            <a:ext cx="12192000" cy="5802313"/>
          </a:xfrm>
        </p:spPr>
        <p:txBody>
          <a:bodyPr/>
          <a:lstStyle/>
          <a:p>
            <a:endParaRPr lang="en-US"/>
          </a:p>
        </p:txBody>
      </p:sp>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4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41E1358B-EF18-2341-BBDD-5963379734AB}"/>
              </a:ext>
            </a:extLst>
          </p:cNvPr>
          <p:cNvPicPr>
            <a:picLocks noChangeAspect="1"/>
          </p:cNvPicPr>
          <p:nvPr/>
        </p:nvPicPr>
        <p:blipFill>
          <a:blip r:embed="rId2"/>
          <a:stretch>
            <a:fillRect/>
          </a:stretch>
        </p:blipFill>
        <p:spPr>
          <a:xfrm>
            <a:off x="1963692" y="6248094"/>
            <a:ext cx="1438162" cy="417626"/>
          </a:xfrm>
          <a:prstGeom prst="rect">
            <a:avLst/>
          </a:prstGeom>
        </p:spPr>
      </p:pic>
      <p:pic>
        <p:nvPicPr>
          <p:cNvPr id="9" name="Picture 8">
            <a:extLst>
              <a:ext uri="{FF2B5EF4-FFF2-40B4-BE49-F238E27FC236}">
                <a16:creationId xmlns:a16="http://schemas.microsoft.com/office/drawing/2014/main" id="{6D7B6909-B8F3-A345-9DF0-DF9062BB2C0D}"/>
              </a:ext>
            </a:extLst>
          </p:cNvPr>
          <p:cNvPicPr>
            <a:picLocks noChangeAspect="1"/>
          </p:cNvPicPr>
          <p:nvPr/>
        </p:nvPicPr>
        <p:blipFill>
          <a:blip r:embed="rId3"/>
          <a:srcRect/>
          <a:stretch/>
        </p:blipFill>
        <p:spPr>
          <a:xfrm>
            <a:off x="4726406" y="6162663"/>
            <a:ext cx="973125" cy="503057"/>
          </a:xfrm>
          <a:prstGeom prst="rect">
            <a:avLst/>
          </a:prstGeom>
        </p:spPr>
      </p:pic>
      <p:pic>
        <p:nvPicPr>
          <p:cNvPr id="10" name="Picture 9">
            <a:extLst>
              <a:ext uri="{FF2B5EF4-FFF2-40B4-BE49-F238E27FC236}">
                <a16:creationId xmlns:a16="http://schemas.microsoft.com/office/drawing/2014/main" id="{6ECDE579-AD58-524E-979E-50B889E007EA}"/>
              </a:ext>
            </a:extLst>
          </p:cNvPr>
          <p:cNvPicPr>
            <a:picLocks noChangeAspect="1"/>
          </p:cNvPicPr>
          <p:nvPr/>
        </p:nvPicPr>
        <p:blipFill>
          <a:blip r:embed="rId4"/>
          <a:srcRect/>
          <a:stretch/>
        </p:blipFill>
        <p:spPr>
          <a:xfrm>
            <a:off x="7035235" y="6092827"/>
            <a:ext cx="1102235" cy="629849"/>
          </a:xfrm>
          <a:prstGeom prst="rect">
            <a:avLst/>
          </a:prstGeom>
        </p:spPr>
      </p:pic>
      <p:pic>
        <p:nvPicPr>
          <p:cNvPr id="11" name="Picture 10">
            <a:extLst>
              <a:ext uri="{FF2B5EF4-FFF2-40B4-BE49-F238E27FC236}">
                <a16:creationId xmlns:a16="http://schemas.microsoft.com/office/drawing/2014/main" id="{501D4882-7E5F-4B4A-8794-8005522E8444}"/>
              </a:ext>
            </a:extLst>
          </p:cNvPr>
          <p:cNvPicPr>
            <a:picLocks noChangeAspect="1"/>
          </p:cNvPicPr>
          <p:nvPr/>
        </p:nvPicPr>
        <p:blipFill>
          <a:blip r:embed="rId5"/>
          <a:srcRect/>
          <a:stretch/>
        </p:blipFill>
        <p:spPr>
          <a:xfrm>
            <a:off x="9105607" y="5945319"/>
            <a:ext cx="1379889" cy="788509"/>
          </a:xfrm>
          <a:prstGeom prst="rect">
            <a:avLst/>
          </a:prstGeom>
        </p:spPr>
      </p:pic>
      <p:cxnSp>
        <p:nvCxnSpPr>
          <p:cNvPr id="12" name="Straight Connector 11">
            <a:extLst>
              <a:ext uri="{FF2B5EF4-FFF2-40B4-BE49-F238E27FC236}">
                <a16:creationId xmlns:a16="http://schemas.microsoft.com/office/drawing/2014/main" id="{A87C92ED-0851-F041-A4E9-D38D757E6C2C}"/>
              </a:ext>
            </a:extLst>
          </p:cNvPr>
          <p:cNvCxnSpPr>
            <a:cxnSpLocks/>
          </p:cNvCxnSpPr>
          <p:nvPr/>
        </p:nvCxnSpPr>
        <p:spPr>
          <a:xfrm>
            <a:off x="4020015" y="6137275"/>
            <a:ext cx="0" cy="5284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522079-D41A-1945-8161-8DFCF758FB17}"/>
              </a:ext>
            </a:extLst>
          </p:cNvPr>
          <p:cNvCxnSpPr>
            <a:cxnSpLocks/>
          </p:cNvCxnSpPr>
          <p:nvPr/>
        </p:nvCxnSpPr>
        <p:spPr>
          <a:xfrm>
            <a:off x="6375865" y="6137275"/>
            <a:ext cx="0" cy="5284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750C9B-B19F-2249-B780-C5FD3D7E6F59}"/>
              </a:ext>
            </a:extLst>
          </p:cNvPr>
          <p:cNvCxnSpPr>
            <a:cxnSpLocks/>
          </p:cNvCxnSpPr>
          <p:nvPr/>
        </p:nvCxnSpPr>
        <p:spPr>
          <a:xfrm>
            <a:off x="8728540" y="6137275"/>
            <a:ext cx="0" cy="5284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06E945-5007-C448-9184-85CD5E985F62}"/>
              </a:ext>
            </a:extLst>
          </p:cNvPr>
          <p:cNvSpPr/>
          <p:nvPr userDrawn="1"/>
        </p:nvSpPr>
        <p:spPr>
          <a:xfrm>
            <a:off x="0" y="5802427"/>
            <a:ext cx="12192000" cy="120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6991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2771984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327063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84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7">
            <a:extLst>
              <a:ext uri="{FF2B5EF4-FFF2-40B4-BE49-F238E27FC236}">
                <a16:creationId xmlns:a16="http://schemas.microsoft.com/office/drawing/2014/main" id="{DD00F0CD-FCCA-5149-9DA7-1E43DCF99B84}"/>
              </a:ext>
            </a:extLst>
          </p:cNvPr>
          <p:cNvSpPr>
            <a:spLocks noGrp="1"/>
          </p:cNvSpPr>
          <p:nvPr>
            <p:ph type="title"/>
          </p:nvPr>
        </p:nvSpPr>
        <p:spPr>
          <a:xfrm>
            <a:off x="4155539" y="168392"/>
            <a:ext cx="8036462" cy="535531"/>
          </a:xfrm>
          <a:prstGeom prst="rect">
            <a:avLst/>
          </a:prstGeom>
        </p:spPr>
        <p:txBody>
          <a:bodyPr vert="horz" wrap="square" lIns="91440" tIns="45720" rIns="91440" bIns="45720" rtlCol="0" anchor="ctr" anchorCtr="1">
            <a:noAutofit/>
          </a:bodyPr>
          <a:lstStyle/>
          <a:p>
            <a:r>
              <a:rPr lang="en-US" dirty="0"/>
              <a:t>MASTER SLIDE</a:t>
            </a:r>
          </a:p>
        </p:txBody>
      </p:sp>
      <p:sp>
        <p:nvSpPr>
          <p:cNvPr id="5" name="Text Placeholder 9">
            <a:extLst>
              <a:ext uri="{FF2B5EF4-FFF2-40B4-BE49-F238E27FC236}">
                <a16:creationId xmlns:a16="http://schemas.microsoft.com/office/drawing/2014/main" id="{E98712BF-1571-C248-A21D-43000C005F6F}"/>
              </a:ext>
            </a:extLst>
          </p:cNvPr>
          <p:cNvSpPr>
            <a:spLocks noGrp="1"/>
          </p:cNvSpPr>
          <p:nvPr>
            <p:ph idx="1"/>
          </p:nvPr>
        </p:nvSpPr>
        <p:spPr>
          <a:xfrm>
            <a:off x="4726406" y="1106772"/>
            <a:ext cx="7014429" cy="44521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48CE446F-320A-E342-AB43-E2BF609226CF}"/>
              </a:ext>
            </a:extLst>
          </p:cNvPr>
          <p:cNvSpPr>
            <a:spLocks noGrp="1"/>
          </p:cNvSpPr>
          <p:nvPr>
            <p:ph type="pic" sz="quarter" idx="10"/>
          </p:nvPr>
        </p:nvSpPr>
        <p:spPr>
          <a:xfrm>
            <a:off x="0" y="0"/>
            <a:ext cx="4156075" cy="5803900"/>
          </a:xfrm>
          <a:ln>
            <a:noFill/>
          </a:ln>
        </p:spPr>
        <p:txBody>
          <a:bodyPr/>
          <a:lstStyle/>
          <a:p>
            <a:endParaRPr lang="en-US"/>
          </a:p>
        </p:txBody>
      </p:sp>
    </p:spTree>
    <p:extLst>
      <p:ext uri="{BB962C8B-B14F-4D97-AF65-F5344CB8AC3E}">
        <p14:creationId xmlns:p14="http://schemas.microsoft.com/office/powerpoint/2010/main" val="395675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6458" y="3637588"/>
            <a:ext cx="6093503" cy="896937"/>
          </a:xfrm>
          <a:prstGeom prst="rect">
            <a:avLst/>
          </a:prstGeo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itle 7">
            <a:extLst>
              <a:ext uri="{FF2B5EF4-FFF2-40B4-BE49-F238E27FC236}">
                <a16:creationId xmlns:a16="http://schemas.microsoft.com/office/drawing/2014/main" id="{3A39A39B-F262-BE45-8F29-BA9C5F4C32BF}"/>
              </a:ext>
            </a:extLst>
          </p:cNvPr>
          <p:cNvSpPr>
            <a:spLocks noGrp="1"/>
          </p:cNvSpPr>
          <p:nvPr>
            <p:ph type="title" hasCustomPrompt="1"/>
          </p:nvPr>
        </p:nvSpPr>
        <p:spPr>
          <a:xfrm>
            <a:off x="4155539" y="1938754"/>
            <a:ext cx="8036462" cy="1326629"/>
          </a:xfrm>
        </p:spPr>
        <p:txBody>
          <a:bodyPr lIns="0" tIns="0" rIns="0" bIns="0"/>
          <a:lstStyle>
            <a:lvl1pPr algn="l">
              <a:defRPr/>
            </a:lvl1pPr>
          </a:lstStyle>
          <a:p>
            <a:r>
              <a:rPr lang="en-US" dirty="0"/>
              <a:t>SECTION TITLE</a:t>
            </a:r>
          </a:p>
        </p:txBody>
      </p:sp>
    </p:spTree>
    <p:extLst>
      <p:ext uri="{BB962C8B-B14F-4D97-AF65-F5344CB8AC3E}">
        <p14:creationId xmlns:p14="http://schemas.microsoft.com/office/powerpoint/2010/main" val="315611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348841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3050180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23984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233630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332437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550D124-B601-0E44-A8AE-A9007C3FCF8F}" type="datetimeFigureOut">
              <a:rPr lang="en-US" smtClean="0"/>
              <a:t>3/22/21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B29E85A-3C80-0444-ADF6-747FAEDAF645}" type="slidenum">
              <a:rPr lang="en-US" smtClean="0"/>
              <a:t>‹#›</a:t>
            </a:fld>
            <a:endParaRPr lang="en-US"/>
          </a:p>
        </p:txBody>
      </p:sp>
    </p:spTree>
    <p:extLst>
      <p:ext uri="{BB962C8B-B14F-4D97-AF65-F5344CB8AC3E}">
        <p14:creationId xmlns:p14="http://schemas.microsoft.com/office/powerpoint/2010/main" val="4189499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206E75-DA58-E543-88A0-5F99C3877BED}"/>
              </a:ext>
            </a:extLst>
          </p:cNvPr>
          <p:cNvSpPr/>
          <p:nvPr userDrawn="1"/>
        </p:nvSpPr>
        <p:spPr>
          <a:xfrm>
            <a:off x="4155540" y="0"/>
            <a:ext cx="8036460" cy="9383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Title Placeholder 7">
            <a:extLst>
              <a:ext uri="{FF2B5EF4-FFF2-40B4-BE49-F238E27FC236}">
                <a16:creationId xmlns:a16="http://schemas.microsoft.com/office/drawing/2014/main" id="{0642474D-080F-424A-8301-2910449743B4}"/>
              </a:ext>
            </a:extLst>
          </p:cNvPr>
          <p:cNvSpPr>
            <a:spLocks noGrp="1"/>
          </p:cNvSpPr>
          <p:nvPr>
            <p:ph type="title"/>
          </p:nvPr>
        </p:nvSpPr>
        <p:spPr>
          <a:xfrm>
            <a:off x="4155539" y="168392"/>
            <a:ext cx="8036462" cy="535531"/>
          </a:xfrm>
          <a:prstGeom prst="rect">
            <a:avLst/>
          </a:prstGeom>
        </p:spPr>
        <p:txBody>
          <a:bodyPr vert="horz" wrap="square" lIns="91440" tIns="45720" rIns="91440" bIns="45720" rtlCol="0" anchor="ctr" anchorCtr="1">
            <a:noAutofit/>
          </a:bodyPr>
          <a:lstStyle/>
          <a:p>
            <a:r>
              <a:rPr lang="en-US" dirty="0"/>
              <a:t>MASTER SLIDE</a:t>
            </a:r>
          </a:p>
        </p:txBody>
      </p:sp>
      <p:sp>
        <p:nvSpPr>
          <p:cNvPr id="10" name="Text Placeholder 9">
            <a:extLst>
              <a:ext uri="{FF2B5EF4-FFF2-40B4-BE49-F238E27FC236}">
                <a16:creationId xmlns:a16="http://schemas.microsoft.com/office/drawing/2014/main" id="{9D6BEDDA-A339-9C4B-A51E-B76E8462C5E0}"/>
              </a:ext>
            </a:extLst>
          </p:cNvPr>
          <p:cNvSpPr>
            <a:spLocks noGrp="1"/>
          </p:cNvSpPr>
          <p:nvPr>
            <p:ph type="body" idx="1"/>
          </p:nvPr>
        </p:nvSpPr>
        <p:spPr>
          <a:xfrm>
            <a:off x="4726406" y="1106772"/>
            <a:ext cx="7014429" cy="44521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3091EBB5-3A5B-EA46-83AD-3B0510391F8A}"/>
              </a:ext>
            </a:extLst>
          </p:cNvPr>
          <p:cNvSpPr/>
          <p:nvPr userDrawn="1"/>
        </p:nvSpPr>
        <p:spPr>
          <a:xfrm>
            <a:off x="0" y="5802427"/>
            <a:ext cx="12192000" cy="120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8" name="Picture 17">
            <a:extLst>
              <a:ext uri="{FF2B5EF4-FFF2-40B4-BE49-F238E27FC236}">
                <a16:creationId xmlns:a16="http://schemas.microsoft.com/office/drawing/2014/main" id="{238C9E42-AC3B-0142-BB84-1E189AEBECA2}"/>
              </a:ext>
            </a:extLst>
          </p:cNvPr>
          <p:cNvPicPr>
            <a:picLocks noChangeAspect="1"/>
          </p:cNvPicPr>
          <p:nvPr userDrawn="1"/>
        </p:nvPicPr>
        <p:blipFill>
          <a:blip r:embed="rId14"/>
          <a:stretch>
            <a:fillRect/>
          </a:stretch>
        </p:blipFill>
        <p:spPr>
          <a:xfrm>
            <a:off x="1963697" y="6248094"/>
            <a:ext cx="1438162" cy="417626"/>
          </a:xfrm>
          <a:prstGeom prst="rect">
            <a:avLst/>
          </a:prstGeom>
        </p:spPr>
      </p:pic>
      <p:pic>
        <p:nvPicPr>
          <p:cNvPr id="19" name="Picture 18">
            <a:extLst>
              <a:ext uri="{FF2B5EF4-FFF2-40B4-BE49-F238E27FC236}">
                <a16:creationId xmlns:a16="http://schemas.microsoft.com/office/drawing/2014/main" id="{B1F9F303-216B-DF40-A6B5-1DE6459F60F3}"/>
              </a:ext>
            </a:extLst>
          </p:cNvPr>
          <p:cNvPicPr>
            <a:picLocks noChangeAspect="1"/>
          </p:cNvPicPr>
          <p:nvPr userDrawn="1"/>
        </p:nvPicPr>
        <p:blipFill>
          <a:blip r:embed="rId15"/>
          <a:srcRect/>
          <a:stretch/>
        </p:blipFill>
        <p:spPr>
          <a:xfrm>
            <a:off x="4726411" y="6162663"/>
            <a:ext cx="973125" cy="503057"/>
          </a:xfrm>
          <a:prstGeom prst="rect">
            <a:avLst/>
          </a:prstGeom>
        </p:spPr>
      </p:pic>
      <p:pic>
        <p:nvPicPr>
          <p:cNvPr id="21" name="Picture 20">
            <a:extLst>
              <a:ext uri="{FF2B5EF4-FFF2-40B4-BE49-F238E27FC236}">
                <a16:creationId xmlns:a16="http://schemas.microsoft.com/office/drawing/2014/main" id="{05823427-4AE0-D447-A5F7-837051964D86}"/>
              </a:ext>
            </a:extLst>
          </p:cNvPr>
          <p:cNvPicPr>
            <a:picLocks noChangeAspect="1"/>
          </p:cNvPicPr>
          <p:nvPr userDrawn="1"/>
        </p:nvPicPr>
        <p:blipFill>
          <a:blip r:embed="rId16"/>
          <a:srcRect/>
          <a:stretch/>
        </p:blipFill>
        <p:spPr>
          <a:xfrm>
            <a:off x="7035240" y="6092827"/>
            <a:ext cx="1102235" cy="629849"/>
          </a:xfrm>
          <a:prstGeom prst="rect">
            <a:avLst/>
          </a:prstGeom>
        </p:spPr>
      </p:pic>
      <p:pic>
        <p:nvPicPr>
          <p:cNvPr id="22" name="Picture 21">
            <a:extLst>
              <a:ext uri="{FF2B5EF4-FFF2-40B4-BE49-F238E27FC236}">
                <a16:creationId xmlns:a16="http://schemas.microsoft.com/office/drawing/2014/main" id="{EEA16C99-C481-5340-8B28-1A8B45675CFE}"/>
              </a:ext>
            </a:extLst>
          </p:cNvPr>
          <p:cNvPicPr>
            <a:picLocks noChangeAspect="1"/>
          </p:cNvPicPr>
          <p:nvPr userDrawn="1"/>
        </p:nvPicPr>
        <p:blipFill>
          <a:blip r:embed="rId17"/>
          <a:srcRect/>
          <a:stretch/>
        </p:blipFill>
        <p:spPr>
          <a:xfrm>
            <a:off x="9105612" y="5945319"/>
            <a:ext cx="1379889" cy="788509"/>
          </a:xfrm>
          <a:prstGeom prst="rect">
            <a:avLst/>
          </a:prstGeom>
        </p:spPr>
      </p:pic>
      <p:cxnSp>
        <p:nvCxnSpPr>
          <p:cNvPr id="24" name="Straight Connector 23">
            <a:extLst>
              <a:ext uri="{FF2B5EF4-FFF2-40B4-BE49-F238E27FC236}">
                <a16:creationId xmlns:a16="http://schemas.microsoft.com/office/drawing/2014/main" id="{B234C4D0-DB4F-2D4B-8F79-6C982DD67C27}"/>
              </a:ext>
            </a:extLst>
          </p:cNvPr>
          <p:cNvCxnSpPr>
            <a:cxnSpLocks/>
          </p:cNvCxnSpPr>
          <p:nvPr userDrawn="1"/>
        </p:nvCxnSpPr>
        <p:spPr>
          <a:xfrm>
            <a:off x="4020020" y="6137275"/>
            <a:ext cx="0" cy="5284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1F79A4C-00F6-EE4F-A0C2-1222E1C1EB56}"/>
              </a:ext>
            </a:extLst>
          </p:cNvPr>
          <p:cNvCxnSpPr>
            <a:cxnSpLocks/>
          </p:cNvCxnSpPr>
          <p:nvPr userDrawn="1"/>
        </p:nvCxnSpPr>
        <p:spPr>
          <a:xfrm>
            <a:off x="6375870" y="6137275"/>
            <a:ext cx="0" cy="5284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18C15C-A726-6542-B77C-3F2F233D56BD}"/>
              </a:ext>
            </a:extLst>
          </p:cNvPr>
          <p:cNvCxnSpPr>
            <a:cxnSpLocks/>
          </p:cNvCxnSpPr>
          <p:nvPr userDrawn="1"/>
        </p:nvCxnSpPr>
        <p:spPr>
          <a:xfrm>
            <a:off x="8728545" y="6137275"/>
            <a:ext cx="0" cy="5284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195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marL="458788" indent="0" algn="l" defTabSz="914400" rtl="0" eaLnBrk="1" latinLnBrk="0" hangingPunct="1">
        <a:lnSpc>
          <a:spcPct val="90000"/>
        </a:lnSpc>
        <a:spcBef>
          <a:spcPct val="0"/>
        </a:spcBef>
        <a:buNone/>
        <a:tabLst/>
        <a:defRPr sz="3600" b="0" kern="1200" cap="none" spc="0">
          <a:ln w="0"/>
          <a:solidFill>
            <a:schemeClr val="tx1"/>
          </a:solidFill>
          <a:effectLst>
            <a:outerShdw blurRad="38100" dist="19050" dir="2700000" algn="tl" rotWithShape="0">
              <a:schemeClr val="dk1">
                <a:alpha val="40000"/>
              </a:scheme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206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744538" indent="-2333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977900" indent="-2333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211263" indent="-2333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g"/><Relationship Id="rId5" Type="http://schemas.openxmlformats.org/officeDocument/2006/relationships/image" Target="../media/image32.png"/><Relationship Id="rId4"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jp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emf"/><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jpg"/><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0.jpg"/><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3.jp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6.jp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9.jp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4.jp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em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5.jpg"/><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chart" Target="../charts/chart3.xml"/><Relationship Id="rId7" Type="http://schemas.openxmlformats.org/officeDocument/2006/relationships/image" Target="../media/image12.jp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5962948-021A-9E40-BAC6-B7C1DFFCA90F}"/>
              </a:ext>
            </a:extLst>
          </p:cNvPr>
          <p:cNvPicPr>
            <a:picLocks noGrp="1" noChangeAspect="1"/>
          </p:cNvPicPr>
          <p:nvPr>
            <p:ph type="pic" sz="quarter" idx="10"/>
          </p:nvPr>
        </p:nvPicPr>
        <p:blipFill rotWithShape="1">
          <a:blip r:embed="rId3">
            <a:alphaModFix amt="50000"/>
          </a:blip>
          <a:srcRect t="14747" b="14747"/>
          <a:stretch/>
        </p:blipFill>
        <p:spPr>
          <a:xfrm>
            <a:off x="0" y="-1"/>
            <a:ext cx="12200672" cy="5806440"/>
          </a:xfrm>
          <a:solidFill>
            <a:srgbClr val="F8CE35"/>
          </a:solidFill>
        </p:spPr>
      </p:pic>
      <p:sp>
        <p:nvSpPr>
          <p:cNvPr id="3" name="Title 2">
            <a:extLst>
              <a:ext uri="{FF2B5EF4-FFF2-40B4-BE49-F238E27FC236}">
                <a16:creationId xmlns:a16="http://schemas.microsoft.com/office/drawing/2014/main" id="{4537370A-1958-6F4C-BF6E-89BC8BC19040}"/>
              </a:ext>
            </a:extLst>
          </p:cNvPr>
          <p:cNvSpPr>
            <a:spLocks noGrp="1"/>
          </p:cNvSpPr>
          <p:nvPr>
            <p:ph type="ctrTitle"/>
          </p:nvPr>
        </p:nvSpPr>
        <p:spPr>
          <a:xfrm>
            <a:off x="1524000" y="1122363"/>
            <a:ext cx="9144000" cy="2387600"/>
          </a:xfrm>
        </p:spPr>
        <p:txBody>
          <a:bodyPr/>
          <a:lstStyle/>
          <a:p>
            <a:r>
              <a:rPr lang="en-US" sz="5400" b="1" dirty="0">
                <a:ea typeface="Franklin Gothic Heavy" charset="0"/>
                <a:cs typeface="Arial Black" panose="020B0604020202020204" pitchFamily="34" charset="0"/>
              </a:rPr>
              <a:t>STATEWIDE </a:t>
            </a:r>
            <a:br>
              <a:rPr lang="en-US" sz="5400" b="1" dirty="0">
                <a:ea typeface="Franklin Gothic Heavy" charset="0"/>
                <a:cs typeface="Arial Black" panose="020B0604020202020204" pitchFamily="34" charset="0"/>
              </a:rPr>
            </a:br>
            <a:r>
              <a:rPr lang="en-US" sz="5400" b="1" dirty="0">
                <a:ea typeface="Franklin Gothic Heavy" charset="0"/>
                <a:cs typeface="Arial Black" panose="020B0604020202020204" pitchFamily="34" charset="0"/>
              </a:rPr>
              <a:t>IMPAIRED DRIVING</a:t>
            </a:r>
          </a:p>
        </p:txBody>
      </p:sp>
      <p:sp>
        <p:nvSpPr>
          <p:cNvPr id="4" name="Subtitle 3">
            <a:extLst>
              <a:ext uri="{FF2B5EF4-FFF2-40B4-BE49-F238E27FC236}">
                <a16:creationId xmlns:a16="http://schemas.microsoft.com/office/drawing/2014/main" id="{000298BB-EF4F-9F4A-80F1-DA1D1DACA88F}"/>
              </a:ext>
            </a:extLst>
          </p:cNvPr>
          <p:cNvSpPr>
            <a:spLocks noGrp="1"/>
          </p:cNvSpPr>
          <p:nvPr>
            <p:ph type="subTitle" idx="1"/>
          </p:nvPr>
        </p:nvSpPr>
        <p:spPr>
          <a:xfrm>
            <a:off x="1524000" y="3602038"/>
            <a:ext cx="9144000" cy="1655762"/>
          </a:xfrm>
        </p:spPr>
        <p:txBody>
          <a:bodyPr/>
          <a:lstStyle/>
          <a:p>
            <a:r>
              <a:rPr lang="en-US" dirty="0">
                <a:ea typeface="Franklin Gothic Book" charset="0"/>
                <a:cs typeface="Arial" panose="020B0604020202020204" pitchFamily="34" charset="0"/>
              </a:rPr>
              <a:t>Informing the Campaign through Testing</a:t>
            </a:r>
            <a:br>
              <a:rPr lang="en-US" dirty="0">
                <a:latin typeface="Arial" panose="020B0604020202020204" pitchFamily="34" charset="0"/>
                <a:ea typeface="Franklin Gothic Book" charset="0"/>
                <a:cs typeface="Arial" panose="020B0604020202020204" pitchFamily="34" charset="0"/>
              </a:rPr>
            </a:br>
            <a:endParaRPr lang="en-US" dirty="0"/>
          </a:p>
        </p:txBody>
      </p:sp>
      <p:pic>
        <p:nvPicPr>
          <p:cNvPr id="5" name="Picture 4">
            <a:extLst>
              <a:ext uri="{FF2B5EF4-FFF2-40B4-BE49-F238E27FC236}">
                <a16:creationId xmlns:a16="http://schemas.microsoft.com/office/drawing/2014/main" id="{4A30D3B0-F19C-1948-A291-3C3C96D379CA}"/>
              </a:ext>
            </a:extLst>
          </p:cNvPr>
          <p:cNvPicPr>
            <a:picLocks noChangeAspect="1"/>
          </p:cNvPicPr>
          <p:nvPr/>
        </p:nvPicPr>
        <p:blipFill>
          <a:blip r:embed="rId4"/>
          <a:stretch>
            <a:fillRect/>
          </a:stretch>
        </p:blipFill>
        <p:spPr>
          <a:xfrm>
            <a:off x="0" y="5949240"/>
            <a:ext cx="12192000" cy="931910"/>
          </a:xfrm>
          <a:prstGeom prst="rect">
            <a:avLst/>
          </a:prstGeom>
        </p:spPr>
      </p:pic>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F0972-3019-2248-B49B-25F37B9F8E2B}"/>
              </a:ext>
            </a:extLst>
          </p:cNvPr>
          <p:cNvSpPr>
            <a:spLocks noGrp="1"/>
          </p:cNvSpPr>
          <p:nvPr>
            <p:ph type="title"/>
          </p:nvPr>
        </p:nvSpPr>
        <p:spPr/>
        <p:txBody>
          <a:bodyPr/>
          <a:lstStyle/>
          <a:p>
            <a:pPr marL="1588"/>
            <a:r>
              <a:rPr lang="en-US" dirty="0"/>
              <a:t>QUANTITATIVE RESULTS</a:t>
            </a:r>
          </a:p>
        </p:txBody>
      </p:sp>
      <p:sp>
        <p:nvSpPr>
          <p:cNvPr id="7" name="Content Placeholder 6">
            <a:extLst>
              <a:ext uri="{FF2B5EF4-FFF2-40B4-BE49-F238E27FC236}">
                <a16:creationId xmlns:a16="http://schemas.microsoft.com/office/drawing/2014/main" id="{C6063C5E-BD33-524C-91A5-4E9B0092CC9E}"/>
              </a:ext>
            </a:extLst>
          </p:cNvPr>
          <p:cNvSpPr>
            <a:spLocks noGrp="1"/>
          </p:cNvSpPr>
          <p:nvPr>
            <p:ph idx="1"/>
          </p:nvPr>
        </p:nvSpPr>
        <p:spPr/>
        <p:txBody>
          <a:bodyPr/>
          <a:lstStyle/>
          <a:p>
            <a:pPr marL="0" indent="0">
              <a:lnSpc>
                <a:spcPct val="100000"/>
              </a:lnSpc>
              <a:spcBef>
                <a:spcPts val="0"/>
              </a:spcBef>
              <a:buNone/>
            </a:pPr>
            <a:r>
              <a:rPr lang="en-US" sz="2000" b="1" dirty="0">
                <a:latin typeface="Arial" panose="020B0604020202020204" pitchFamily="34" charset="0"/>
                <a:ea typeface="Franklin Gothic Book" charset="0"/>
                <a:cs typeface="Arial" panose="020B0604020202020204" pitchFamily="34" charset="0"/>
              </a:rPr>
              <a:t>KEY FINDING ONE:</a:t>
            </a:r>
          </a:p>
          <a:p>
            <a:pPr marL="0" indent="0">
              <a:lnSpc>
                <a:spcPct val="100000"/>
              </a:lnSpc>
              <a:spcBef>
                <a:spcPts val="0"/>
              </a:spcBef>
              <a:buNone/>
            </a:pPr>
            <a:r>
              <a:rPr lang="en-US" sz="2000" dirty="0">
                <a:latin typeface="Arial" panose="020B0604020202020204" pitchFamily="34" charset="0"/>
                <a:ea typeface="Franklin Gothic Book" charset="0"/>
                <a:cs typeface="Arial" panose="020B0604020202020204" pitchFamily="34" charset="0"/>
              </a:rPr>
              <a:t>Texans are engaging in dangerous behaviors with regard to usage of marijuana and driving</a:t>
            </a:r>
          </a:p>
          <a:p>
            <a:pPr marL="0" indent="0">
              <a:spcBef>
                <a:spcPts val="0"/>
              </a:spcBef>
              <a:buNone/>
            </a:pPr>
            <a:endParaRPr lang="en-US" sz="2000" dirty="0">
              <a:latin typeface="Arial" panose="020B0604020202020204" pitchFamily="34" charset="0"/>
              <a:ea typeface="Franklin Gothic Book" charset="0"/>
              <a:cs typeface="Arial" panose="020B0604020202020204" pitchFamily="34" charset="0"/>
            </a:endParaRPr>
          </a:p>
          <a:p>
            <a:pPr marL="347472" indent="-347472">
              <a:spcBef>
                <a:spcPts val="0"/>
              </a:spcBef>
            </a:pPr>
            <a:r>
              <a:rPr lang="en-US" sz="2000" dirty="0">
                <a:latin typeface="Arial" panose="020B0604020202020204" pitchFamily="34" charset="0"/>
                <a:ea typeface="Franklin Gothic Book" charset="0"/>
                <a:cs typeface="Arial" panose="020B0604020202020204" pitchFamily="34" charset="0"/>
              </a:rPr>
              <a:t>More than one—third of Texans (35%) report they have been a passenger in a vehicle driven by someone under the influence of marijuana this year</a:t>
            </a:r>
          </a:p>
          <a:p>
            <a:endParaRPr lang="en-US" dirty="0"/>
          </a:p>
        </p:txBody>
      </p:sp>
      <p:pic>
        <p:nvPicPr>
          <p:cNvPr id="5" name="Picture Placeholder 4" descr="A person sitting on a bench&#10;&#10;Description automatically generated">
            <a:extLst>
              <a:ext uri="{FF2B5EF4-FFF2-40B4-BE49-F238E27FC236}">
                <a16:creationId xmlns:a16="http://schemas.microsoft.com/office/drawing/2014/main" id="{FEFEB2B3-F22D-4743-9D7F-3F8143BDA2C8}"/>
              </a:ext>
            </a:extLst>
          </p:cNvPr>
          <p:cNvPicPr>
            <a:picLocks noGrp="1" noChangeAspect="1"/>
          </p:cNvPicPr>
          <p:nvPr>
            <p:ph type="pic" sz="quarter" idx="10"/>
          </p:nvPr>
        </p:nvPicPr>
        <p:blipFill>
          <a:blip r:embed="rId2"/>
          <a:srcRect t="3641" b="3641"/>
          <a:stretch>
            <a:fillRect/>
          </a:stretch>
        </p:blipFill>
        <p:spPr/>
      </p:pic>
      <p:pic>
        <p:nvPicPr>
          <p:cNvPr id="6" name="Picture 5">
            <a:extLst>
              <a:ext uri="{FF2B5EF4-FFF2-40B4-BE49-F238E27FC236}">
                <a16:creationId xmlns:a16="http://schemas.microsoft.com/office/drawing/2014/main" id="{FC88E825-0F91-7140-AE2A-DA152B5AE99C}"/>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287005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B6639-A0CA-2845-9FE8-784CE2DC8502}"/>
              </a:ext>
            </a:extLst>
          </p:cNvPr>
          <p:cNvSpPr>
            <a:spLocks noGrp="1"/>
          </p:cNvSpPr>
          <p:nvPr>
            <p:ph type="title"/>
          </p:nvPr>
        </p:nvSpPr>
        <p:spPr/>
        <p:txBody>
          <a:bodyPr/>
          <a:lstStyle/>
          <a:p>
            <a:pPr marL="1588"/>
            <a:r>
              <a:rPr lang="en-US" dirty="0"/>
              <a:t>QUANTITATIVE RESULTS</a:t>
            </a:r>
          </a:p>
        </p:txBody>
      </p:sp>
      <p:sp>
        <p:nvSpPr>
          <p:cNvPr id="7" name="Content Placeholder 6">
            <a:extLst>
              <a:ext uri="{FF2B5EF4-FFF2-40B4-BE49-F238E27FC236}">
                <a16:creationId xmlns:a16="http://schemas.microsoft.com/office/drawing/2014/main" id="{18348DF6-AD4C-584E-8289-12763428BC8D}"/>
              </a:ext>
            </a:extLst>
          </p:cNvPr>
          <p:cNvSpPr>
            <a:spLocks noGrp="1"/>
          </p:cNvSpPr>
          <p:nvPr>
            <p:ph idx="1"/>
          </p:nvPr>
        </p:nvSpPr>
        <p:spPr>
          <a:xfrm>
            <a:off x="4726406" y="2431949"/>
            <a:ext cx="7014429" cy="4452178"/>
          </a:xfrm>
        </p:spPr>
        <p:txBody>
          <a:bodyPr/>
          <a:lstStyle/>
          <a:p>
            <a:pPr marL="0" indent="0" algn="ctr">
              <a:buNone/>
            </a:pPr>
            <a:r>
              <a:rPr lang="en-US" b="1" dirty="0">
                <a:latin typeface="Arial" panose="020B0604020202020204" pitchFamily="34" charset="0"/>
                <a:ea typeface="Franklin Gothic Book" charset="0"/>
                <a:cs typeface="Arial" panose="020B0604020202020204" pitchFamily="34" charset="0"/>
              </a:rPr>
              <a:t>KEY FINDING TWO</a:t>
            </a:r>
          </a:p>
          <a:p>
            <a:pPr marL="0" indent="0" algn="ctr">
              <a:spcBef>
                <a:spcPts val="1600"/>
              </a:spcBef>
              <a:buNone/>
            </a:pPr>
            <a:r>
              <a:rPr lang="en-US" dirty="0">
                <a:latin typeface="Arial" panose="020B0604020202020204" pitchFamily="34" charset="0"/>
                <a:ea typeface="Franklin Gothic Book" charset="0"/>
                <a:cs typeface="Arial" panose="020B0604020202020204" pitchFamily="34" charset="0"/>
              </a:rPr>
              <a:t>Texans are not knowledgeable about the</a:t>
            </a:r>
            <a:br>
              <a:rPr lang="en-US" dirty="0">
                <a:latin typeface="Arial" panose="020B0604020202020204" pitchFamily="34" charset="0"/>
                <a:ea typeface="Franklin Gothic Book" charset="0"/>
                <a:cs typeface="Arial" panose="020B0604020202020204" pitchFamily="34" charset="0"/>
              </a:rPr>
            </a:br>
            <a:r>
              <a:rPr lang="en-US" dirty="0">
                <a:latin typeface="Arial" panose="020B0604020202020204" pitchFamily="34" charset="0"/>
                <a:ea typeface="Franklin Gothic Book" charset="0"/>
                <a:cs typeface="Arial" panose="020B0604020202020204" pitchFamily="34" charset="0"/>
              </a:rPr>
              <a:t>dangers of driving after using marijuana</a:t>
            </a:r>
          </a:p>
        </p:txBody>
      </p:sp>
      <p:pic>
        <p:nvPicPr>
          <p:cNvPr id="6" name="Picture Placeholder 5">
            <a:extLst>
              <a:ext uri="{FF2B5EF4-FFF2-40B4-BE49-F238E27FC236}">
                <a16:creationId xmlns:a16="http://schemas.microsoft.com/office/drawing/2014/main" id="{536A0731-8C2A-0B46-B1DF-6BCA90FE771B}"/>
              </a:ext>
            </a:extLst>
          </p:cNvPr>
          <p:cNvPicPr>
            <a:picLocks noGrp="1" noChangeAspect="1"/>
          </p:cNvPicPr>
          <p:nvPr>
            <p:ph type="pic" sz="quarter" idx="10"/>
          </p:nvPr>
        </p:nvPicPr>
        <p:blipFill>
          <a:blip r:embed="rId2"/>
          <a:srcRect t="3641" b="3641"/>
          <a:stretch>
            <a:fillRect/>
          </a:stretch>
        </p:blipFill>
        <p:spPr/>
      </p:pic>
      <p:cxnSp>
        <p:nvCxnSpPr>
          <p:cNvPr id="4" name="Straight Connector 3">
            <a:extLst>
              <a:ext uri="{FF2B5EF4-FFF2-40B4-BE49-F238E27FC236}">
                <a16:creationId xmlns:a16="http://schemas.microsoft.com/office/drawing/2014/main" id="{4D37EDE2-4646-7740-BBF4-28EE97D22DA9}"/>
              </a:ext>
            </a:extLst>
          </p:cNvPr>
          <p:cNvCxnSpPr>
            <a:cxnSpLocks/>
          </p:cNvCxnSpPr>
          <p:nvPr/>
        </p:nvCxnSpPr>
        <p:spPr>
          <a:xfrm>
            <a:off x="6870357" y="2916195"/>
            <a:ext cx="2718486"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3F1C93FE-B898-8D42-AB02-0B3B6DB2F5FB}"/>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400381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5CE174D-7278-8648-AE9B-B704256E08EA}"/>
              </a:ext>
            </a:extLst>
          </p:cNvPr>
          <p:cNvGraphicFramePr/>
          <p:nvPr>
            <p:extLst>
              <p:ext uri="{D42A27DB-BD31-4B8C-83A1-F6EECF244321}">
                <p14:modId xmlns:p14="http://schemas.microsoft.com/office/powerpoint/2010/main" val="422612691"/>
              </p:ext>
            </p:extLst>
          </p:nvPr>
        </p:nvGraphicFramePr>
        <p:xfrm>
          <a:off x="4399007" y="1674340"/>
          <a:ext cx="6314302" cy="366473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B7ACE5B7-B75C-AE45-941E-B5455288909E}"/>
              </a:ext>
            </a:extLst>
          </p:cNvPr>
          <p:cNvSpPr>
            <a:spLocks noGrp="1"/>
          </p:cNvSpPr>
          <p:nvPr>
            <p:ph type="title"/>
          </p:nvPr>
        </p:nvSpPr>
        <p:spPr/>
        <p:txBody>
          <a:bodyPr/>
          <a:lstStyle/>
          <a:p>
            <a:pPr marL="1588"/>
            <a:r>
              <a:rPr lang="en-US" dirty="0"/>
              <a:t>QUANTITATIVE RESULTS</a:t>
            </a:r>
          </a:p>
        </p:txBody>
      </p:sp>
      <p:sp>
        <p:nvSpPr>
          <p:cNvPr id="7" name="Content Placeholder 6">
            <a:extLst>
              <a:ext uri="{FF2B5EF4-FFF2-40B4-BE49-F238E27FC236}">
                <a16:creationId xmlns:a16="http://schemas.microsoft.com/office/drawing/2014/main" id="{F03D0737-4F11-5F42-8E7F-EAB35C36CA06}"/>
              </a:ext>
            </a:extLst>
          </p:cNvPr>
          <p:cNvSpPr>
            <a:spLocks noGrp="1"/>
          </p:cNvSpPr>
          <p:nvPr>
            <p:ph idx="1"/>
          </p:nvPr>
        </p:nvSpPr>
        <p:spPr/>
        <p:txBody>
          <a:bodyPr>
            <a:normAutofit/>
          </a:bodyPr>
          <a:lstStyle/>
          <a:p>
            <a:pPr marL="0" indent="0">
              <a:buNone/>
            </a:pPr>
            <a:r>
              <a:rPr lang="en-US" sz="2200" b="1" dirty="0">
                <a:latin typeface="Arial" panose="020B0604020202020204" pitchFamily="34" charset="0"/>
                <a:ea typeface="Franklin Gothic Book" charset="0"/>
                <a:cs typeface="Arial" panose="020B0604020202020204" pitchFamily="34" charset="0"/>
              </a:rPr>
              <a:t>Danger of Crash</a:t>
            </a:r>
          </a:p>
          <a:p>
            <a:pPr marL="0" indent="0">
              <a:buNone/>
            </a:pPr>
            <a:endParaRPr lang="en-US" dirty="0"/>
          </a:p>
        </p:txBody>
      </p:sp>
      <p:pic>
        <p:nvPicPr>
          <p:cNvPr id="12" name="Picture Placeholder 11" descr="A picture containing ground, outdoor, man, road&#10;&#10;Description automatically generated">
            <a:extLst>
              <a:ext uri="{FF2B5EF4-FFF2-40B4-BE49-F238E27FC236}">
                <a16:creationId xmlns:a16="http://schemas.microsoft.com/office/drawing/2014/main" id="{41B91722-FD01-4449-A909-1248997C20B0}"/>
              </a:ext>
            </a:extLst>
          </p:cNvPr>
          <p:cNvPicPr>
            <a:picLocks noGrp="1" noChangeAspect="1"/>
          </p:cNvPicPr>
          <p:nvPr>
            <p:ph type="pic" sz="quarter" idx="10"/>
          </p:nvPr>
        </p:nvPicPr>
        <p:blipFill rotWithShape="1">
          <a:blip r:embed="rId3"/>
          <a:srcRect l="31372" t="22" r="31372" b="-22"/>
          <a:stretch/>
        </p:blipFill>
        <p:spPr>
          <a:xfrm>
            <a:off x="0" y="0"/>
            <a:ext cx="4156075" cy="5806440"/>
          </a:xfrm>
        </p:spPr>
      </p:pic>
      <p:sp>
        <p:nvSpPr>
          <p:cNvPr id="5" name="TextBox 4">
            <a:extLst>
              <a:ext uri="{FF2B5EF4-FFF2-40B4-BE49-F238E27FC236}">
                <a16:creationId xmlns:a16="http://schemas.microsoft.com/office/drawing/2014/main" id="{451FB9D7-E386-E541-A198-99FFB4A1A98A}"/>
              </a:ext>
            </a:extLst>
          </p:cNvPr>
          <p:cNvSpPr txBox="1"/>
          <p:nvPr/>
        </p:nvSpPr>
        <p:spPr>
          <a:xfrm>
            <a:off x="7708787" y="2388062"/>
            <a:ext cx="3808728" cy="584775"/>
          </a:xfrm>
          <a:prstGeom prst="rect">
            <a:avLst/>
          </a:prstGeom>
          <a:noFill/>
        </p:spPr>
        <p:txBody>
          <a:bodyPr wrap="square" rtlCol="0">
            <a:spAutoFit/>
          </a:bodyPr>
          <a:lstStyle/>
          <a:p>
            <a:r>
              <a:rPr lang="en-US" sz="1600" dirty="0">
                <a:solidFill>
                  <a:srgbClr val="F8CE35"/>
                </a:solidFill>
                <a:latin typeface="Arial" panose="020B0604020202020204" pitchFamily="34" charset="0"/>
                <a:ea typeface="Franklin Gothic Book" charset="0"/>
                <a:cs typeface="Arial" panose="020B0604020202020204" pitchFamily="34" charset="0"/>
              </a:rPr>
              <a:t>Texans that view driving after using marijuana as extremely dangerous</a:t>
            </a:r>
          </a:p>
        </p:txBody>
      </p:sp>
      <p:sp>
        <p:nvSpPr>
          <p:cNvPr id="6" name="TextBox 5">
            <a:extLst>
              <a:ext uri="{FF2B5EF4-FFF2-40B4-BE49-F238E27FC236}">
                <a16:creationId xmlns:a16="http://schemas.microsoft.com/office/drawing/2014/main" id="{D31B1500-E771-2B40-9956-EDF63BA046F4}"/>
              </a:ext>
            </a:extLst>
          </p:cNvPr>
          <p:cNvSpPr txBox="1"/>
          <p:nvPr/>
        </p:nvSpPr>
        <p:spPr>
          <a:xfrm>
            <a:off x="6262592" y="2249563"/>
            <a:ext cx="1911178" cy="861774"/>
          </a:xfrm>
          <a:prstGeom prst="rect">
            <a:avLst/>
          </a:prstGeom>
          <a:noFill/>
        </p:spPr>
        <p:txBody>
          <a:bodyPr wrap="square" rtlCol="0">
            <a:spAutoFit/>
          </a:bodyPr>
          <a:lstStyle/>
          <a:p>
            <a:r>
              <a:rPr lang="en-US" sz="5000" b="1" dirty="0">
                <a:solidFill>
                  <a:srgbClr val="F9CE33"/>
                </a:solidFill>
              </a:rPr>
              <a:t>28%</a:t>
            </a:r>
          </a:p>
        </p:txBody>
      </p:sp>
      <p:sp>
        <p:nvSpPr>
          <p:cNvPr id="8" name="TextBox 7">
            <a:extLst>
              <a:ext uri="{FF2B5EF4-FFF2-40B4-BE49-F238E27FC236}">
                <a16:creationId xmlns:a16="http://schemas.microsoft.com/office/drawing/2014/main" id="{A26BB67F-13B5-5F42-B0B8-B5033918B00E}"/>
              </a:ext>
            </a:extLst>
          </p:cNvPr>
          <p:cNvSpPr txBox="1"/>
          <p:nvPr/>
        </p:nvSpPr>
        <p:spPr>
          <a:xfrm>
            <a:off x="9094929" y="3981675"/>
            <a:ext cx="3222686" cy="830997"/>
          </a:xfrm>
          <a:prstGeom prst="rect">
            <a:avLst/>
          </a:prstGeom>
          <a:noFill/>
        </p:spPr>
        <p:txBody>
          <a:bodyPr wrap="square" rtlCol="0">
            <a:spAutoFit/>
          </a:bodyPr>
          <a:lstStyle/>
          <a:p>
            <a:r>
              <a:rPr lang="en-US" sz="1600" dirty="0">
                <a:solidFill>
                  <a:srgbClr val="F8CE35"/>
                </a:solidFill>
                <a:latin typeface="Arial" panose="020B0604020202020204" pitchFamily="34" charset="0"/>
                <a:ea typeface="Franklin Gothic Book" charset="0"/>
                <a:cs typeface="Arial" panose="020B0604020202020204" pitchFamily="34" charset="0"/>
              </a:rPr>
              <a:t>Texans that view driving under the influence of alcohol as extremely dangerous</a:t>
            </a:r>
          </a:p>
        </p:txBody>
      </p:sp>
      <p:sp>
        <p:nvSpPr>
          <p:cNvPr id="9" name="TextBox 8">
            <a:extLst>
              <a:ext uri="{FF2B5EF4-FFF2-40B4-BE49-F238E27FC236}">
                <a16:creationId xmlns:a16="http://schemas.microsoft.com/office/drawing/2014/main" id="{F16FD94F-5422-D446-9B21-36558CB0ABC3}"/>
              </a:ext>
            </a:extLst>
          </p:cNvPr>
          <p:cNvSpPr txBox="1"/>
          <p:nvPr/>
        </p:nvSpPr>
        <p:spPr>
          <a:xfrm>
            <a:off x="7648573" y="3961740"/>
            <a:ext cx="1911178" cy="861774"/>
          </a:xfrm>
          <a:prstGeom prst="rect">
            <a:avLst/>
          </a:prstGeom>
          <a:noFill/>
        </p:spPr>
        <p:txBody>
          <a:bodyPr wrap="square" rtlCol="0">
            <a:spAutoFit/>
          </a:bodyPr>
          <a:lstStyle/>
          <a:p>
            <a:r>
              <a:rPr lang="en-US" sz="5000" b="1" dirty="0">
                <a:solidFill>
                  <a:srgbClr val="F9CE33"/>
                </a:solidFill>
              </a:rPr>
              <a:t>51%</a:t>
            </a:r>
          </a:p>
        </p:txBody>
      </p:sp>
      <p:cxnSp>
        <p:nvCxnSpPr>
          <p:cNvPr id="10" name="Straight Connector 9">
            <a:extLst>
              <a:ext uri="{FF2B5EF4-FFF2-40B4-BE49-F238E27FC236}">
                <a16:creationId xmlns:a16="http://schemas.microsoft.com/office/drawing/2014/main" id="{4A93D067-D408-674E-AEC6-AD96F26C4C3F}"/>
              </a:ext>
            </a:extLst>
          </p:cNvPr>
          <p:cNvCxnSpPr>
            <a:cxnSpLocks/>
          </p:cNvCxnSpPr>
          <p:nvPr/>
        </p:nvCxnSpPr>
        <p:spPr>
          <a:xfrm>
            <a:off x="4543428" y="1828800"/>
            <a:ext cx="0" cy="3354859"/>
          </a:xfrm>
          <a:prstGeom prst="line">
            <a:avLst/>
          </a:prstGeom>
        </p:spPr>
        <p:style>
          <a:lnRef idx="3">
            <a:schemeClr val="dk1"/>
          </a:lnRef>
          <a:fillRef idx="0">
            <a:schemeClr val="dk1"/>
          </a:fillRef>
          <a:effectRef idx="2">
            <a:schemeClr val="dk1"/>
          </a:effectRef>
          <a:fontRef idx="minor">
            <a:schemeClr val="tx1"/>
          </a:fontRef>
        </p:style>
      </p:cxnSp>
      <p:pic>
        <p:nvPicPr>
          <p:cNvPr id="11" name="Picture 10">
            <a:extLst>
              <a:ext uri="{FF2B5EF4-FFF2-40B4-BE49-F238E27FC236}">
                <a16:creationId xmlns:a16="http://schemas.microsoft.com/office/drawing/2014/main" id="{6FC10540-E4DB-6F45-B41E-73D36F660923}"/>
              </a:ext>
            </a:extLst>
          </p:cNvPr>
          <p:cNvPicPr>
            <a:picLocks noChangeAspect="1"/>
          </p:cNvPicPr>
          <p:nvPr/>
        </p:nvPicPr>
        <p:blipFill>
          <a:blip r:embed="rId4"/>
          <a:stretch>
            <a:fillRect/>
          </a:stretch>
        </p:blipFill>
        <p:spPr>
          <a:xfrm>
            <a:off x="0" y="5949240"/>
            <a:ext cx="12192000" cy="931910"/>
          </a:xfrm>
          <a:prstGeom prst="rect">
            <a:avLst/>
          </a:prstGeom>
        </p:spPr>
      </p:pic>
    </p:spTree>
    <p:extLst>
      <p:ext uri="{BB962C8B-B14F-4D97-AF65-F5344CB8AC3E}">
        <p14:creationId xmlns:p14="http://schemas.microsoft.com/office/powerpoint/2010/main" val="305837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CE5B7-B75C-AE45-941E-B5455288909E}"/>
              </a:ext>
            </a:extLst>
          </p:cNvPr>
          <p:cNvSpPr>
            <a:spLocks noGrp="1"/>
          </p:cNvSpPr>
          <p:nvPr>
            <p:ph type="title"/>
          </p:nvPr>
        </p:nvSpPr>
        <p:spPr/>
        <p:txBody>
          <a:bodyPr/>
          <a:lstStyle/>
          <a:p>
            <a:pPr marL="1588"/>
            <a:r>
              <a:rPr lang="en-US" dirty="0"/>
              <a:t>QUANTITATIVE RESULTS</a:t>
            </a:r>
          </a:p>
        </p:txBody>
      </p:sp>
      <p:sp>
        <p:nvSpPr>
          <p:cNvPr id="7" name="Content Placeholder 6">
            <a:extLst>
              <a:ext uri="{FF2B5EF4-FFF2-40B4-BE49-F238E27FC236}">
                <a16:creationId xmlns:a16="http://schemas.microsoft.com/office/drawing/2014/main" id="{F03D0737-4F11-5F42-8E7F-EAB35C36CA06}"/>
              </a:ext>
            </a:extLst>
          </p:cNvPr>
          <p:cNvSpPr>
            <a:spLocks noGrp="1"/>
          </p:cNvSpPr>
          <p:nvPr>
            <p:ph idx="1"/>
          </p:nvPr>
        </p:nvSpPr>
        <p:spPr/>
        <p:txBody>
          <a:bodyPr>
            <a:normAutofit/>
          </a:bodyPr>
          <a:lstStyle/>
          <a:p>
            <a:pPr marL="0" indent="0">
              <a:buNone/>
            </a:pPr>
            <a:r>
              <a:rPr lang="en-US" sz="2200" b="1" dirty="0">
                <a:latin typeface="Arial" panose="020B0604020202020204" pitchFamily="34" charset="0"/>
                <a:ea typeface="Franklin Gothic Book" charset="0"/>
                <a:cs typeface="Arial" panose="020B0604020202020204" pitchFamily="34" charset="0"/>
              </a:rPr>
              <a:t>Danger of Crash</a:t>
            </a:r>
          </a:p>
          <a:p>
            <a:pPr marL="347472"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Users are far less likely (20%) to view driving after using marijuana as extremely dangerous than the total population</a:t>
            </a:r>
          </a:p>
          <a:p>
            <a:pPr marL="347472"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Fewer people believe marijuana is extremely dangerous than driving while texting or driving after using other illegal drugs</a:t>
            </a:r>
          </a:p>
          <a:p>
            <a:endParaRPr lang="en-US" dirty="0"/>
          </a:p>
        </p:txBody>
      </p:sp>
      <p:pic>
        <p:nvPicPr>
          <p:cNvPr id="5" name="Picture Placeholder 4" descr="Two people in a car&#10;&#10;Description automatically generated">
            <a:extLst>
              <a:ext uri="{FF2B5EF4-FFF2-40B4-BE49-F238E27FC236}">
                <a16:creationId xmlns:a16="http://schemas.microsoft.com/office/drawing/2014/main" id="{C5177D94-6027-6849-A9DD-82B7D0403B13}"/>
              </a:ext>
            </a:extLst>
          </p:cNvPr>
          <p:cNvPicPr>
            <a:picLocks noGrp="1" noChangeAspect="1"/>
          </p:cNvPicPr>
          <p:nvPr>
            <p:ph type="pic" sz="quarter" idx="10"/>
          </p:nvPr>
        </p:nvPicPr>
        <p:blipFill rotWithShape="1">
          <a:blip r:embed="rId2"/>
          <a:srcRect l="31458" r="20998"/>
          <a:stretch/>
        </p:blipFill>
        <p:spPr>
          <a:xfrm>
            <a:off x="0" y="0"/>
            <a:ext cx="4156075" cy="5803900"/>
          </a:xfrm>
        </p:spPr>
      </p:pic>
      <p:pic>
        <p:nvPicPr>
          <p:cNvPr id="6" name="Picture 5">
            <a:extLst>
              <a:ext uri="{FF2B5EF4-FFF2-40B4-BE49-F238E27FC236}">
                <a16:creationId xmlns:a16="http://schemas.microsoft.com/office/drawing/2014/main" id="{EF18C41C-CCC0-3F41-A01F-CFE741B51DD6}"/>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4133130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87301-F849-824D-87B1-6C893434F6D0}"/>
              </a:ext>
            </a:extLst>
          </p:cNvPr>
          <p:cNvSpPr>
            <a:spLocks noGrp="1"/>
          </p:cNvSpPr>
          <p:nvPr>
            <p:ph type="title"/>
          </p:nvPr>
        </p:nvSpPr>
        <p:spPr/>
        <p:txBody>
          <a:bodyPr/>
          <a:lstStyle/>
          <a:p>
            <a:pPr marL="1588"/>
            <a:r>
              <a:rPr lang="en-US" dirty="0"/>
              <a:t>QUANTITATIVE RESULTS</a:t>
            </a:r>
          </a:p>
        </p:txBody>
      </p:sp>
      <p:sp>
        <p:nvSpPr>
          <p:cNvPr id="7" name="Content Placeholder 6">
            <a:extLst>
              <a:ext uri="{FF2B5EF4-FFF2-40B4-BE49-F238E27FC236}">
                <a16:creationId xmlns:a16="http://schemas.microsoft.com/office/drawing/2014/main" id="{AA66DE0B-EE65-F94B-91A0-D7739E103636}"/>
              </a:ext>
            </a:extLst>
          </p:cNvPr>
          <p:cNvSpPr>
            <a:spLocks noGrp="1"/>
          </p:cNvSpPr>
          <p:nvPr>
            <p:ph idx="1"/>
          </p:nvPr>
        </p:nvSpPr>
        <p:spPr/>
        <p:txBody>
          <a:bodyPr/>
          <a:lstStyle/>
          <a:p>
            <a:pPr marL="0" indent="0">
              <a:buNone/>
            </a:pPr>
            <a:r>
              <a:rPr lang="en-US" sz="2200" b="1" dirty="0">
                <a:latin typeface="Arial" panose="020B0604020202020204" pitchFamily="34" charset="0"/>
                <a:ea typeface="Franklin Gothic Book" charset="0"/>
                <a:cs typeface="Arial" panose="020B0604020202020204" pitchFamily="34" charset="0"/>
              </a:rPr>
              <a:t>Danger of Crash</a:t>
            </a:r>
          </a:p>
          <a:p>
            <a:pPr marL="347472"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When forced to chose whether driving after using marijuana made one a safer or less safe driver, 33% of Texans state marijuana makes a person a safer driver</a:t>
            </a:r>
          </a:p>
          <a:p>
            <a:endParaRPr lang="en-US" dirty="0"/>
          </a:p>
        </p:txBody>
      </p:sp>
      <p:pic>
        <p:nvPicPr>
          <p:cNvPr id="5" name="Picture Placeholder 4" descr="A picture containing car, person, vehicle, grass&#10;&#10;Description automatically generated">
            <a:extLst>
              <a:ext uri="{FF2B5EF4-FFF2-40B4-BE49-F238E27FC236}">
                <a16:creationId xmlns:a16="http://schemas.microsoft.com/office/drawing/2014/main" id="{443F8AF9-A1C6-2E43-B5D8-ED584883A223}"/>
              </a:ext>
            </a:extLst>
          </p:cNvPr>
          <p:cNvPicPr>
            <a:picLocks noGrp="1" noChangeAspect="1"/>
          </p:cNvPicPr>
          <p:nvPr>
            <p:ph type="pic" sz="quarter" idx="10"/>
          </p:nvPr>
        </p:nvPicPr>
        <p:blipFill>
          <a:blip r:embed="rId2"/>
          <a:srcRect t="3835" b="3835"/>
          <a:stretch>
            <a:fillRect/>
          </a:stretch>
        </p:blipFill>
        <p:spPr/>
      </p:pic>
      <p:pic>
        <p:nvPicPr>
          <p:cNvPr id="6" name="Picture 5">
            <a:extLst>
              <a:ext uri="{FF2B5EF4-FFF2-40B4-BE49-F238E27FC236}">
                <a16:creationId xmlns:a16="http://schemas.microsoft.com/office/drawing/2014/main" id="{2DB0ABFD-4588-C449-AC16-2D1706B9AE7E}"/>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802664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415BDA2-F57E-9A4A-86D6-C7C3B3E720B8}"/>
              </a:ext>
            </a:extLst>
          </p:cNvPr>
          <p:cNvGraphicFramePr/>
          <p:nvPr>
            <p:extLst>
              <p:ext uri="{D42A27DB-BD31-4B8C-83A1-F6EECF244321}">
                <p14:modId xmlns:p14="http://schemas.microsoft.com/office/powerpoint/2010/main" val="2031688617"/>
              </p:ext>
            </p:extLst>
          </p:nvPr>
        </p:nvGraphicFramePr>
        <p:xfrm>
          <a:off x="4363769" y="1661076"/>
          <a:ext cx="7040365" cy="384913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5E087301-F849-824D-87B1-6C893434F6D0}"/>
              </a:ext>
            </a:extLst>
          </p:cNvPr>
          <p:cNvSpPr>
            <a:spLocks noGrp="1"/>
          </p:cNvSpPr>
          <p:nvPr>
            <p:ph type="title"/>
          </p:nvPr>
        </p:nvSpPr>
        <p:spPr/>
        <p:txBody>
          <a:bodyPr/>
          <a:lstStyle/>
          <a:p>
            <a:pPr marL="1588"/>
            <a:r>
              <a:rPr lang="en-US" dirty="0"/>
              <a:t>QUANTITATIVE RESULTS</a:t>
            </a:r>
          </a:p>
        </p:txBody>
      </p:sp>
      <p:pic>
        <p:nvPicPr>
          <p:cNvPr id="13" name="Picture Placeholder 12" descr="A close up of a person&#10;&#10;Description automatically generated">
            <a:extLst>
              <a:ext uri="{FF2B5EF4-FFF2-40B4-BE49-F238E27FC236}">
                <a16:creationId xmlns:a16="http://schemas.microsoft.com/office/drawing/2014/main" id="{F9EE13A3-AE7D-344E-9B05-97F46822D658}"/>
              </a:ext>
            </a:extLst>
          </p:cNvPr>
          <p:cNvPicPr>
            <a:picLocks noGrp="1" noChangeAspect="1"/>
          </p:cNvPicPr>
          <p:nvPr>
            <p:ph type="pic" sz="quarter" idx="10"/>
          </p:nvPr>
        </p:nvPicPr>
        <p:blipFill>
          <a:blip r:embed="rId3"/>
          <a:srcRect t="886" b="886"/>
          <a:stretch>
            <a:fillRect/>
          </a:stretch>
        </p:blipFill>
        <p:spPr/>
      </p:pic>
      <p:sp>
        <p:nvSpPr>
          <p:cNvPr id="5" name="Content Placeholder 6">
            <a:extLst>
              <a:ext uri="{FF2B5EF4-FFF2-40B4-BE49-F238E27FC236}">
                <a16:creationId xmlns:a16="http://schemas.microsoft.com/office/drawing/2014/main" id="{5140A74D-1B3A-A44B-9618-7CE02B299E45}"/>
              </a:ext>
            </a:extLst>
          </p:cNvPr>
          <p:cNvSpPr txBox="1">
            <a:spLocks/>
          </p:cNvSpPr>
          <p:nvPr/>
        </p:nvSpPr>
        <p:spPr>
          <a:xfrm>
            <a:off x="4363769" y="1202911"/>
            <a:ext cx="7341830" cy="4452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465138" indent="-2206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744538" indent="-2333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3pPr>
            <a:lvl4pPr marL="977900" indent="-2333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211263" indent="-2333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latin typeface="Arial" panose="020B0604020202020204" pitchFamily="34" charset="0"/>
                <a:ea typeface="Franklin Gothic Book" charset="0"/>
                <a:cs typeface="Arial" panose="020B0604020202020204" pitchFamily="34" charset="0"/>
              </a:rPr>
              <a:t>Danger of Crash</a:t>
            </a:r>
          </a:p>
          <a:p>
            <a:pPr marL="0" indent="0">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10ACECA4-FF52-4C43-BC0E-546724781E00}"/>
              </a:ext>
            </a:extLst>
          </p:cNvPr>
          <p:cNvSpPr txBox="1"/>
          <p:nvPr/>
        </p:nvSpPr>
        <p:spPr>
          <a:xfrm>
            <a:off x="10082867" y="2280078"/>
            <a:ext cx="2109133" cy="877163"/>
          </a:xfrm>
          <a:prstGeom prst="rect">
            <a:avLst/>
          </a:prstGeom>
          <a:noFill/>
        </p:spPr>
        <p:txBody>
          <a:bodyPr wrap="square" rtlCol="0">
            <a:spAutoFit/>
          </a:bodyPr>
          <a:lstStyle/>
          <a:p>
            <a:pPr marL="0" lvl="2"/>
            <a:r>
              <a:rPr lang="en-US" sz="1700" dirty="0">
                <a:solidFill>
                  <a:srgbClr val="F8CE35"/>
                </a:solidFill>
                <a:latin typeface="Arial" panose="020B0604020202020204" pitchFamily="34" charset="0"/>
                <a:ea typeface="Franklin Gothic Book" charset="0"/>
                <a:cs typeface="Arial" panose="020B0604020202020204" pitchFamily="34" charset="0"/>
              </a:rPr>
              <a:t>Marijuana users believe it makes them a safer driver</a:t>
            </a:r>
          </a:p>
        </p:txBody>
      </p:sp>
      <p:sp>
        <p:nvSpPr>
          <p:cNvPr id="8" name="TextBox 7">
            <a:extLst>
              <a:ext uri="{FF2B5EF4-FFF2-40B4-BE49-F238E27FC236}">
                <a16:creationId xmlns:a16="http://schemas.microsoft.com/office/drawing/2014/main" id="{5D177967-9E2A-A445-9AE7-8125EF64D70A}"/>
              </a:ext>
            </a:extLst>
          </p:cNvPr>
          <p:cNvSpPr txBox="1"/>
          <p:nvPr/>
        </p:nvSpPr>
        <p:spPr>
          <a:xfrm>
            <a:off x="8436704" y="2210829"/>
            <a:ext cx="1911178" cy="1015663"/>
          </a:xfrm>
          <a:prstGeom prst="rect">
            <a:avLst/>
          </a:prstGeom>
          <a:noFill/>
        </p:spPr>
        <p:txBody>
          <a:bodyPr wrap="square" rtlCol="0">
            <a:spAutoFit/>
          </a:bodyPr>
          <a:lstStyle/>
          <a:p>
            <a:r>
              <a:rPr lang="en-US" sz="6000" b="1" dirty="0">
                <a:solidFill>
                  <a:srgbClr val="F9CE33"/>
                </a:solidFill>
              </a:rPr>
              <a:t>59%</a:t>
            </a:r>
          </a:p>
        </p:txBody>
      </p:sp>
      <p:sp>
        <p:nvSpPr>
          <p:cNvPr id="9" name="TextBox 8">
            <a:extLst>
              <a:ext uri="{FF2B5EF4-FFF2-40B4-BE49-F238E27FC236}">
                <a16:creationId xmlns:a16="http://schemas.microsoft.com/office/drawing/2014/main" id="{50952150-9BA2-1E45-A371-ADED3E82EB39}"/>
              </a:ext>
            </a:extLst>
          </p:cNvPr>
          <p:cNvSpPr txBox="1"/>
          <p:nvPr/>
        </p:nvSpPr>
        <p:spPr>
          <a:xfrm>
            <a:off x="7425809" y="4228659"/>
            <a:ext cx="3603787" cy="646331"/>
          </a:xfrm>
          <a:prstGeom prst="rect">
            <a:avLst/>
          </a:prstGeom>
          <a:noFill/>
        </p:spPr>
        <p:txBody>
          <a:bodyPr wrap="square" rtlCol="0">
            <a:spAutoFit/>
          </a:bodyPr>
          <a:lstStyle/>
          <a:p>
            <a:pPr marL="0" lvl="2"/>
            <a:r>
              <a:rPr lang="en-US" dirty="0">
                <a:solidFill>
                  <a:srgbClr val="F9CE33"/>
                </a:solidFill>
                <a:latin typeface="Arial" panose="020B0604020202020204" pitchFamily="34" charset="0"/>
                <a:ea typeface="Franklin Gothic Book" charset="0"/>
                <a:cs typeface="Arial" panose="020B0604020202020204" pitchFamily="34" charset="0"/>
              </a:rPr>
              <a:t>Non-users believe marijuana makes a person a safer driver</a:t>
            </a:r>
          </a:p>
        </p:txBody>
      </p:sp>
      <p:sp>
        <p:nvSpPr>
          <p:cNvPr id="10" name="TextBox 9">
            <a:extLst>
              <a:ext uri="{FF2B5EF4-FFF2-40B4-BE49-F238E27FC236}">
                <a16:creationId xmlns:a16="http://schemas.microsoft.com/office/drawing/2014/main" id="{2BE74146-C71D-6446-A688-C84B8FA09698}"/>
              </a:ext>
            </a:extLst>
          </p:cNvPr>
          <p:cNvSpPr txBox="1"/>
          <p:nvPr/>
        </p:nvSpPr>
        <p:spPr>
          <a:xfrm>
            <a:off x="5603505" y="4005522"/>
            <a:ext cx="2088285" cy="1092607"/>
          </a:xfrm>
          <a:prstGeom prst="rect">
            <a:avLst/>
          </a:prstGeom>
          <a:noFill/>
        </p:spPr>
        <p:txBody>
          <a:bodyPr wrap="square" rtlCol="0">
            <a:spAutoFit/>
          </a:bodyPr>
          <a:lstStyle/>
          <a:p>
            <a:r>
              <a:rPr lang="en-US" sz="6500" b="1" dirty="0">
                <a:solidFill>
                  <a:srgbClr val="F9CE33"/>
                </a:solidFill>
              </a:rPr>
              <a:t>17%</a:t>
            </a:r>
          </a:p>
        </p:txBody>
      </p:sp>
      <p:cxnSp>
        <p:nvCxnSpPr>
          <p:cNvPr id="11" name="Straight Connector 10">
            <a:extLst>
              <a:ext uri="{FF2B5EF4-FFF2-40B4-BE49-F238E27FC236}">
                <a16:creationId xmlns:a16="http://schemas.microsoft.com/office/drawing/2014/main" id="{9D3F1F6D-9EB2-B440-84A2-0D9F473A3838}"/>
              </a:ext>
            </a:extLst>
          </p:cNvPr>
          <p:cNvCxnSpPr>
            <a:cxnSpLocks/>
          </p:cNvCxnSpPr>
          <p:nvPr/>
        </p:nvCxnSpPr>
        <p:spPr>
          <a:xfrm>
            <a:off x="4500211" y="2000887"/>
            <a:ext cx="0" cy="3213667"/>
          </a:xfrm>
          <a:prstGeom prst="line">
            <a:avLst/>
          </a:prstGeom>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CA1C397A-27C1-6747-8102-F98D2EACE12D}"/>
              </a:ext>
            </a:extLst>
          </p:cNvPr>
          <p:cNvPicPr>
            <a:picLocks noChangeAspect="1"/>
          </p:cNvPicPr>
          <p:nvPr/>
        </p:nvPicPr>
        <p:blipFill>
          <a:blip r:embed="rId4"/>
          <a:stretch>
            <a:fillRect/>
          </a:stretch>
        </p:blipFill>
        <p:spPr>
          <a:xfrm>
            <a:off x="0" y="5949240"/>
            <a:ext cx="12192000" cy="931910"/>
          </a:xfrm>
          <a:prstGeom prst="rect">
            <a:avLst/>
          </a:prstGeom>
        </p:spPr>
      </p:pic>
    </p:spTree>
    <p:extLst>
      <p:ext uri="{BB962C8B-B14F-4D97-AF65-F5344CB8AC3E}">
        <p14:creationId xmlns:p14="http://schemas.microsoft.com/office/powerpoint/2010/main" val="2805093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60F7-9870-2C48-B85C-30A5B3E2DBEE}"/>
              </a:ext>
            </a:extLst>
          </p:cNvPr>
          <p:cNvSpPr>
            <a:spLocks noGrp="1"/>
          </p:cNvSpPr>
          <p:nvPr>
            <p:ph type="title"/>
          </p:nvPr>
        </p:nvSpPr>
        <p:spPr/>
        <p:txBody>
          <a:bodyPr/>
          <a:lstStyle/>
          <a:p>
            <a:pPr marL="0"/>
            <a:r>
              <a:rPr lang="en-US" dirty="0"/>
              <a:t>QUANTITATIVE RESULTS</a:t>
            </a:r>
          </a:p>
        </p:txBody>
      </p:sp>
      <p:sp>
        <p:nvSpPr>
          <p:cNvPr id="7" name="Content Placeholder 6">
            <a:extLst>
              <a:ext uri="{FF2B5EF4-FFF2-40B4-BE49-F238E27FC236}">
                <a16:creationId xmlns:a16="http://schemas.microsoft.com/office/drawing/2014/main" id="{4FDDC38A-688E-4C47-981D-A4C6F6DF5575}"/>
              </a:ext>
            </a:extLst>
          </p:cNvPr>
          <p:cNvSpPr>
            <a:spLocks noGrp="1"/>
          </p:cNvSpPr>
          <p:nvPr>
            <p:ph idx="1"/>
          </p:nvPr>
        </p:nvSpPr>
        <p:spPr/>
        <p:txBody>
          <a:bodyPr/>
          <a:lstStyle/>
          <a:p>
            <a:pPr marL="0" indent="0">
              <a:buNone/>
            </a:pPr>
            <a:r>
              <a:rPr lang="en-US" b="1" dirty="0">
                <a:latin typeface="Arial" panose="020B0604020202020204" pitchFamily="34" charset="0"/>
                <a:ea typeface="Franklin Gothic Book" charset="0"/>
                <a:cs typeface="Arial" panose="020B0604020202020204" pitchFamily="34" charset="0"/>
              </a:rPr>
              <a:t>Danger of Arrest</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37% of respondents believe driving under the influence of marijuana is either not illegal or has a lower penalty than driving under the influence of alcohol</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31% of Texans report a police officer would have no way of knowing if someone was under the influence of marijuana upon being pulled over</a:t>
            </a:r>
          </a:p>
          <a:p>
            <a:endParaRPr lang="en-US" dirty="0"/>
          </a:p>
        </p:txBody>
      </p:sp>
      <p:pic>
        <p:nvPicPr>
          <p:cNvPr id="5" name="Picture Placeholder 4" descr="A close up of a hand&#10;&#10;Description automatically generated">
            <a:extLst>
              <a:ext uri="{FF2B5EF4-FFF2-40B4-BE49-F238E27FC236}">
                <a16:creationId xmlns:a16="http://schemas.microsoft.com/office/drawing/2014/main" id="{7A4DC2FB-6A77-7F41-8E0E-738BE2CF4BF0}"/>
              </a:ext>
            </a:extLst>
          </p:cNvPr>
          <p:cNvPicPr>
            <a:picLocks noGrp="1" noChangeAspect="1"/>
          </p:cNvPicPr>
          <p:nvPr>
            <p:ph type="pic" sz="quarter" idx="10"/>
          </p:nvPr>
        </p:nvPicPr>
        <p:blipFill>
          <a:blip r:embed="rId2"/>
          <a:srcRect l="14196" r="14196"/>
          <a:stretch>
            <a:fillRect/>
          </a:stretch>
        </p:blipFill>
        <p:spPr/>
      </p:pic>
      <p:pic>
        <p:nvPicPr>
          <p:cNvPr id="6" name="Picture 5">
            <a:extLst>
              <a:ext uri="{FF2B5EF4-FFF2-40B4-BE49-F238E27FC236}">
                <a16:creationId xmlns:a16="http://schemas.microsoft.com/office/drawing/2014/main" id="{A664DEB4-3F94-534B-9D21-CEE249E61B2E}"/>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770368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078FB3-6A50-BA43-8969-3DD2DB33515E}"/>
              </a:ext>
            </a:extLst>
          </p:cNvPr>
          <p:cNvSpPr>
            <a:spLocks noGrp="1"/>
          </p:cNvSpPr>
          <p:nvPr>
            <p:ph type="title"/>
          </p:nvPr>
        </p:nvSpPr>
        <p:spPr/>
        <p:txBody>
          <a:bodyPr/>
          <a:lstStyle/>
          <a:p>
            <a:pPr marL="0"/>
            <a:r>
              <a:rPr lang="en-US" dirty="0"/>
              <a:t>QUANTITATIVE RESULTS</a:t>
            </a:r>
          </a:p>
        </p:txBody>
      </p:sp>
      <p:sp>
        <p:nvSpPr>
          <p:cNvPr id="7" name="Content Placeholder 6">
            <a:extLst>
              <a:ext uri="{FF2B5EF4-FFF2-40B4-BE49-F238E27FC236}">
                <a16:creationId xmlns:a16="http://schemas.microsoft.com/office/drawing/2014/main" id="{50D9A4D8-EC30-1443-9AA3-8A26A9D0BC73}"/>
              </a:ext>
            </a:extLst>
          </p:cNvPr>
          <p:cNvSpPr>
            <a:spLocks noGrp="1"/>
          </p:cNvSpPr>
          <p:nvPr>
            <p:ph idx="1"/>
          </p:nvPr>
        </p:nvSpPr>
        <p:spPr/>
        <p:txBody>
          <a:bodyPr/>
          <a:lstStyle/>
          <a:p>
            <a:pPr marL="0" indent="0" algn="ctr">
              <a:buNone/>
            </a:pPr>
            <a:endParaRPr lang="en-US" b="1" dirty="0">
              <a:latin typeface="Arial" panose="020B0604020202020204" pitchFamily="34" charset="0"/>
              <a:ea typeface="Franklin Gothic Book" charset="0"/>
              <a:cs typeface="Arial" panose="020B0604020202020204" pitchFamily="34" charset="0"/>
            </a:endParaRPr>
          </a:p>
          <a:p>
            <a:pPr marL="0" indent="0" algn="ctr">
              <a:buNone/>
            </a:pPr>
            <a:endParaRPr lang="en-US" b="1" dirty="0">
              <a:latin typeface="Arial" panose="020B0604020202020204" pitchFamily="34" charset="0"/>
              <a:ea typeface="Franklin Gothic Book" charset="0"/>
              <a:cs typeface="Arial" panose="020B0604020202020204" pitchFamily="34" charset="0"/>
            </a:endParaRPr>
          </a:p>
          <a:p>
            <a:pPr marL="0" indent="0" algn="ctr">
              <a:buNone/>
            </a:pPr>
            <a:endParaRPr lang="en-US" b="1" dirty="0">
              <a:latin typeface="Arial" panose="020B0604020202020204" pitchFamily="34" charset="0"/>
              <a:ea typeface="Franklin Gothic Book" charset="0"/>
              <a:cs typeface="Arial" panose="020B0604020202020204" pitchFamily="34" charset="0"/>
            </a:endParaRPr>
          </a:p>
          <a:p>
            <a:pPr marL="0" indent="0" algn="ctr">
              <a:buNone/>
            </a:pPr>
            <a:r>
              <a:rPr lang="en-US" b="1" dirty="0">
                <a:latin typeface="Arial" panose="020B0604020202020204" pitchFamily="34" charset="0"/>
                <a:ea typeface="Franklin Gothic Book" charset="0"/>
                <a:cs typeface="Arial" panose="020B0604020202020204" pitchFamily="34" charset="0"/>
              </a:rPr>
              <a:t>MOST EFFECTIVE MESSAGING</a:t>
            </a:r>
          </a:p>
          <a:p>
            <a:endParaRPr lang="en-US" dirty="0"/>
          </a:p>
        </p:txBody>
      </p:sp>
      <p:pic>
        <p:nvPicPr>
          <p:cNvPr id="6" name="Picture Placeholder 5" descr="A close up of a person&#10;&#10;Description automatically generated">
            <a:extLst>
              <a:ext uri="{FF2B5EF4-FFF2-40B4-BE49-F238E27FC236}">
                <a16:creationId xmlns:a16="http://schemas.microsoft.com/office/drawing/2014/main" id="{26330802-EE76-654D-B5D0-CB0D7EF8D32A}"/>
              </a:ext>
            </a:extLst>
          </p:cNvPr>
          <p:cNvPicPr>
            <a:picLocks noGrp="1" noChangeAspect="1"/>
          </p:cNvPicPr>
          <p:nvPr>
            <p:ph type="pic" sz="quarter" idx="10"/>
          </p:nvPr>
        </p:nvPicPr>
        <p:blipFill>
          <a:blip r:embed="rId3"/>
          <a:srcRect l="2539" r="2539"/>
          <a:stretch>
            <a:fillRect/>
          </a:stretch>
        </p:blipFill>
        <p:spPr/>
      </p:pic>
      <p:cxnSp>
        <p:nvCxnSpPr>
          <p:cNvPr id="4" name="Straight Connector 3">
            <a:extLst>
              <a:ext uri="{FF2B5EF4-FFF2-40B4-BE49-F238E27FC236}">
                <a16:creationId xmlns:a16="http://schemas.microsoft.com/office/drawing/2014/main" id="{4361BC38-4086-7743-AFAA-0256FC47CEBD}"/>
              </a:ext>
            </a:extLst>
          </p:cNvPr>
          <p:cNvCxnSpPr>
            <a:cxnSpLocks/>
          </p:cNvCxnSpPr>
          <p:nvPr/>
        </p:nvCxnSpPr>
        <p:spPr>
          <a:xfrm>
            <a:off x="6240162" y="3039764"/>
            <a:ext cx="4028303"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CA3AC5FC-BDF8-594A-9CA6-D64E0F75903F}"/>
              </a:ext>
            </a:extLst>
          </p:cNvPr>
          <p:cNvPicPr>
            <a:picLocks noChangeAspect="1"/>
          </p:cNvPicPr>
          <p:nvPr/>
        </p:nvPicPr>
        <p:blipFill>
          <a:blip r:embed="rId4"/>
          <a:stretch>
            <a:fillRect/>
          </a:stretch>
        </p:blipFill>
        <p:spPr>
          <a:xfrm>
            <a:off x="0" y="5949240"/>
            <a:ext cx="12192000" cy="931910"/>
          </a:xfrm>
          <a:prstGeom prst="rect">
            <a:avLst/>
          </a:prstGeom>
        </p:spPr>
      </p:pic>
    </p:spTree>
    <p:extLst>
      <p:ext uri="{BB962C8B-B14F-4D97-AF65-F5344CB8AC3E}">
        <p14:creationId xmlns:p14="http://schemas.microsoft.com/office/powerpoint/2010/main" val="95441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733E7D-3C85-BB4A-AA6C-F887AAADB922}"/>
              </a:ext>
            </a:extLst>
          </p:cNvPr>
          <p:cNvSpPr>
            <a:spLocks noGrp="1"/>
          </p:cNvSpPr>
          <p:nvPr>
            <p:ph type="title"/>
          </p:nvPr>
        </p:nvSpPr>
        <p:spPr/>
        <p:txBody>
          <a:bodyPr/>
          <a:lstStyle/>
          <a:p>
            <a:pPr marL="0"/>
            <a:r>
              <a:rPr lang="en-US" dirty="0"/>
              <a:t>QUANTITATIVE RESULT</a:t>
            </a:r>
          </a:p>
        </p:txBody>
      </p:sp>
      <p:sp>
        <p:nvSpPr>
          <p:cNvPr id="9" name="Content Placeholder 8">
            <a:extLst>
              <a:ext uri="{FF2B5EF4-FFF2-40B4-BE49-F238E27FC236}">
                <a16:creationId xmlns:a16="http://schemas.microsoft.com/office/drawing/2014/main" id="{A220FA95-66D6-E949-AA22-7CD5280175D3}"/>
              </a:ext>
            </a:extLst>
          </p:cNvPr>
          <p:cNvSpPr>
            <a:spLocks noGrp="1"/>
          </p:cNvSpPr>
          <p:nvPr>
            <p:ph idx="1"/>
          </p:nvPr>
        </p:nvSpPr>
        <p:spPr/>
        <p:txBody>
          <a:bodyPr/>
          <a:lstStyle/>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Police departments are investing in new equipment and training officers to detect people driving under the influence of marijuana</a:t>
            </a:r>
          </a:p>
          <a:p>
            <a:endParaRPr lang="en-US" dirty="0"/>
          </a:p>
          <a:p>
            <a:endParaRPr lang="en-US" dirty="0"/>
          </a:p>
        </p:txBody>
      </p:sp>
      <p:pic>
        <p:nvPicPr>
          <p:cNvPr id="5" name="Picture Placeholder 4" descr="A close up of a guitar&#10;&#10;Description automatically generated">
            <a:extLst>
              <a:ext uri="{FF2B5EF4-FFF2-40B4-BE49-F238E27FC236}">
                <a16:creationId xmlns:a16="http://schemas.microsoft.com/office/drawing/2014/main" id="{1672F4A5-21B2-6748-A3CF-AC0926F5E16E}"/>
              </a:ext>
            </a:extLst>
          </p:cNvPr>
          <p:cNvPicPr>
            <a:picLocks noGrp="1" noChangeAspect="1"/>
          </p:cNvPicPr>
          <p:nvPr>
            <p:ph type="pic" sz="quarter" idx="10"/>
          </p:nvPr>
        </p:nvPicPr>
        <p:blipFill>
          <a:blip r:embed="rId2"/>
          <a:stretch>
            <a:fillRect/>
          </a:stretch>
        </p:blipFill>
        <p:spPr>
          <a:xfrm rot="5400000">
            <a:off x="-822188" y="822186"/>
            <a:ext cx="5799913" cy="4155540"/>
          </a:xfrm>
        </p:spPr>
      </p:pic>
      <p:pic>
        <p:nvPicPr>
          <p:cNvPr id="6" name="Picture 5">
            <a:extLst>
              <a:ext uri="{FF2B5EF4-FFF2-40B4-BE49-F238E27FC236}">
                <a16:creationId xmlns:a16="http://schemas.microsoft.com/office/drawing/2014/main" id="{FFA1B1B3-66B2-B04C-801A-0A0E1C5B77D7}"/>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472086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CD8A05-66B0-CE43-89B2-F7CB3E067832}"/>
              </a:ext>
            </a:extLst>
          </p:cNvPr>
          <p:cNvSpPr>
            <a:spLocks noGrp="1"/>
          </p:cNvSpPr>
          <p:nvPr>
            <p:ph type="title"/>
          </p:nvPr>
        </p:nvSpPr>
        <p:spPr/>
        <p:txBody>
          <a:bodyPr/>
          <a:lstStyle/>
          <a:p>
            <a:pPr marL="0"/>
            <a:r>
              <a:rPr lang="en-US" dirty="0"/>
              <a:t>QUANTITATIVE RESULTS</a:t>
            </a:r>
          </a:p>
        </p:txBody>
      </p:sp>
      <p:sp>
        <p:nvSpPr>
          <p:cNvPr id="7" name="Content Placeholder 6">
            <a:extLst>
              <a:ext uri="{FF2B5EF4-FFF2-40B4-BE49-F238E27FC236}">
                <a16:creationId xmlns:a16="http://schemas.microsoft.com/office/drawing/2014/main" id="{EB55DBAE-2B11-614C-9F82-4EDC3297D84F}"/>
              </a:ext>
            </a:extLst>
          </p:cNvPr>
          <p:cNvSpPr>
            <a:spLocks noGrp="1"/>
          </p:cNvSpPr>
          <p:nvPr>
            <p:ph idx="1"/>
          </p:nvPr>
        </p:nvSpPr>
        <p:spPr/>
        <p:txBody>
          <a:bodyPr/>
          <a:lstStyle/>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If a person gets behind the wheel while under the influence of marijuana, they could get in a crash and kill themselves</a:t>
            </a:r>
          </a:p>
        </p:txBody>
      </p:sp>
      <p:pic>
        <p:nvPicPr>
          <p:cNvPr id="8" name="Picture Placeholder 7" descr="A close up of a person&#10;&#10;Description automatically generated">
            <a:extLst>
              <a:ext uri="{FF2B5EF4-FFF2-40B4-BE49-F238E27FC236}">
                <a16:creationId xmlns:a16="http://schemas.microsoft.com/office/drawing/2014/main" id="{21DE9A7F-F823-334E-A032-BA165D87CF77}"/>
              </a:ext>
            </a:extLst>
          </p:cNvPr>
          <p:cNvPicPr>
            <a:picLocks noGrp="1" noChangeAspect="1"/>
          </p:cNvPicPr>
          <p:nvPr>
            <p:ph type="pic" sz="quarter" idx="10"/>
          </p:nvPr>
        </p:nvPicPr>
        <p:blipFill rotWithShape="1">
          <a:blip r:embed="rId2"/>
          <a:srcRect l="41918" r="10537"/>
          <a:stretch/>
        </p:blipFill>
        <p:spPr>
          <a:xfrm>
            <a:off x="0" y="0"/>
            <a:ext cx="4156075" cy="5803900"/>
          </a:xfrm>
        </p:spPr>
      </p:pic>
      <p:pic>
        <p:nvPicPr>
          <p:cNvPr id="5" name="Picture 4">
            <a:extLst>
              <a:ext uri="{FF2B5EF4-FFF2-40B4-BE49-F238E27FC236}">
                <a16:creationId xmlns:a16="http://schemas.microsoft.com/office/drawing/2014/main" id="{D13EFA46-4B07-2D46-8D32-C0B56481EA23}"/>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31863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2233DA0C-CA4C-2344-B459-AB4A5CB5723B}"/>
              </a:ext>
            </a:extLst>
          </p:cNvPr>
          <p:cNvSpPr>
            <a:spLocks noGrp="1"/>
          </p:cNvSpPr>
          <p:nvPr>
            <p:ph type="title"/>
          </p:nvPr>
        </p:nvSpPr>
        <p:spPr/>
        <p:txBody>
          <a:bodyPr/>
          <a:lstStyle/>
          <a:p>
            <a:pPr marL="0"/>
            <a:r>
              <a:rPr lang="en-US" dirty="0"/>
              <a:t>OBJECTIVES</a:t>
            </a:r>
          </a:p>
        </p:txBody>
      </p:sp>
      <p:sp>
        <p:nvSpPr>
          <p:cNvPr id="2" name="Content Placeholder 1">
            <a:extLst>
              <a:ext uri="{FF2B5EF4-FFF2-40B4-BE49-F238E27FC236}">
                <a16:creationId xmlns:a16="http://schemas.microsoft.com/office/drawing/2014/main" id="{ADF8C578-42DB-0C42-BE65-C0B528C81CE1}"/>
              </a:ext>
            </a:extLst>
          </p:cNvPr>
          <p:cNvSpPr>
            <a:spLocks noGrp="1"/>
          </p:cNvSpPr>
          <p:nvPr>
            <p:ph idx="1"/>
          </p:nvPr>
        </p:nvSpPr>
        <p:spPr/>
        <p:txBody>
          <a:bodyPr/>
          <a:lstStyle/>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Measure how prevalent driving after consuming marijuana is in Texas</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Understand perceptions surrounding danger of driving under the influence of marijuana</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Test messages designed to change behavior and mindset surrounding marijuana impaired driving</a:t>
            </a:r>
          </a:p>
          <a:p>
            <a:pPr marL="0" indent="0">
              <a:buNone/>
            </a:pPr>
            <a:endParaRPr lang="en-US" dirty="0"/>
          </a:p>
        </p:txBody>
      </p:sp>
      <p:pic>
        <p:nvPicPr>
          <p:cNvPr id="7" name="Picture Placeholder 6" descr="A picture containing wall, person, building, man&#10;&#10;Description automatically generated">
            <a:extLst>
              <a:ext uri="{FF2B5EF4-FFF2-40B4-BE49-F238E27FC236}">
                <a16:creationId xmlns:a16="http://schemas.microsoft.com/office/drawing/2014/main" id="{D9E0CD76-D009-7645-8337-344158259358}"/>
              </a:ext>
            </a:extLst>
          </p:cNvPr>
          <p:cNvPicPr>
            <a:picLocks noGrp="1" noChangeAspect="1"/>
          </p:cNvPicPr>
          <p:nvPr>
            <p:ph type="pic" sz="quarter" idx="10"/>
          </p:nvPr>
        </p:nvPicPr>
        <p:blipFill>
          <a:blip r:embed="rId3"/>
          <a:srcRect t="3641" b="3641"/>
          <a:stretch>
            <a:fillRect/>
          </a:stretch>
        </p:blipFill>
        <p:spPr/>
      </p:pic>
      <p:pic>
        <p:nvPicPr>
          <p:cNvPr id="5" name="Picture 4">
            <a:extLst>
              <a:ext uri="{FF2B5EF4-FFF2-40B4-BE49-F238E27FC236}">
                <a16:creationId xmlns:a16="http://schemas.microsoft.com/office/drawing/2014/main" id="{F9837797-B5C1-7B46-B8D0-39F6E6E8AC1A}"/>
              </a:ext>
            </a:extLst>
          </p:cNvPr>
          <p:cNvPicPr>
            <a:picLocks noChangeAspect="1"/>
          </p:cNvPicPr>
          <p:nvPr/>
        </p:nvPicPr>
        <p:blipFill>
          <a:blip r:embed="rId4"/>
          <a:stretch>
            <a:fillRect/>
          </a:stretch>
        </p:blipFill>
        <p:spPr>
          <a:xfrm>
            <a:off x="0" y="5949240"/>
            <a:ext cx="12192000" cy="931910"/>
          </a:xfrm>
          <a:prstGeom prst="rect">
            <a:avLst/>
          </a:prstGeom>
        </p:spPr>
      </p:pic>
    </p:spTree>
    <p:extLst>
      <p:ext uri="{BB962C8B-B14F-4D97-AF65-F5344CB8AC3E}">
        <p14:creationId xmlns:p14="http://schemas.microsoft.com/office/powerpoint/2010/main" val="1542574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7DD3FA-3B89-E344-A5EA-2B5BDB926086}"/>
              </a:ext>
            </a:extLst>
          </p:cNvPr>
          <p:cNvSpPr>
            <a:spLocks noGrp="1"/>
          </p:cNvSpPr>
          <p:nvPr>
            <p:ph type="title"/>
          </p:nvPr>
        </p:nvSpPr>
        <p:spPr/>
        <p:txBody>
          <a:bodyPr/>
          <a:lstStyle/>
          <a:p>
            <a:pPr marL="0"/>
            <a:r>
              <a:rPr lang="en-US" dirty="0"/>
              <a:t>QUANTITATIVE RESULTS</a:t>
            </a:r>
          </a:p>
        </p:txBody>
      </p:sp>
      <p:sp>
        <p:nvSpPr>
          <p:cNvPr id="7" name="Content Placeholder 6">
            <a:extLst>
              <a:ext uri="{FF2B5EF4-FFF2-40B4-BE49-F238E27FC236}">
                <a16:creationId xmlns:a16="http://schemas.microsoft.com/office/drawing/2014/main" id="{DD86D07D-8200-9A43-B578-0D254BB53A13}"/>
              </a:ext>
            </a:extLst>
          </p:cNvPr>
          <p:cNvSpPr>
            <a:spLocks noGrp="1"/>
          </p:cNvSpPr>
          <p:nvPr>
            <p:ph idx="1"/>
          </p:nvPr>
        </p:nvSpPr>
        <p:spPr/>
        <p:txBody>
          <a:bodyPr/>
          <a:lstStyle/>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The penalties for operating a motor vehicle under the influence of marijuana are the same as operating a vehicle under the influence of alcohol</a:t>
            </a:r>
          </a:p>
          <a:p>
            <a:endParaRPr lang="en-US" dirty="0">
              <a:latin typeface="Arial" panose="020B0604020202020204" pitchFamily="34" charset="0"/>
              <a:ea typeface="Franklin Gothic Book" charset="0"/>
              <a:cs typeface="Arial" panose="020B0604020202020204" pitchFamily="34" charset="0"/>
            </a:endParaRPr>
          </a:p>
          <a:p>
            <a:endParaRPr lang="en-US" dirty="0"/>
          </a:p>
        </p:txBody>
      </p:sp>
      <p:pic>
        <p:nvPicPr>
          <p:cNvPr id="5" name="Picture Placeholder 4" descr="A picture containing person, wall, indoor, woman&#10;&#10;Description automatically generated">
            <a:extLst>
              <a:ext uri="{FF2B5EF4-FFF2-40B4-BE49-F238E27FC236}">
                <a16:creationId xmlns:a16="http://schemas.microsoft.com/office/drawing/2014/main" id="{EFD3E1C3-2D29-8E41-8994-A5AB5E879C07}"/>
              </a:ext>
            </a:extLst>
          </p:cNvPr>
          <p:cNvPicPr>
            <a:picLocks noGrp="1" noChangeAspect="1"/>
          </p:cNvPicPr>
          <p:nvPr>
            <p:ph type="pic" sz="quarter" idx="10"/>
          </p:nvPr>
        </p:nvPicPr>
        <p:blipFill>
          <a:blip r:embed="rId2"/>
          <a:srcRect t="3258" b="3258"/>
          <a:stretch>
            <a:fillRect/>
          </a:stretch>
        </p:blipFill>
        <p:spPr/>
      </p:pic>
      <p:pic>
        <p:nvPicPr>
          <p:cNvPr id="6" name="Picture 5">
            <a:extLst>
              <a:ext uri="{FF2B5EF4-FFF2-40B4-BE49-F238E27FC236}">
                <a16:creationId xmlns:a16="http://schemas.microsoft.com/office/drawing/2014/main" id="{C154BD8C-F525-9B48-A006-2F467F485C79}"/>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15178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7908AF-658D-D14D-B277-A31054E402CE}"/>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AUDIENCES</a:t>
            </a:r>
            <a:endParaRPr lang="en-US" dirty="0"/>
          </a:p>
        </p:txBody>
      </p:sp>
      <p:sp>
        <p:nvSpPr>
          <p:cNvPr id="9" name="Content Placeholder 8">
            <a:extLst>
              <a:ext uri="{FF2B5EF4-FFF2-40B4-BE49-F238E27FC236}">
                <a16:creationId xmlns:a16="http://schemas.microsoft.com/office/drawing/2014/main" id="{EDBF2021-77BA-794F-A0AF-3F3FA55D9B54}"/>
              </a:ext>
            </a:extLst>
          </p:cNvPr>
          <p:cNvSpPr>
            <a:spLocks noGrp="1"/>
          </p:cNvSpPr>
          <p:nvPr>
            <p:ph idx="1"/>
          </p:nvPr>
        </p:nvSpPr>
        <p:spPr/>
        <p:txBody>
          <a:bodyPr/>
          <a:lstStyle/>
          <a:p>
            <a:pPr marL="0" indent="0">
              <a:buNone/>
            </a:pPr>
            <a:r>
              <a:rPr lang="en-US" dirty="0">
                <a:latin typeface="Arial" panose="020B0604020202020204" pitchFamily="34" charset="0"/>
                <a:ea typeface="Franklin Gothic Book" charset="0"/>
                <a:cs typeface="Arial" panose="020B0604020202020204" pitchFamily="34" charset="0"/>
              </a:rPr>
              <a:t>Poll results show incredible divergence on</a:t>
            </a:r>
            <a:br>
              <a:rPr lang="en-US" dirty="0">
                <a:latin typeface="Arial" panose="020B0604020202020204" pitchFamily="34" charset="0"/>
                <a:ea typeface="Franklin Gothic Book" charset="0"/>
                <a:cs typeface="Arial" panose="020B0604020202020204" pitchFamily="34" charset="0"/>
              </a:rPr>
            </a:br>
            <a:r>
              <a:rPr lang="en-US" dirty="0">
                <a:latin typeface="Arial" panose="020B0604020202020204" pitchFamily="34" charset="0"/>
                <a:ea typeface="Franklin Gothic Book" charset="0"/>
                <a:cs typeface="Arial" panose="020B0604020202020204" pitchFamily="34" charset="0"/>
              </a:rPr>
              <a:t>both mindset and willingness to change based. </a:t>
            </a:r>
            <a:br>
              <a:rPr lang="en-US" dirty="0">
                <a:latin typeface="Arial" panose="020B0604020202020204" pitchFamily="34" charset="0"/>
                <a:ea typeface="Franklin Gothic Book" charset="0"/>
                <a:cs typeface="Arial" panose="020B0604020202020204" pitchFamily="34" charset="0"/>
              </a:rPr>
            </a:br>
            <a:r>
              <a:rPr lang="en-US" dirty="0">
                <a:latin typeface="Arial" panose="020B0604020202020204" pitchFamily="34" charset="0"/>
                <a:ea typeface="Franklin Gothic Book" charset="0"/>
                <a:cs typeface="Arial" panose="020B0604020202020204" pitchFamily="34" charset="0"/>
              </a:rPr>
              <a:t>Two distinct audiences emerged:</a:t>
            </a:r>
          </a:p>
          <a:p>
            <a:pPr marL="0" indent="0">
              <a:buNone/>
            </a:pPr>
            <a:endParaRPr lang="en-US" dirty="0">
              <a:latin typeface="Arial" panose="020B0604020202020204" pitchFamily="34" charset="0"/>
              <a:ea typeface="Franklin Gothic Book" charset="0"/>
              <a:cs typeface="Arial" panose="020B0604020202020204" pitchFamily="34" charset="0"/>
            </a:endParaRP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General public</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Current marijuana users</a:t>
            </a: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p>
        </p:txBody>
      </p:sp>
      <p:pic>
        <p:nvPicPr>
          <p:cNvPr id="4" name="Picture Placeholder 3" descr="A close up of a person smiling for the camera&#10;&#10;Description automatically generated">
            <a:extLst>
              <a:ext uri="{FF2B5EF4-FFF2-40B4-BE49-F238E27FC236}">
                <a16:creationId xmlns:a16="http://schemas.microsoft.com/office/drawing/2014/main" id="{CFB6F971-282F-F84A-BD41-6B36FEA87CBE}"/>
              </a:ext>
            </a:extLst>
          </p:cNvPr>
          <p:cNvPicPr>
            <a:picLocks noGrp="1" noChangeAspect="1"/>
          </p:cNvPicPr>
          <p:nvPr>
            <p:ph type="pic" sz="quarter" idx="10"/>
          </p:nvPr>
        </p:nvPicPr>
        <p:blipFill>
          <a:blip r:embed="rId2"/>
          <a:srcRect l="2122" r="2122"/>
          <a:stretch>
            <a:fillRect/>
          </a:stretch>
        </p:blipFill>
        <p:spPr/>
      </p:pic>
      <p:pic>
        <p:nvPicPr>
          <p:cNvPr id="5" name="Picture 4">
            <a:extLst>
              <a:ext uri="{FF2B5EF4-FFF2-40B4-BE49-F238E27FC236}">
                <a16:creationId xmlns:a16="http://schemas.microsoft.com/office/drawing/2014/main" id="{BCA7295E-5D1D-6C44-8DC3-278BD2DA428A}"/>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78349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812A-DDDD-B949-97BD-5927895C6B1A}"/>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AUDIENCES</a:t>
            </a:r>
            <a:endParaRPr lang="en-US" dirty="0"/>
          </a:p>
        </p:txBody>
      </p:sp>
      <p:sp>
        <p:nvSpPr>
          <p:cNvPr id="8" name="Content Placeholder 7">
            <a:extLst>
              <a:ext uri="{FF2B5EF4-FFF2-40B4-BE49-F238E27FC236}">
                <a16:creationId xmlns:a16="http://schemas.microsoft.com/office/drawing/2014/main" id="{2617B1EA-1C28-E14C-B8D8-7695A9520F86}"/>
              </a:ext>
            </a:extLst>
          </p:cNvPr>
          <p:cNvSpPr>
            <a:spLocks noGrp="1"/>
          </p:cNvSpPr>
          <p:nvPr>
            <p:ph idx="1"/>
          </p:nvPr>
        </p:nvSpPr>
        <p:spPr/>
        <p:txBody>
          <a:bodyPr>
            <a:normAutofit/>
          </a:bodyPr>
          <a:lstStyle/>
          <a:p>
            <a:pPr marL="0" indent="0">
              <a:buNone/>
            </a:pPr>
            <a:r>
              <a:rPr lang="en-US" b="1" dirty="0">
                <a:latin typeface="Arial" panose="020B0604020202020204" pitchFamily="34" charset="0"/>
                <a:ea typeface="Franklin Gothic Book" charset="0"/>
                <a:cs typeface="Arial" panose="020B0604020202020204" pitchFamily="34" charset="0"/>
              </a:rPr>
              <a:t>General Public</a:t>
            </a:r>
          </a:p>
          <a:p>
            <a:pPr marL="0" indent="0">
              <a:buNone/>
            </a:pPr>
            <a:endParaRPr lang="en-US" b="1" dirty="0">
              <a:latin typeface="Arial" panose="020B0604020202020204" pitchFamily="34" charset="0"/>
              <a:ea typeface="Franklin Gothic Book" charset="0"/>
              <a:cs typeface="Arial" panose="020B0604020202020204" pitchFamily="34" charset="0"/>
            </a:endParaRPr>
          </a:p>
          <a:p>
            <a:pPr marL="347472" indent="-347472"/>
            <a:r>
              <a:rPr lang="en-US" dirty="0">
                <a:latin typeface="Arial" panose="020B0604020202020204" pitchFamily="34" charset="0"/>
                <a:ea typeface="Franklin Gothic Book" charset="0"/>
                <a:cs typeface="Arial" panose="020B0604020202020204" pitchFamily="34" charset="0"/>
              </a:rPr>
              <a:t>Mindset far more mailable with higher likelihood to switch positions</a:t>
            </a:r>
          </a:p>
          <a:p>
            <a:pPr marL="347472" indent="-347472"/>
            <a:r>
              <a:rPr lang="en-US" sz="2400" dirty="0">
                <a:latin typeface="Arial" panose="020B0604020202020204" pitchFamily="34" charset="0"/>
                <a:ea typeface="Franklin Gothic Book" charset="0"/>
                <a:cs typeface="Arial" panose="020B0604020202020204" pitchFamily="34" charset="0"/>
              </a:rPr>
              <a:t>Important audience to create social change</a:t>
            </a:r>
          </a:p>
          <a:p>
            <a:endParaRPr lang="en-US" sz="1800" dirty="0"/>
          </a:p>
        </p:txBody>
      </p:sp>
      <p:pic>
        <p:nvPicPr>
          <p:cNvPr id="5" name="Picture Placeholder 4" descr="A picture containing text&#10;&#10;Description automatically generated">
            <a:extLst>
              <a:ext uri="{FF2B5EF4-FFF2-40B4-BE49-F238E27FC236}">
                <a16:creationId xmlns:a16="http://schemas.microsoft.com/office/drawing/2014/main" id="{3D319ED3-6621-4340-9A8F-8994B21D7ADB}"/>
              </a:ext>
            </a:extLst>
          </p:cNvPr>
          <p:cNvPicPr>
            <a:picLocks noGrp="1" noChangeAspect="1"/>
          </p:cNvPicPr>
          <p:nvPr>
            <p:ph type="pic" sz="quarter" idx="10"/>
          </p:nvPr>
        </p:nvPicPr>
        <p:blipFill>
          <a:blip r:embed="rId2"/>
          <a:srcRect t="2681" b="2681"/>
          <a:stretch>
            <a:fillRect/>
          </a:stretch>
        </p:blipFill>
        <p:spPr/>
      </p:pic>
      <p:pic>
        <p:nvPicPr>
          <p:cNvPr id="6" name="Picture 5">
            <a:extLst>
              <a:ext uri="{FF2B5EF4-FFF2-40B4-BE49-F238E27FC236}">
                <a16:creationId xmlns:a16="http://schemas.microsoft.com/office/drawing/2014/main" id="{7A0ED376-D325-B945-BF06-4E8A63D79438}"/>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9982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7A4F3-3D87-BC49-B409-7E1C48A2DCFB}"/>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AUDIENCES</a:t>
            </a:r>
            <a:endParaRPr lang="en-US" dirty="0"/>
          </a:p>
        </p:txBody>
      </p:sp>
      <p:sp>
        <p:nvSpPr>
          <p:cNvPr id="8" name="Content Placeholder 7">
            <a:extLst>
              <a:ext uri="{FF2B5EF4-FFF2-40B4-BE49-F238E27FC236}">
                <a16:creationId xmlns:a16="http://schemas.microsoft.com/office/drawing/2014/main" id="{FC54B990-5547-9349-8228-DE35A0D502FA}"/>
              </a:ext>
            </a:extLst>
          </p:cNvPr>
          <p:cNvSpPr>
            <a:spLocks noGrp="1"/>
          </p:cNvSpPr>
          <p:nvPr>
            <p:ph idx="1"/>
          </p:nvPr>
        </p:nvSpPr>
        <p:spPr/>
        <p:txBody>
          <a:bodyPr>
            <a:normAutofit/>
          </a:bodyPr>
          <a:lstStyle/>
          <a:p>
            <a:pPr marL="0" indent="0">
              <a:buNone/>
            </a:pPr>
            <a:r>
              <a:rPr lang="en-US" b="1" dirty="0">
                <a:latin typeface="Arial" panose="020B0604020202020204" pitchFamily="34" charset="0"/>
                <a:ea typeface="Franklin Gothic Book" charset="0"/>
                <a:cs typeface="Arial" panose="020B0604020202020204" pitchFamily="34" charset="0"/>
              </a:rPr>
              <a:t>Current Marijuana Users</a:t>
            </a:r>
          </a:p>
          <a:p>
            <a:pPr marL="0" indent="0">
              <a:buNone/>
            </a:pPr>
            <a:endParaRPr lang="en-US" b="1" dirty="0">
              <a:latin typeface="Arial" panose="020B0604020202020204" pitchFamily="34" charset="0"/>
              <a:ea typeface="Franklin Gothic Book" charset="0"/>
              <a:cs typeface="Arial" panose="020B0604020202020204" pitchFamily="34" charset="0"/>
            </a:endParaRPr>
          </a:p>
          <a:p>
            <a:pPr marL="347472" indent="-347472"/>
            <a:r>
              <a:rPr lang="en-US" dirty="0">
                <a:latin typeface="Arial" panose="020B0604020202020204" pitchFamily="34" charset="0"/>
                <a:ea typeface="Franklin Gothic Book" charset="0"/>
                <a:cs typeface="Arial" panose="020B0604020202020204" pitchFamily="34" charset="0"/>
              </a:rPr>
              <a:t>Tend to have firm engrained opinions </a:t>
            </a:r>
          </a:p>
          <a:p>
            <a:pPr marL="347472" lvl="2" indent="-347472">
              <a:spcBef>
                <a:spcPts val="1000"/>
              </a:spcBef>
              <a:buFont typeface="Arial" charset="0"/>
              <a:buChar char="•"/>
            </a:pPr>
            <a:r>
              <a:rPr lang="en-US" sz="2400" dirty="0">
                <a:latin typeface="Arial" panose="020B0604020202020204" pitchFamily="34" charset="0"/>
                <a:ea typeface="Franklin Gothic Book" charset="0"/>
                <a:cs typeface="Arial" panose="020B0604020202020204" pitchFamily="34" charset="0"/>
              </a:rPr>
              <a:t>This is the audience we must reach to reduce incidence of driving after using marijuana</a:t>
            </a:r>
          </a:p>
          <a:p>
            <a:endParaRPr lang="en-US" dirty="0"/>
          </a:p>
        </p:txBody>
      </p:sp>
      <p:pic>
        <p:nvPicPr>
          <p:cNvPr id="5" name="Picture Placeholder 4" descr="A picture containing person, man, building, music&#10;&#10;Description automatically generated">
            <a:extLst>
              <a:ext uri="{FF2B5EF4-FFF2-40B4-BE49-F238E27FC236}">
                <a16:creationId xmlns:a16="http://schemas.microsoft.com/office/drawing/2014/main" id="{878A60AB-FB55-DE4D-836A-A311826890D0}"/>
              </a:ext>
            </a:extLst>
          </p:cNvPr>
          <p:cNvPicPr>
            <a:picLocks noGrp="1" noChangeAspect="1"/>
          </p:cNvPicPr>
          <p:nvPr>
            <p:ph type="pic" sz="quarter" idx="10"/>
          </p:nvPr>
        </p:nvPicPr>
        <p:blipFill rotWithShape="1">
          <a:blip r:embed="rId2"/>
          <a:srcRect l="26078" t="413" r="26078" b="413"/>
          <a:stretch/>
        </p:blipFill>
        <p:spPr>
          <a:xfrm>
            <a:off x="0" y="0"/>
            <a:ext cx="4156075" cy="5803900"/>
          </a:xfrm>
        </p:spPr>
      </p:pic>
      <p:pic>
        <p:nvPicPr>
          <p:cNvPr id="6" name="Picture 5">
            <a:extLst>
              <a:ext uri="{FF2B5EF4-FFF2-40B4-BE49-F238E27FC236}">
                <a16:creationId xmlns:a16="http://schemas.microsoft.com/office/drawing/2014/main" id="{B145F9C7-7028-3C44-A4A3-876BA6B4F3E0}"/>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670723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D86604-A1CE-3B46-BEC5-34F433602861}"/>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8FFD8200-3BB6-6C46-BC50-16787E859F3B}"/>
              </a:ext>
            </a:extLst>
          </p:cNvPr>
          <p:cNvSpPr>
            <a:spLocks noGrp="1"/>
          </p:cNvSpPr>
          <p:nvPr>
            <p:ph idx="1"/>
          </p:nvPr>
        </p:nvSpPr>
        <p:spPr>
          <a:xfrm>
            <a:off x="4726406" y="2343291"/>
            <a:ext cx="7014429" cy="1522127"/>
          </a:xfrm>
        </p:spPr>
        <p:txBody>
          <a:bodyPr/>
          <a:lstStyle/>
          <a:p>
            <a:pPr marL="0" indent="0" algn="ctr">
              <a:buNone/>
            </a:pPr>
            <a:r>
              <a:rPr lang="en-US" b="1" dirty="0">
                <a:latin typeface="Arial" panose="020B0604020202020204" pitchFamily="34" charset="0"/>
                <a:ea typeface="Franklin Gothic Book" charset="0"/>
                <a:cs typeface="Arial" panose="020B0604020202020204" pitchFamily="34" charset="0"/>
              </a:rPr>
              <a:t>KEY FINDING ONE</a:t>
            </a:r>
          </a:p>
          <a:p>
            <a:pPr marL="0" indent="0" algn="ctr">
              <a:spcBef>
                <a:spcPts val="1600"/>
              </a:spcBef>
              <a:buNone/>
            </a:pPr>
            <a:r>
              <a:rPr lang="en-US" dirty="0">
                <a:latin typeface="Arial" panose="020B0604020202020204" pitchFamily="34" charset="0"/>
                <a:ea typeface="Franklin Gothic Book" charset="0"/>
                <a:cs typeface="Arial" panose="020B0604020202020204" pitchFamily="34" charset="0"/>
              </a:rPr>
              <a:t>Driving under the influence of marijuana</a:t>
            </a:r>
            <a:br>
              <a:rPr lang="en-US" dirty="0">
                <a:latin typeface="Arial" panose="020B0604020202020204" pitchFamily="34" charset="0"/>
                <a:ea typeface="Franklin Gothic Book" charset="0"/>
                <a:cs typeface="Arial" panose="020B0604020202020204" pitchFamily="34" charset="0"/>
              </a:rPr>
            </a:br>
            <a:r>
              <a:rPr lang="en-US" dirty="0">
                <a:latin typeface="Arial" panose="020B0604020202020204" pitchFamily="34" charset="0"/>
                <a:ea typeface="Franklin Gothic Book" charset="0"/>
                <a:cs typeface="Arial" panose="020B0604020202020204" pitchFamily="34" charset="0"/>
              </a:rPr>
              <a:t>is extremely common</a:t>
            </a:r>
          </a:p>
          <a:p>
            <a:endParaRPr lang="en-US" dirty="0"/>
          </a:p>
        </p:txBody>
      </p:sp>
      <p:pic>
        <p:nvPicPr>
          <p:cNvPr id="5" name="Picture Placeholder 4" descr="A person sitting in a car&#10;&#10;Description automatically generated">
            <a:extLst>
              <a:ext uri="{FF2B5EF4-FFF2-40B4-BE49-F238E27FC236}">
                <a16:creationId xmlns:a16="http://schemas.microsoft.com/office/drawing/2014/main" id="{A5425C7E-88E3-5546-ADC8-09378B4617DA}"/>
              </a:ext>
            </a:extLst>
          </p:cNvPr>
          <p:cNvPicPr>
            <a:picLocks noGrp="1" noChangeAspect="1"/>
          </p:cNvPicPr>
          <p:nvPr>
            <p:ph type="pic" sz="quarter" idx="10"/>
          </p:nvPr>
        </p:nvPicPr>
        <p:blipFill>
          <a:blip r:embed="rId2"/>
          <a:srcRect l="556" r="556"/>
          <a:stretch>
            <a:fillRect/>
          </a:stretch>
        </p:blipFill>
        <p:spPr>
          <a:xfrm>
            <a:off x="0" y="0"/>
            <a:ext cx="4156075" cy="5803900"/>
          </a:xfrm>
        </p:spPr>
      </p:pic>
      <p:cxnSp>
        <p:nvCxnSpPr>
          <p:cNvPr id="4" name="Straight Connector 3">
            <a:extLst>
              <a:ext uri="{FF2B5EF4-FFF2-40B4-BE49-F238E27FC236}">
                <a16:creationId xmlns:a16="http://schemas.microsoft.com/office/drawing/2014/main" id="{6841D81C-9814-2843-A387-0AE86FE69AA6}"/>
              </a:ext>
            </a:extLst>
          </p:cNvPr>
          <p:cNvCxnSpPr>
            <a:cxnSpLocks/>
          </p:cNvCxnSpPr>
          <p:nvPr/>
        </p:nvCxnSpPr>
        <p:spPr>
          <a:xfrm>
            <a:off x="6833286" y="2829698"/>
            <a:ext cx="2755557"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6660D000-962B-BC4C-BC15-7BAD289240A0}"/>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043634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F99E56-C5A8-394F-AD81-2BAF9E40234E}"/>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F9D953AD-9302-A64C-880F-C77EDB7532DC}"/>
              </a:ext>
            </a:extLst>
          </p:cNvPr>
          <p:cNvSpPr>
            <a:spLocks noGrp="1"/>
          </p:cNvSpPr>
          <p:nvPr>
            <p:ph idx="1"/>
          </p:nvPr>
        </p:nvSpPr>
        <p:spPr/>
        <p:txBody>
          <a:bodyPr>
            <a:normAutofit/>
          </a:bodyPr>
          <a:lstStyle/>
          <a:p>
            <a:pPr marL="0" indent="0">
              <a:spcBef>
                <a:spcPts val="0"/>
              </a:spcBef>
              <a:buNone/>
            </a:pPr>
            <a:r>
              <a:rPr lang="en-US" sz="2100" b="1" dirty="0">
                <a:latin typeface="Arial" panose="020B0604020202020204" pitchFamily="34" charset="0"/>
                <a:ea typeface="Franklin Gothic Book" charset="0"/>
                <a:cs typeface="Arial" panose="020B0604020202020204" pitchFamily="34" charset="0"/>
              </a:rPr>
              <a:t>Key Finding One</a:t>
            </a:r>
          </a:p>
          <a:p>
            <a:pPr marL="0" indent="0">
              <a:spcBef>
                <a:spcPts val="0"/>
              </a:spcBef>
              <a:buNone/>
            </a:pPr>
            <a:r>
              <a:rPr lang="en-US" sz="2100" dirty="0">
                <a:latin typeface="Arial" panose="020B0604020202020204" pitchFamily="34" charset="0"/>
                <a:ea typeface="Franklin Gothic Book" charset="0"/>
                <a:cs typeface="Arial" panose="020B0604020202020204" pitchFamily="34" charset="0"/>
              </a:rPr>
              <a:t>Driving under the influence of marijuana is</a:t>
            </a:r>
            <a:br>
              <a:rPr lang="en-US" sz="2100" dirty="0">
                <a:latin typeface="Arial" panose="020B0604020202020204" pitchFamily="34" charset="0"/>
                <a:ea typeface="Franklin Gothic Book" charset="0"/>
                <a:cs typeface="Arial" panose="020B0604020202020204" pitchFamily="34" charset="0"/>
              </a:rPr>
            </a:br>
            <a:r>
              <a:rPr lang="en-US" sz="2100" dirty="0">
                <a:latin typeface="Arial" panose="020B0604020202020204" pitchFamily="34" charset="0"/>
                <a:ea typeface="Franklin Gothic Book" charset="0"/>
                <a:cs typeface="Arial" panose="020B0604020202020204" pitchFamily="34" charset="0"/>
              </a:rPr>
              <a:t>extremely common</a:t>
            </a:r>
          </a:p>
          <a:p>
            <a:pPr marL="0" indent="0">
              <a:buNone/>
            </a:pPr>
            <a:endParaRPr lang="en-US" sz="2100" dirty="0">
              <a:latin typeface="Arial" panose="020B0604020202020204" pitchFamily="34" charset="0"/>
              <a:ea typeface="Franklin Gothic Book" charset="0"/>
              <a:cs typeface="Arial" panose="020B0604020202020204" pitchFamily="34" charset="0"/>
            </a:endParaRPr>
          </a:p>
          <a:p>
            <a:pPr marL="347472" lvl="1" indent="-347472">
              <a:buFont typeface="Arial" charset="0"/>
              <a:buChar char="•"/>
            </a:pPr>
            <a:r>
              <a:rPr lang="en-US" sz="2100" dirty="0">
                <a:latin typeface="Arial" panose="020B0604020202020204" pitchFamily="34" charset="0"/>
                <a:ea typeface="Franklin Gothic Book" charset="0"/>
                <a:cs typeface="Arial" panose="020B0604020202020204" pitchFamily="34" charset="0"/>
              </a:rPr>
              <a:t>Average age of first use: 16</a:t>
            </a:r>
          </a:p>
          <a:p>
            <a:pPr marL="347472" lvl="1" indent="-347472">
              <a:buFont typeface="Arial" charset="0"/>
              <a:buChar char="•"/>
            </a:pPr>
            <a:r>
              <a:rPr lang="en-US" sz="2100" dirty="0">
                <a:latin typeface="Arial" panose="020B0604020202020204" pitchFamily="34" charset="0"/>
                <a:ea typeface="Franklin Gothic Book" charset="0"/>
                <a:cs typeface="Arial" panose="020B0604020202020204" pitchFamily="34" charset="0"/>
              </a:rPr>
              <a:t>Most users consume multiple times per week and often daily</a:t>
            </a:r>
          </a:p>
          <a:p>
            <a:pPr marL="347472" lvl="1" indent="-347472">
              <a:buFont typeface="Arial" charset="0"/>
              <a:buChar char="•"/>
            </a:pPr>
            <a:r>
              <a:rPr lang="en-US" sz="2100" dirty="0">
                <a:latin typeface="Arial" panose="020B0604020202020204" pitchFamily="34" charset="0"/>
                <a:ea typeface="Franklin Gothic Book" charset="0"/>
                <a:cs typeface="Arial" panose="020B0604020202020204" pitchFamily="34" charset="0"/>
              </a:rPr>
              <a:t>Marijuana users state they enjoy smoking while driving without being prompted</a:t>
            </a:r>
          </a:p>
          <a:p>
            <a:pPr marL="347472" lvl="1" indent="-347472">
              <a:buFont typeface="Arial" charset="0"/>
              <a:buChar char="•"/>
            </a:pPr>
            <a:r>
              <a:rPr lang="en-US" sz="2100" dirty="0">
                <a:latin typeface="Arial" panose="020B0604020202020204" pitchFamily="34" charset="0"/>
                <a:ea typeface="Franklin Gothic Book" charset="0"/>
                <a:cs typeface="Arial" panose="020B0604020202020204" pitchFamily="34" charset="0"/>
              </a:rPr>
              <a:t>Many users drive multiple times per week after using marijuana</a:t>
            </a:r>
          </a:p>
          <a:p>
            <a:pPr marL="347472" lvl="1" indent="-347472">
              <a:buFont typeface="Arial" charset="0"/>
              <a:buChar char="•"/>
            </a:pPr>
            <a:r>
              <a:rPr lang="en-US" sz="2100" dirty="0">
                <a:latin typeface="Arial" panose="020B0604020202020204" pitchFamily="34" charset="0"/>
                <a:ea typeface="Franklin Gothic Book" charset="0"/>
                <a:cs typeface="Arial" panose="020B0604020202020204" pitchFamily="34" charset="0"/>
              </a:rPr>
              <a:t>This contrasts with alcohol where the average drunk driver drives 80 times prior to their first arrest</a:t>
            </a:r>
          </a:p>
          <a:p>
            <a:pPr marL="0" indent="0">
              <a:buNone/>
            </a:pPr>
            <a:endParaRPr lang="en-US" dirty="0"/>
          </a:p>
        </p:txBody>
      </p:sp>
      <p:pic>
        <p:nvPicPr>
          <p:cNvPr id="4" name="Picture Placeholder 3" descr="A person brushing her hair in front of a window&#10;&#10;Description automatically generated">
            <a:extLst>
              <a:ext uri="{FF2B5EF4-FFF2-40B4-BE49-F238E27FC236}">
                <a16:creationId xmlns:a16="http://schemas.microsoft.com/office/drawing/2014/main" id="{F058BED0-BC42-7444-A57D-ABDCFA793059}"/>
              </a:ext>
            </a:extLst>
          </p:cNvPr>
          <p:cNvPicPr>
            <a:picLocks noGrp="1" noChangeAspect="1"/>
          </p:cNvPicPr>
          <p:nvPr>
            <p:ph type="pic" sz="quarter" idx="10"/>
          </p:nvPr>
        </p:nvPicPr>
        <p:blipFill rotWithShape="1">
          <a:blip r:embed="rId2"/>
          <a:srcRect l="35642" r="16814"/>
          <a:stretch/>
        </p:blipFill>
        <p:spPr>
          <a:xfrm flipH="1">
            <a:off x="0" y="0"/>
            <a:ext cx="4156075" cy="5803900"/>
          </a:xfrm>
        </p:spPr>
      </p:pic>
      <p:pic>
        <p:nvPicPr>
          <p:cNvPr id="5" name="Picture 4">
            <a:extLst>
              <a:ext uri="{FF2B5EF4-FFF2-40B4-BE49-F238E27FC236}">
                <a16:creationId xmlns:a16="http://schemas.microsoft.com/office/drawing/2014/main" id="{C4D2741A-6F3B-704D-A3B1-3107B530B64F}"/>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4178179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B8AC9-A1EB-3C4A-8BAF-71656F4293E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10E21309-1FE3-434B-8936-CA672F1A1753}"/>
              </a:ext>
            </a:extLst>
          </p:cNvPr>
          <p:cNvSpPr>
            <a:spLocks noGrp="1"/>
          </p:cNvSpPr>
          <p:nvPr>
            <p:ph idx="1"/>
          </p:nvPr>
        </p:nvSpPr>
        <p:spPr>
          <a:xfrm>
            <a:off x="4726406" y="2223654"/>
            <a:ext cx="7014429" cy="3335295"/>
          </a:xfrm>
        </p:spPr>
        <p:txBody>
          <a:bodyPr/>
          <a:lstStyle/>
          <a:p>
            <a:pPr marL="0" indent="0" algn="ctr">
              <a:buNone/>
            </a:pPr>
            <a:r>
              <a:rPr lang="en-US" b="1" dirty="0">
                <a:latin typeface="Arial" panose="020B0604020202020204" pitchFamily="34" charset="0"/>
                <a:ea typeface="Franklin Gothic Book" charset="0"/>
                <a:cs typeface="Arial" panose="020B0604020202020204" pitchFamily="34" charset="0"/>
              </a:rPr>
              <a:t>KEY FINDING TWO</a:t>
            </a:r>
          </a:p>
          <a:p>
            <a:pPr marL="0" indent="0" algn="ctr">
              <a:spcBef>
                <a:spcPts val="1600"/>
              </a:spcBef>
              <a:buNone/>
            </a:pPr>
            <a:r>
              <a:rPr lang="en-US" dirty="0">
                <a:latin typeface="Arial" panose="020B0604020202020204" pitchFamily="34" charset="0"/>
                <a:ea typeface="Franklin Gothic Book" charset="0"/>
                <a:cs typeface="Arial" panose="020B0604020202020204" pitchFamily="34" charset="0"/>
              </a:rPr>
              <a:t>Marijuana perceived as improving driving ability</a:t>
            </a:r>
          </a:p>
          <a:p>
            <a:endParaRPr lang="en-US" dirty="0"/>
          </a:p>
        </p:txBody>
      </p:sp>
      <p:pic>
        <p:nvPicPr>
          <p:cNvPr id="6" name="Picture Placeholder 5" descr="A person sitting in a car&#10;&#10;Description automatically generated">
            <a:extLst>
              <a:ext uri="{FF2B5EF4-FFF2-40B4-BE49-F238E27FC236}">
                <a16:creationId xmlns:a16="http://schemas.microsoft.com/office/drawing/2014/main" id="{06CF22B4-BE9E-9F44-8A05-579288AD6333}"/>
              </a:ext>
            </a:extLst>
          </p:cNvPr>
          <p:cNvPicPr>
            <a:picLocks noGrp="1" noChangeAspect="1"/>
          </p:cNvPicPr>
          <p:nvPr>
            <p:ph type="pic" sz="quarter" idx="10"/>
          </p:nvPr>
        </p:nvPicPr>
        <p:blipFill>
          <a:blip r:embed="rId2"/>
          <a:srcRect t="3641" b="3641"/>
          <a:stretch>
            <a:fillRect/>
          </a:stretch>
        </p:blipFill>
        <p:spPr/>
      </p:pic>
      <p:cxnSp>
        <p:nvCxnSpPr>
          <p:cNvPr id="4" name="Straight Connector 3">
            <a:extLst>
              <a:ext uri="{FF2B5EF4-FFF2-40B4-BE49-F238E27FC236}">
                <a16:creationId xmlns:a16="http://schemas.microsoft.com/office/drawing/2014/main" id="{3700D1B7-5E9A-D245-A8CA-BF4A6D4A8E61}"/>
              </a:ext>
            </a:extLst>
          </p:cNvPr>
          <p:cNvCxnSpPr>
            <a:cxnSpLocks/>
          </p:cNvCxnSpPr>
          <p:nvPr/>
        </p:nvCxnSpPr>
        <p:spPr>
          <a:xfrm>
            <a:off x="6870358" y="2693773"/>
            <a:ext cx="274320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1F5A1514-52A6-1D48-81FC-4A7772F39A2F}"/>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699743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E494F6-8616-E146-A726-420E2F2D9C9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5A0D76B3-C063-C443-BDD0-FF487E38BB4A}"/>
              </a:ext>
            </a:extLst>
          </p:cNvPr>
          <p:cNvSpPr>
            <a:spLocks noGrp="1"/>
          </p:cNvSpPr>
          <p:nvPr>
            <p:ph idx="1"/>
          </p:nvPr>
        </p:nvSpPr>
        <p:spPr/>
        <p:txBody>
          <a:bodyPr>
            <a:normAutofit/>
          </a:bodyPr>
          <a:lstStyle/>
          <a:p>
            <a:pPr marL="0" indent="0">
              <a:spcBef>
                <a:spcPts val="0"/>
              </a:spcBef>
              <a:buNone/>
            </a:pPr>
            <a:r>
              <a:rPr lang="en-US" sz="2200" b="1" dirty="0">
                <a:latin typeface="Arial" panose="020B0604020202020204" pitchFamily="34" charset="0"/>
                <a:ea typeface="Franklin Gothic Book" charset="0"/>
                <a:cs typeface="Arial" panose="020B0604020202020204" pitchFamily="34" charset="0"/>
              </a:rPr>
              <a:t>Key Finding Two</a:t>
            </a:r>
          </a:p>
          <a:p>
            <a:pPr marL="0" indent="0">
              <a:spcBef>
                <a:spcPts val="0"/>
              </a:spcBef>
              <a:buNone/>
            </a:pPr>
            <a:r>
              <a:rPr lang="en-US" sz="2200" dirty="0">
                <a:latin typeface="Arial" panose="020B0604020202020204" pitchFamily="34" charset="0"/>
                <a:ea typeface="Franklin Gothic Book" charset="0"/>
                <a:cs typeface="Arial" panose="020B0604020202020204" pitchFamily="34" charset="0"/>
              </a:rPr>
              <a:t>Marijuana perceived as improving driving ability</a:t>
            </a:r>
          </a:p>
          <a:p>
            <a:pPr marL="0" indent="0">
              <a:buNone/>
            </a:pPr>
            <a:endParaRPr lang="en-US" sz="2200" dirty="0">
              <a:latin typeface="Arial" panose="020B0604020202020204" pitchFamily="34" charset="0"/>
              <a:ea typeface="Franklin Gothic Book" charset="0"/>
              <a:cs typeface="Arial" panose="020B0604020202020204" pitchFamily="34" charset="0"/>
            </a:endParaRP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Increases focus</a:t>
            </a: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Drive slower</a:t>
            </a: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More patient</a:t>
            </a: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Isolated examples of members of some groups state they personally can not drive after using marijuana</a:t>
            </a:r>
          </a:p>
          <a:p>
            <a:pPr marL="914400" lvl="3"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These people are all fully comfortable riding in a vehicle with people who have used marijuana</a:t>
            </a:r>
          </a:p>
          <a:p>
            <a:endParaRPr lang="en-US" sz="2000" dirty="0"/>
          </a:p>
        </p:txBody>
      </p:sp>
      <p:pic>
        <p:nvPicPr>
          <p:cNvPr id="4" name="Picture Placeholder 3" descr="A close up of a road&#10;&#10;Description automatically generated">
            <a:extLst>
              <a:ext uri="{FF2B5EF4-FFF2-40B4-BE49-F238E27FC236}">
                <a16:creationId xmlns:a16="http://schemas.microsoft.com/office/drawing/2014/main" id="{2D405BB7-1FF7-3449-9E6D-E8E73C8218A4}"/>
              </a:ext>
            </a:extLst>
          </p:cNvPr>
          <p:cNvPicPr>
            <a:picLocks noGrp="1" noChangeAspect="1"/>
          </p:cNvPicPr>
          <p:nvPr>
            <p:ph type="pic" sz="quarter" idx="10"/>
          </p:nvPr>
        </p:nvPicPr>
        <p:blipFill>
          <a:blip r:embed="rId2"/>
          <a:srcRect l="6150" r="6150"/>
          <a:stretch>
            <a:fillRect/>
          </a:stretch>
        </p:blipFill>
        <p:spPr/>
      </p:pic>
      <p:pic>
        <p:nvPicPr>
          <p:cNvPr id="5" name="Picture 4">
            <a:extLst>
              <a:ext uri="{FF2B5EF4-FFF2-40B4-BE49-F238E27FC236}">
                <a16:creationId xmlns:a16="http://schemas.microsoft.com/office/drawing/2014/main" id="{BB03D188-411D-0B4C-B416-D371737C2638}"/>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888181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B5707-354D-C84D-9B37-76ACB0559A33}"/>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537D4893-5D1D-B74B-94DB-3201840CAD0F}"/>
              </a:ext>
            </a:extLst>
          </p:cNvPr>
          <p:cNvSpPr>
            <a:spLocks noGrp="1"/>
          </p:cNvSpPr>
          <p:nvPr>
            <p:ph idx="1"/>
          </p:nvPr>
        </p:nvSpPr>
        <p:spPr/>
        <p:txBody>
          <a:bodyPr>
            <a:normAutofit/>
          </a:bodyPr>
          <a:lstStyle/>
          <a:p>
            <a:pPr marL="0" indent="0">
              <a:spcBef>
                <a:spcPts val="0"/>
              </a:spcBef>
              <a:buNone/>
            </a:pPr>
            <a:r>
              <a:rPr lang="en-US" sz="2200" b="1" dirty="0">
                <a:latin typeface="Arial" panose="020B0604020202020204" pitchFamily="34" charset="0"/>
                <a:ea typeface="Franklin Gothic Book" charset="0"/>
                <a:cs typeface="Arial" panose="020B0604020202020204" pitchFamily="34" charset="0"/>
              </a:rPr>
              <a:t>Key Finding Two</a:t>
            </a:r>
          </a:p>
          <a:p>
            <a:pPr marL="0" indent="0">
              <a:spcBef>
                <a:spcPts val="0"/>
              </a:spcBef>
              <a:buNone/>
            </a:pPr>
            <a:r>
              <a:rPr lang="en-US" sz="2200" dirty="0">
                <a:latin typeface="Arial" panose="020B0604020202020204" pitchFamily="34" charset="0"/>
                <a:ea typeface="Franklin Gothic Book" charset="0"/>
                <a:cs typeface="Arial" panose="020B0604020202020204" pitchFamily="34" charset="0"/>
              </a:rPr>
              <a:t>Marijuana perceived as improving driving ability</a:t>
            </a:r>
          </a:p>
          <a:p>
            <a:pPr marL="0" indent="0">
              <a:buNone/>
            </a:pPr>
            <a:endParaRPr lang="en-US" sz="2200" dirty="0">
              <a:latin typeface="Arial" panose="020B0604020202020204" pitchFamily="34" charset="0"/>
              <a:ea typeface="Franklin Gothic Book" charset="0"/>
              <a:cs typeface="Arial" panose="020B0604020202020204" pitchFamily="34" charset="0"/>
            </a:endParaRP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When asked if they would find it acceptable that a school bus driver would drive their children after having consumed marijuana almost all responded they were fine with that</a:t>
            </a:r>
          </a:p>
          <a:p>
            <a:endParaRPr lang="en-US" sz="2200" dirty="0"/>
          </a:p>
        </p:txBody>
      </p:sp>
      <p:pic>
        <p:nvPicPr>
          <p:cNvPr id="5" name="Picture Placeholder 4" descr="A picture containing outdoor, transport, sitting&#10;&#10;Description automatically generated">
            <a:extLst>
              <a:ext uri="{FF2B5EF4-FFF2-40B4-BE49-F238E27FC236}">
                <a16:creationId xmlns:a16="http://schemas.microsoft.com/office/drawing/2014/main" id="{025A7F75-FF09-C844-9106-B5019F20169A}"/>
              </a:ext>
            </a:extLst>
          </p:cNvPr>
          <p:cNvPicPr>
            <a:picLocks noGrp="1" noChangeAspect="1"/>
          </p:cNvPicPr>
          <p:nvPr>
            <p:ph type="pic" sz="quarter" idx="10"/>
          </p:nvPr>
        </p:nvPicPr>
        <p:blipFill>
          <a:blip r:embed="rId2"/>
          <a:srcRect t="3641" b="3641"/>
          <a:stretch>
            <a:fillRect/>
          </a:stretch>
        </p:blipFill>
        <p:spPr/>
      </p:pic>
      <p:pic>
        <p:nvPicPr>
          <p:cNvPr id="6" name="Picture 5">
            <a:extLst>
              <a:ext uri="{FF2B5EF4-FFF2-40B4-BE49-F238E27FC236}">
                <a16:creationId xmlns:a16="http://schemas.microsoft.com/office/drawing/2014/main" id="{63608A05-98B0-DA40-BEBF-E52D91F5C49F}"/>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43661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 Paso, I think for the most part">
            <a:hlinkClick r:id="" action="ppaction://media"/>
            <a:extLst>
              <a:ext uri="{FF2B5EF4-FFF2-40B4-BE49-F238E27FC236}">
                <a16:creationId xmlns:a16="http://schemas.microsoft.com/office/drawing/2014/main" id="{EF374CF3-975F-7B4C-8B76-DF877CC462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9619" y="4589220"/>
            <a:ext cx="812800" cy="812800"/>
          </a:xfrm>
          <a:prstGeom prst="rect">
            <a:avLst/>
          </a:prstGeom>
          <a:noFill/>
          <a:ln>
            <a:noFill/>
          </a:ln>
          <a:effectLst>
            <a:outerShdw blurRad="50800" dist="50800" dir="5400000" algn="ctr" rotWithShape="0">
              <a:srgbClr val="000000">
                <a:alpha val="43137"/>
              </a:srgbClr>
            </a:outerShdw>
          </a:effectLst>
        </p:spPr>
      </p:pic>
      <p:sp>
        <p:nvSpPr>
          <p:cNvPr id="3" name="Title 2">
            <a:extLst>
              <a:ext uri="{FF2B5EF4-FFF2-40B4-BE49-F238E27FC236}">
                <a16:creationId xmlns:a16="http://schemas.microsoft.com/office/drawing/2014/main" id="{2E052E76-7A95-9B4B-84E6-F902B3D93559}"/>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14E45394-216A-DE4D-9F00-AE5AB272A04D}"/>
              </a:ext>
            </a:extLst>
          </p:cNvPr>
          <p:cNvSpPr>
            <a:spLocks noGrp="1"/>
          </p:cNvSpPr>
          <p:nvPr>
            <p:ph idx="1"/>
          </p:nvPr>
        </p:nvSpPr>
        <p:spPr/>
        <p:txBody>
          <a:bodyPr/>
          <a:lstStyle/>
          <a:p>
            <a:pPr marL="0" indent="0">
              <a:spcBef>
                <a:spcPts val="0"/>
              </a:spcBef>
              <a:buNone/>
            </a:pPr>
            <a:r>
              <a:rPr lang="en-US" sz="2200" b="1" dirty="0">
                <a:ea typeface="Franklin Gothic Book" charset="0"/>
                <a:cs typeface="Arial" panose="020B0604020202020204" pitchFamily="34" charset="0"/>
              </a:rPr>
              <a:t>Key Finding Two</a:t>
            </a:r>
          </a:p>
          <a:p>
            <a:pPr marL="0" indent="0">
              <a:spcBef>
                <a:spcPts val="0"/>
              </a:spcBef>
              <a:buNone/>
            </a:pPr>
            <a:r>
              <a:rPr lang="en-US" sz="2200" dirty="0">
                <a:ea typeface="Franklin Gothic Book" charset="0"/>
                <a:cs typeface="Arial" panose="020B0604020202020204" pitchFamily="34" charset="0"/>
              </a:rPr>
              <a:t>Marijuana perceived as improving driving ability</a:t>
            </a:r>
          </a:p>
          <a:p>
            <a:pPr marL="0" indent="0">
              <a:buNone/>
            </a:pPr>
            <a:endParaRPr lang="en-US" sz="2200" dirty="0">
              <a:ea typeface="Franklin Gothic Book" charset="0"/>
              <a:cs typeface="Arial" panose="020B0604020202020204" pitchFamily="34" charset="0"/>
            </a:endParaRPr>
          </a:p>
          <a:p>
            <a:pPr marL="0" indent="0">
              <a:buNone/>
            </a:pPr>
            <a:endParaRPr lang="en-US" sz="2200" dirty="0">
              <a:ea typeface="Franklin Gothic Book" charset="0"/>
              <a:cs typeface="Arial" panose="020B0604020202020204" pitchFamily="34" charset="0"/>
            </a:endParaRPr>
          </a:p>
          <a:p>
            <a:pPr marL="236538" lvl="1" indent="0">
              <a:buNone/>
            </a:pPr>
            <a:r>
              <a:rPr lang="en-US" sz="2200" dirty="0">
                <a:ea typeface="Franklin Gothic Book" charset="0"/>
                <a:cs typeface="Arial" panose="020B0604020202020204" pitchFamily="34" charset="0"/>
              </a:rPr>
              <a:t>“</a:t>
            </a:r>
            <a:r>
              <a:rPr lang="en-US" sz="2200" i="1" dirty="0"/>
              <a:t>I think for the most part you’re pretty safe. You’re just in a flow state kind of thing, where you’ll play some music and just drive away. I mean, it can even be like therapeutic, at least for me. I like driving…Yeah, you’re in the zone.”</a:t>
            </a:r>
          </a:p>
          <a:p>
            <a:pPr marL="236538" lvl="1" indent="0" algn="r">
              <a:buNone/>
            </a:pPr>
            <a:r>
              <a:rPr lang="en-US" sz="2200" b="1" i="1" dirty="0"/>
              <a:t>— </a:t>
            </a:r>
            <a:r>
              <a:rPr lang="en-US" sz="2200" b="1" dirty="0"/>
              <a:t>El Paso participant</a:t>
            </a:r>
            <a:endParaRPr lang="en-US" sz="2200" b="1" i="1" dirty="0"/>
          </a:p>
        </p:txBody>
      </p:sp>
      <p:pic>
        <p:nvPicPr>
          <p:cNvPr id="5" name="Picture Placeholder 4" descr="A close up of a highway&#10;&#10;Description automatically generated">
            <a:extLst>
              <a:ext uri="{FF2B5EF4-FFF2-40B4-BE49-F238E27FC236}">
                <a16:creationId xmlns:a16="http://schemas.microsoft.com/office/drawing/2014/main" id="{DBD3D8E5-23F0-D240-9FCD-5EBAA82C3D3A}"/>
              </a:ext>
            </a:extLst>
          </p:cNvPr>
          <p:cNvPicPr>
            <a:picLocks noGrp="1" noChangeAspect="1"/>
          </p:cNvPicPr>
          <p:nvPr>
            <p:ph type="pic" sz="quarter" idx="10"/>
          </p:nvPr>
        </p:nvPicPr>
        <p:blipFill>
          <a:blip r:embed="rId6"/>
          <a:srcRect t="3641" b="3641"/>
          <a:stretch>
            <a:fillRect/>
          </a:stretch>
        </p:blipFill>
        <p:spPr/>
      </p:pic>
      <p:pic>
        <p:nvPicPr>
          <p:cNvPr id="6" name="Picture 5">
            <a:extLst>
              <a:ext uri="{FF2B5EF4-FFF2-40B4-BE49-F238E27FC236}">
                <a16:creationId xmlns:a16="http://schemas.microsoft.com/office/drawing/2014/main" id="{5B11FB99-793C-F24E-865B-16E917FFF875}"/>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2912877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88B0B-C41C-414D-A213-0A8DEA225E86}"/>
              </a:ext>
            </a:extLst>
          </p:cNvPr>
          <p:cNvSpPr>
            <a:spLocks noGrp="1"/>
          </p:cNvSpPr>
          <p:nvPr>
            <p:ph type="title"/>
          </p:nvPr>
        </p:nvSpPr>
        <p:spPr/>
        <p:txBody>
          <a:bodyPr/>
          <a:lstStyle/>
          <a:p>
            <a:pPr marL="1588"/>
            <a:r>
              <a:rPr lang="en-US" b="1" dirty="0">
                <a:latin typeface="Arial Black" panose="020B0604020202020204" pitchFamily="34" charset="0"/>
                <a:ea typeface="Franklin Gothic Heavy" charset="0"/>
                <a:cs typeface="Arial Black" panose="020B0604020202020204" pitchFamily="34" charset="0"/>
              </a:rPr>
              <a:t>WHAT THIS PROJECT IS NOT</a:t>
            </a:r>
            <a:endParaRPr lang="en-US" dirty="0"/>
          </a:p>
        </p:txBody>
      </p:sp>
      <p:sp>
        <p:nvSpPr>
          <p:cNvPr id="8" name="Content Placeholder 7">
            <a:extLst>
              <a:ext uri="{FF2B5EF4-FFF2-40B4-BE49-F238E27FC236}">
                <a16:creationId xmlns:a16="http://schemas.microsoft.com/office/drawing/2014/main" id="{7FE89BDA-C550-4E45-B68A-BFF2496FC0B2}"/>
              </a:ext>
            </a:extLst>
          </p:cNvPr>
          <p:cNvSpPr>
            <a:spLocks noGrp="1"/>
          </p:cNvSpPr>
          <p:nvPr>
            <p:ph idx="1"/>
          </p:nvPr>
        </p:nvSpPr>
        <p:spPr/>
        <p:txBody>
          <a:bodyPr/>
          <a:lstStyle/>
          <a:p>
            <a:pPr marL="0" indent="0">
              <a:buNone/>
            </a:pPr>
            <a:r>
              <a:rPr lang="en-US" b="1" dirty="0">
                <a:latin typeface="Arial" panose="020B0604020202020204" pitchFamily="34" charset="0"/>
                <a:ea typeface="Franklin Gothic Book" charset="0"/>
                <a:cs typeface="Arial" panose="020B0604020202020204" pitchFamily="34" charset="0"/>
              </a:rPr>
              <a:t>This project is not:</a:t>
            </a:r>
          </a:p>
          <a:p>
            <a:pPr marL="522288" lvl="1" indent="-285750">
              <a:buFont typeface="Arial" charset="0"/>
              <a:buChar char="•"/>
            </a:pPr>
            <a:r>
              <a:rPr lang="en-US" sz="2200" dirty="0">
                <a:latin typeface="Arial" panose="020B0604020202020204" pitchFamily="34" charset="0"/>
                <a:ea typeface="Franklin Gothic Book" charset="0"/>
                <a:cs typeface="Arial" panose="020B0604020202020204" pitchFamily="34" charset="0"/>
              </a:rPr>
              <a:t>A study related in any way to the legalization of marijuana</a:t>
            </a:r>
          </a:p>
          <a:p>
            <a:pPr marL="522288" lvl="1" indent="-285750">
              <a:buFont typeface="Arial" charset="0"/>
              <a:buChar char="•"/>
            </a:pPr>
            <a:r>
              <a:rPr lang="en-US" sz="2200" dirty="0">
                <a:latin typeface="Arial" panose="020B0604020202020204" pitchFamily="34" charset="0"/>
                <a:ea typeface="Franklin Gothic Book" charset="0"/>
                <a:cs typeface="Arial" panose="020B0604020202020204" pitchFamily="34" charset="0"/>
              </a:rPr>
              <a:t>A study related to the science behind marijuana impairment</a:t>
            </a:r>
          </a:p>
          <a:p>
            <a:pPr marL="522288" lvl="1" indent="-285750">
              <a:buFont typeface="Arial" charset="0"/>
              <a:buChar char="•"/>
            </a:pPr>
            <a:r>
              <a:rPr lang="en-US" sz="2200" dirty="0">
                <a:latin typeface="Arial" panose="020B0604020202020204" pitchFamily="34" charset="0"/>
                <a:ea typeface="Franklin Gothic Book" charset="0"/>
                <a:cs typeface="Arial" panose="020B0604020202020204" pitchFamily="34" charset="0"/>
              </a:rPr>
              <a:t>A study related to the number of crashes or fatalities caused by marijuana impairment</a:t>
            </a:r>
          </a:p>
          <a:p>
            <a:endParaRPr lang="en-US" dirty="0"/>
          </a:p>
        </p:txBody>
      </p:sp>
      <p:pic>
        <p:nvPicPr>
          <p:cNvPr id="6" name="Picture Placeholder 5" descr="A person holding a flower&#10;&#10;Description automatically generated">
            <a:extLst>
              <a:ext uri="{FF2B5EF4-FFF2-40B4-BE49-F238E27FC236}">
                <a16:creationId xmlns:a16="http://schemas.microsoft.com/office/drawing/2014/main" id="{3A5DAB39-176D-3A4C-9C56-FE39237BB4E0}"/>
              </a:ext>
            </a:extLst>
          </p:cNvPr>
          <p:cNvPicPr>
            <a:picLocks noGrp="1" noChangeAspect="1"/>
          </p:cNvPicPr>
          <p:nvPr>
            <p:ph type="pic" sz="quarter" idx="10"/>
          </p:nvPr>
        </p:nvPicPr>
        <p:blipFill>
          <a:blip r:embed="rId2"/>
          <a:srcRect l="26228" r="26228"/>
          <a:stretch>
            <a:fillRect/>
          </a:stretch>
        </p:blipFill>
        <p:spPr/>
      </p:pic>
      <p:pic>
        <p:nvPicPr>
          <p:cNvPr id="5" name="Picture 4">
            <a:extLst>
              <a:ext uri="{FF2B5EF4-FFF2-40B4-BE49-F238E27FC236}">
                <a16:creationId xmlns:a16="http://schemas.microsoft.com/office/drawing/2014/main" id="{832F0703-C17D-5C4C-8ACB-4C1453BB4D3D}"/>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279585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uston, i got a big old line of traffic">
            <a:hlinkClick r:id="" action="ppaction://media"/>
            <a:extLst>
              <a:ext uri="{FF2B5EF4-FFF2-40B4-BE49-F238E27FC236}">
                <a16:creationId xmlns:a16="http://schemas.microsoft.com/office/drawing/2014/main" id="{51B705A4-0F3A-2F4C-AE88-A8AEFBFAA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2203" y="4729206"/>
            <a:ext cx="812800" cy="812800"/>
          </a:xfrm>
          <a:prstGeom prst="rect">
            <a:avLst/>
          </a:prstGeom>
          <a:effectLst>
            <a:outerShdw blurRad="25400" dist="50800" dir="5400000" algn="ctr" rotWithShape="0">
              <a:srgbClr val="000000">
                <a:alpha val="43137"/>
              </a:srgbClr>
            </a:outerShdw>
          </a:effectLst>
        </p:spPr>
      </p:pic>
      <p:sp>
        <p:nvSpPr>
          <p:cNvPr id="3" name="Title 2">
            <a:extLst>
              <a:ext uri="{FF2B5EF4-FFF2-40B4-BE49-F238E27FC236}">
                <a16:creationId xmlns:a16="http://schemas.microsoft.com/office/drawing/2014/main" id="{5FB5F852-BDC8-2941-9485-616601B76982}"/>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6F826EDB-B8EC-5849-B4F1-1556E16BC0B5}"/>
              </a:ext>
            </a:extLst>
          </p:cNvPr>
          <p:cNvSpPr>
            <a:spLocks noGrp="1"/>
          </p:cNvSpPr>
          <p:nvPr>
            <p:ph idx="1"/>
          </p:nvPr>
        </p:nvSpPr>
        <p:spPr/>
        <p:txBody>
          <a:bodyPr/>
          <a:lstStyle/>
          <a:p>
            <a:pPr marL="0" indent="0">
              <a:spcBef>
                <a:spcPts val="0"/>
              </a:spcBef>
              <a:buNone/>
            </a:pPr>
            <a:r>
              <a:rPr lang="en-US" sz="2200" b="1" dirty="0">
                <a:ea typeface="Franklin Gothic Book" charset="0"/>
                <a:cs typeface="Arial" panose="020B0604020202020204" pitchFamily="34" charset="0"/>
              </a:rPr>
              <a:t>Key Finding Two</a:t>
            </a:r>
          </a:p>
          <a:p>
            <a:pPr marL="0" indent="0">
              <a:spcBef>
                <a:spcPts val="0"/>
              </a:spcBef>
              <a:buNone/>
            </a:pPr>
            <a:r>
              <a:rPr lang="en-US" sz="2200" dirty="0">
                <a:ea typeface="Franklin Gothic Book" charset="0"/>
                <a:cs typeface="Arial" panose="020B0604020202020204" pitchFamily="34" charset="0"/>
              </a:rPr>
              <a:t>Marijuana perceived as improving driving ability</a:t>
            </a:r>
          </a:p>
          <a:p>
            <a:pPr marL="0" indent="0">
              <a:buNone/>
            </a:pPr>
            <a:endParaRPr lang="en-US" sz="2200" dirty="0">
              <a:ea typeface="Franklin Gothic Book" charset="0"/>
              <a:cs typeface="Arial" panose="020B0604020202020204" pitchFamily="34" charset="0"/>
            </a:endParaRPr>
          </a:p>
          <a:p>
            <a:pPr marL="0" indent="0">
              <a:buNone/>
            </a:pPr>
            <a:endParaRPr lang="en-US" sz="2200" dirty="0">
              <a:ea typeface="Franklin Gothic Book" charset="0"/>
              <a:cs typeface="Arial" panose="020B0604020202020204" pitchFamily="34" charset="0"/>
            </a:endParaRPr>
          </a:p>
          <a:p>
            <a:pPr marL="236538" lvl="1" indent="0">
              <a:buNone/>
            </a:pPr>
            <a:r>
              <a:rPr lang="en-US" sz="2200" i="1" dirty="0"/>
              <a:t>“I got a big old line of traffic. As all of us know, living in Houston, 45, 59, Beltway, it don’t matter; it’s always crowded and most of us probably drive in rush hour. For me, it is a way to not have road rage, to not hate the process…”</a:t>
            </a:r>
          </a:p>
          <a:p>
            <a:pPr marL="236538" lvl="1" indent="0" algn="r">
              <a:buNone/>
            </a:pPr>
            <a:r>
              <a:rPr lang="en-US" sz="2200" b="1" i="1" dirty="0"/>
              <a:t>— </a:t>
            </a:r>
            <a:r>
              <a:rPr lang="en-US" sz="2200" b="1" dirty="0"/>
              <a:t>Houston participant</a:t>
            </a:r>
            <a:endParaRPr lang="en-US" sz="2200" b="1" dirty="0">
              <a:ea typeface="Franklin Gothic Book" charset="0"/>
              <a:cs typeface="Arial" panose="020B0604020202020204" pitchFamily="34" charset="0"/>
            </a:endParaRPr>
          </a:p>
          <a:p>
            <a:endParaRPr lang="en-US" dirty="0"/>
          </a:p>
        </p:txBody>
      </p:sp>
      <p:pic>
        <p:nvPicPr>
          <p:cNvPr id="5" name="Picture Placeholder 4" descr="A car parked on a city street filled with lots of traffic&#10;&#10;Description automatically generated">
            <a:extLst>
              <a:ext uri="{FF2B5EF4-FFF2-40B4-BE49-F238E27FC236}">
                <a16:creationId xmlns:a16="http://schemas.microsoft.com/office/drawing/2014/main" id="{B9B5CD01-7674-654A-89AE-E0DF2F19944F}"/>
              </a:ext>
            </a:extLst>
          </p:cNvPr>
          <p:cNvPicPr>
            <a:picLocks noGrp="1" noChangeAspect="1"/>
          </p:cNvPicPr>
          <p:nvPr>
            <p:ph type="pic" sz="quarter" idx="10"/>
          </p:nvPr>
        </p:nvPicPr>
        <p:blipFill>
          <a:blip r:embed="rId6"/>
          <a:srcRect t="3641" b="3641"/>
          <a:stretch>
            <a:fillRect/>
          </a:stretch>
        </p:blipFill>
        <p:spPr/>
      </p:pic>
      <p:pic>
        <p:nvPicPr>
          <p:cNvPr id="6" name="Picture 5">
            <a:extLst>
              <a:ext uri="{FF2B5EF4-FFF2-40B4-BE49-F238E27FC236}">
                <a16:creationId xmlns:a16="http://schemas.microsoft.com/office/drawing/2014/main" id="{6710E664-0A2F-FC48-97AD-7B41BDCE3DFF}"/>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718089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2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DC6019-DEA6-464C-924E-E010479F6C2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960D3DAC-C02A-844C-9601-43E9E46C385E}"/>
              </a:ext>
            </a:extLst>
          </p:cNvPr>
          <p:cNvSpPr>
            <a:spLocks noGrp="1"/>
          </p:cNvSpPr>
          <p:nvPr>
            <p:ph idx="1"/>
          </p:nvPr>
        </p:nvSpPr>
        <p:spPr>
          <a:xfrm>
            <a:off x="4726406" y="2431472"/>
            <a:ext cx="7014429" cy="3127477"/>
          </a:xfrm>
        </p:spPr>
        <p:txBody>
          <a:bodyPr/>
          <a:lstStyle/>
          <a:p>
            <a:pPr marL="0" indent="0" algn="ctr">
              <a:buNone/>
            </a:pPr>
            <a:r>
              <a:rPr lang="en-US" b="1" dirty="0">
                <a:latin typeface="Arial" panose="020B0604020202020204" pitchFamily="34" charset="0"/>
                <a:ea typeface="Franklin Gothic Book" charset="0"/>
                <a:cs typeface="Arial" panose="020B0604020202020204" pitchFamily="34" charset="0"/>
              </a:rPr>
              <a:t>KEY FINDING THREE</a:t>
            </a:r>
          </a:p>
          <a:p>
            <a:pPr marL="0" indent="0" algn="ctr">
              <a:spcBef>
                <a:spcPts val="1600"/>
              </a:spcBef>
              <a:buNone/>
            </a:pPr>
            <a:r>
              <a:rPr lang="en-US" dirty="0">
                <a:latin typeface="Arial" panose="020B0604020202020204" pitchFamily="34" charset="0"/>
                <a:ea typeface="Franklin Gothic Book" charset="0"/>
                <a:cs typeface="Arial" panose="020B0604020202020204" pitchFamily="34" charset="0"/>
              </a:rPr>
              <a:t>Planning for a sober ride not even a consideration</a:t>
            </a:r>
          </a:p>
        </p:txBody>
      </p:sp>
      <p:pic>
        <p:nvPicPr>
          <p:cNvPr id="6" name="Picture Placeholder 5" descr="A picture containing person, sky&#10;&#10;Description automatically generated">
            <a:extLst>
              <a:ext uri="{FF2B5EF4-FFF2-40B4-BE49-F238E27FC236}">
                <a16:creationId xmlns:a16="http://schemas.microsoft.com/office/drawing/2014/main" id="{0BFC5E0D-3214-9A45-9958-C2745B09EB93}"/>
              </a:ext>
            </a:extLst>
          </p:cNvPr>
          <p:cNvPicPr>
            <a:picLocks noGrp="1" noChangeAspect="1"/>
          </p:cNvPicPr>
          <p:nvPr>
            <p:ph type="pic" sz="quarter" idx="10"/>
          </p:nvPr>
        </p:nvPicPr>
        <p:blipFill>
          <a:blip r:embed="rId2"/>
          <a:srcRect t="4214" b="4214"/>
          <a:stretch>
            <a:fillRect/>
          </a:stretch>
        </p:blipFill>
        <p:spPr/>
      </p:pic>
      <p:cxnSp>
        <p:nvCxnSpPr>
          <p:cNvPr id="4" name="Straight Connector 3">
            <a:extLst>
              <a:ext uri="{FF2B5EF4-FFF2-40B4-BE49-F238E27FC236}">
                <a16:creationId xmlns:a16="http://schemas.microsoft.com/office/drawing/2014/main" id="{87E6836A-5D4F-E945-95EF-CE265021B010}"/>
              </a:ext>
            </a:extLst>
          </p:cNvPr>
          <p:cNvCxnSpPr>
            <a:cxnSpLocks/>
          </p:cNvCxnSpPr>
          <p:nvPr/>
        </p:nvCxnSpPr>
        <p:spPr>
          <a:xfrm>
            <a:off x="6808573" y="2916199"/>
            <a:ext cx="2916195"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90498020-5FB7-634C-A123-DDB8EC8553A0}"/>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04707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208247-F5AE-EB4C-BC87-71F0BFEAC4B1}"/>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90CBCDEB-1758-7F4E-81F7-3F5EC9EC5BE8}"/>
              </a:ext>
            </a:extLst>
          </p:cNvPr>
          <p:cNvSpPr>
            <a:spLocks noGrp="1"/>
          </p:cNvSpPr>
          <p:nvPr>
            <p:ph idx="1"/>
          </p:nvPr>
        </p:nvSpPr>
        <p:spPr/>
        <p:txBody>
          <a:bodyPr>
            <a:normAutofit lnSpcReduction="10000"/>
          </a:bodyPr>
          <a:lstStyle/>
          <a:p>
            <a:pPr marL="0" indent="0">
              <a:spcBef>
                <a:spcPts val="0"/>
              </a:spcBef>
              <a:buNone/>
            </a:pPr>
            <a:r>
              <a:rPr lang="en-US" sz="2200" b="1" dirty="0">
                <a:latin typeface="Arial" panose="020B0604020202020204" pitchFamily="34" charset="0"/>
                <a:ea typeface="Franklin Gothic Book" charset="0"/>
                <a:cs typeface="Arial" panose="020B0604020202020204" pitchFamily="34" charset="0"/>
              </a:rPr>
              <a:t>Key Finding Three</a:t>
            </a:r>
          </a:p>
          <a:p>
            <a:pPr marL="0" indent="0">
              <a:spcBef>
                <a:spcPts val="0"/>
              </a:spcBef>
              <a:buNone/>
            </a:pPr>
            <a:r>
              <a:rPr lang="en-US" sz="2200" dirty="0">
                <a:latin typeface="Arial" panose="020B0604020202020204" pitchFamily="34" charset="0"/>
                <a:ea typeface="Franklin Gothic Book" charset="0"/>
                <a:cs typeface="Arial" panose="020B0604020202020204" pitchFamily="34" charset="0"/>
              </a:rPr>
              <a:t>Planning for a sober ride not even a consideration</a:t>
            </a:r>
          </a:p>
          <a:p>
            <a:pPr marL="0" indent="0">
              <a:buNone/>
            </a:pPr>
            <a:endParaRPr lang="en-US" sz="2200" dirty="0">
              <a:latin typeface="Arial" panose="020B0604020202020204" pitchFamily="34" charset="0"/>
              <a:ea typeface="Franklin Gothic Book" charset="0"/>
              <a:cs typeface="Arial" panose="020B0604020202020204" pitchFamily="34" charset="0"/>
            </a:endParaRP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Participants believe police cannot tell who is driving under the influence of marijuana since driving ability is not impacted</a:t>
            </a:r>
          </a:p>
          <a:p>
            <a:pPr marL="914400" lvl="3"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They believe appearance of smoke or smell of smoke is only clue</a:t>
            </a: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Many do have a plan for after smoking that involves going through a drive-through fast food restaurant or driving to a grocery store for the munchies</a:t>
            </a:r>
          </a:p>
          <a:p>
            <a:pPr marL="347472" lvl="1" indent="-347472">
              <a:buFont typeface="Arial" charset="0"/>
              <a:buChar char="•"/>
            </a:pPr>
            <a:r>
              <a:rPr lang="en-US" sz="2200" dirty="0">
                <a:latin typeface="Arial" panose="020B0604020202020204" pitchFamily="34" charset="0"/>
                <a:ea typeface="Franklin Gothic Book" charset="0"/>
                <a:cs typeface="Arial" panose="020B0604020202020204" pitchFamily="34" charset="0"/>
              </a:rPr>
              <a:t>This contrasts with alcohol where almost all participants in these focus groups always have a plan for a sober ride</a:t>
            </a:r>
          </a:p>
          <a:p>
            <a:pPr marL="0" indent="0">
              <a:buNone/>
            </a:pPr>
            <a:endParaRPr lang="en-US" sz="1800" dirty="0"/>
          </a:p>
        </p:txBody>
      </p:sp>
      <p:pic>
        <p:nvPicPr>
          <p:cNvPr id="5" name="Picture Placeholder 4" descr="A person driving a car&#10;&#10;Description automatically generated">
            <a:extLst>
              <a:ext uri="{FF2B5EF4-FFF2-40B4-BE49-F238E27FC236}">
                <a16:creationId xmlns:a16="http://schemas.microsoft.com/office/drawing/2014/main" id="{7E45B026-D5E6-4C4D-85DB-F6214C747AA9}"/>
              </a:ext>
            </a:extLst>
          </p:cNvPr>
          <p:cNvPicPr>
            <a:picLocks noGrp="1" noChangeAspect="1"/>
          </p:cNvPicPr>
          <p:nvPr>
            <p:ph type="pic" sz="quarter" idx="10"/>
          </p:nvPr>
        </p:nvPicPr>
        <p:blipFill>
          <a:blip r:embed="rId2"/>
          <a:srcRect t="3258" b="3258"/>
          <a:stretch>
            <a:fillRect/>
          </a:stretch>
        </p:blipFill>
        <p:spPr/>
      </p:pic>
      <p:pic>
        <p:nvPicPr>
          <p:cNvPr id="6" name="Picture 5">
            <a:extLst>
              <a:ext uri="{FF2B5EF4-FFF2-40B4-BE49-F238E27FC236}">
                <a16:creationId xmlns:a16="http://schemas.microsoft.com/office/drawing/2014/main" id="{E53614D5-9D2C-4945-BA98-A8EF06876A54}"/>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4129485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uston, i will get in a car with someone">
            <a:hlinkClick r:id="" action="ppaction://media"/>
            <a:extLst>
              <a:ext uri="{FF2B5EF4-FFF2-40B4-BE49-F238E27FC236}">
                <a16:creationId xmlns:a16="http://schemas.microsoft.com/office/drawing/2014/main" id="{6963A61D-2420-744E-A9D3-451F3F962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9673" y="4464299"/>
            <a:ext cx="812800" cy="812800"/>
          </a:xfrm>
          <a:prstGeom prst="rect">
            <a:avLst/>
          </a:prstGeom>
          <a:effectLst>
            <a:outerShdw blurRad="63500" dist="50800" dir="5400000" algn="ctr" rotWithShape="0">
              <a:srgbClr val="000000">
                <a:alpha val="43137"/>
              </a:srgbClr>
            </a:outerShdw>
          </a:effectLst>
        </p:spPr>
      </p:pic>
      <p:sp>
        <p:nvSpPr>
          <p:cNvPr id="3" name="Title 2">
            <a:extLst>
              <a:ext uri="{FF2B5EF4-FFF2-40B4-BE49-F238E27FC236}">
                <a16:creationId xmlns:a16="http://schemas.microsoft.com/office/drawing/2014/main" id="{CF2BEA49-3A85-3B4C-9A4B-95D6BD16A36D}"/>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p>
        </p:txBody>
      </p:sp>
      <p:sp>
        <p:nvSpPr>
          <p:cNvPr id="9" name="Content Placeholder 8">
            <a:extLst>
              <a:ext uri="{FF2B5EF4-FFF2-40B4-BE49-F238E27FC236}">
                <a16:creationId xmlns:a16="http://schemas.microsoft.com/office/drawing/2014/main" id="{E4C4AB10-DA31-FC4C-90F1-CFE65F08CFF6}"/>
              </a:ext>
            </a:extLst>
          </p:cNvPr>
          <p:cNvSpPr>
            <a:spLocks noGrp="1"/>
          </p:cNvSpPr>
          <p:nvPr>
            <p:ph idx="1"/>
          </p:nvPr>
        </p:nvSpPr>
        <p:spPr/>
        <p:txBody>
          <a:bodyPr/>
          <a:lstStyle/>
          <a:p>
            <a:pPr marL="0" indent="0">
              <a:spcBef>
                <a:spcPts val="0"/>
              </a:spcBef>
              <a:buNone/>
            </a:pPr>
            <a:r>
              <a:rPr lang="en-US" sz="2200" b="1" dirty="0">
                <a:ea typeface="Franklin Gothic Book" charset="0"/>
                <a:cs typeface="Arial" panose="020B0604020202020204" pitchFamily="34" charset="0"/>
              </a:rPr>
              <a:t>Key Finding Three</a:t>
            </a:r>
          </a:p>
          <a:p>
            <a:pPr marL="0" indent="0">
              <a:spcBef>
                <a:spcPts val="0"/>
              </a:spcBef>
              <a:buNone/>
            </a:pPr>
            <a:r>
              <a:rPr lang="en-US" sz="2200" dirty="0">
                <a:ea typeface="Franklin Gothic Book" charset="0"/>
                <a:cs typeface="Arial" panose="020B0604020202020204" pitchFamily="34" charset="0"/>
              </a:rPr>
              <a:t>Planning for a sober ride not even a consideration</a:t>
            </a:r>
          </a:p>
          <a:p>
            <a:pPr marL="0" indent="0">
              <a:buNone/>
            </a:pPr>
            <a:endParaRPr lang="en-US" sz="2200" dirty="0">
              <a:ea typeface="Franklin Gothic Book" charset="0"/>
              <a:cs typeface="Arial" panose="020B0604020202020204" pitchFamily="34" charset="0"/>
            </a:endParaRPr>
          </a:p>
          <a:p>
            <a:pPr marL="0" indent="0">
              <a:buNone/>
            </a:pPr>
            <a:endParaRPr lang="en-US" sz="2200" dirty="0">
              <a:ea typeface="Franklin Gothic Book" charset="0"/>
              <a:cs typeface="Arial" panose="020B0604020202020204" pitchFamily="34" charset="0"/>
            </a:endParaRPr>
          </a:p>
          <a:p>
            <a:pPr marL="0" indent="0">
              <a:buNone/>
            </a:pPr>
            <a:endParaRPr lang="en-US" sz="2200" dirty="0">
              <a:ea typeface="Franklin Gothic Book" charset="0"/>
              <a:cs typeface="Arial" panose="020B0604020202020204" pitchFamily="34" charset="0"/>
            </a:endParaRPr>
          </a:p>
          <a:p>
            <a:pPr marL="236538" lvl="1" indent="0">
              <a:buNone/>
            </a:pPr>
            <a:r>
              <a:rPr lang="en-US" sz="2200" dirty="0">
                <a:ea typeface="Franklin Gothic Book" charset="0"/>
                <a:cs typeface="Arial" panose="020B0604020202020204" pitchFamily="34" charset="0"/>
              </a:rPr>
              <a:t>“</a:t>
            </a:r>
            <a:r>
              <a:rPr lang="en-US" sz="2200" i="1" dirty="0"/>
              <a:t>I will get in a car with somebody that’s high,</a:t>
            </a:r>
            <a:br>
              <a:rPr lang="en-US" sz="2200" i="1" dirty="0"/>
            </a:br>
            <a:r>
              <a:rPr lang="en-US" sz="2200" i="1" dirty="0"/>
              <a:t>but I won’t get in the car with somebody that’s drunk.</a:t>
            </a:r>
            <a:r>
              <a:rPr lang="en-US" sz="2200" dirty="0"/>
              <a:t>” </a:t>
            </a:r>
          </a:p>
          <a:p>
            <a:pPr marL="236538" lvl="1" indent="0" algn="r">
              <a:buNone/>
            </a:pPr>
            <a:r>
              <a:rPr lang="en-US" sz="2200" b="1" dirty="0"/>
              <a:t>— Houston participant</a:t>
            </a:r>
            <a:endParaRPr lang="en-US" sz="2200" b="1" i="1" dirty="0"/>
          </a:p>
          <a:p>
            <a:endParaRPr lang="en-US" dirty="0"/>
          </a:p>
        </p:txBody>
      </p:sp>
      <p:pic>
        <p:nvPicPr>
          <p:cNvPr id="5" name="Picture Placeholder 4" descr="A picture containing person&#10;&#10;Description automatically generated">
            <a:extLst>
              <a:ext uri="{FF2B5EF4-FFF2-40B4-BE49-F238E27FC236}">
                <a16:creationId xmlns:a16="http://schemas.microsoft.com/office/drawing/2014/main" id="{7B765936-D1A4-E54F-8697-F2AC314866CE}"/>
              </a:ext>
            </a:extLst>
          </p:cNvPr>
          <p:cNvPicPr>
            <a:picLocks noGrp="1" noChangeAspect="1"/>
          </p:cNvPicPr>
          <p:nvPr>
            <p:ph type="pic" sz="quarter" idx="10"/>
          </p:nvPr>
        </p:nvPicPr>
        <p:blipFill>
          <a:blip r:embed="rId6"/>
          <a:srcRect t="3641" b="3641"/>
          <a:stretch>
            <a:fillRect/>
          </a:stretch>
        </p:blipFill>
        <p:spPr/>
      </p:pic>
      <p:pic>
        <p:nvPicPr>
          <p:cNvPr id="6" name="Picture 5">
            <a:extLst>
              <a:ext uri="{FF2B5EF4-FFF2-40B4-BE49-F238E27FC236}">
                <a16:creationId xmlns:a16="http://schemas.microsoft.com/office/drawing/2014/main" id="{F45DBA41-0281-7B40-B2E5-33835AE79421}"/>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1388854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ouston, if im drunk">
            <a:hlinkClick r:id="" action="ppaction://media"/>
            <a:extLst>
              <a:ext uri="{FF2B5EF4-FFF2-40B4-BE49-F238E27FC236}">
                <a16:creationId xmlns:a16="http://schemas.microsoft.com/office/drawing/2014/main" id="{26B3332F-3516-9747-AFB5-F1841B67E3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0181" y="4455865"/>
            <a:ext cx="812800" cy="812800"/>
          </a:xfrm>
          <a:prstGeom prst="rect">
            <a:avLst/>
          </a:prstGeom>
          <a:effectLst>
            <a:outerShdw blurRad="63500" dist="50800" dir="5400000" algn="ctr" rotWithShape="0">
              <a:srgbClr val="000000">
                <a:alpha val="43137"/>
              </a:srgbClr>
            </a:outerShdw>
          </a:effectLst>
        </p:spPr>
      </p:pic>
      <p:sp>
        <p:nvSpPr>
          <p:cNvPr id="3" name="Title 2">
            <a:extLst>
              <a:ext uri="{FF2B5EF4-FFF2-40B4-BE49-F238E27FC236}">
                <a16:creationId xmlns:a16="http://schemas.microsoft.com/office/drawing/2014/main" id="{73F3A811-E54C-A049-88FB-6A3EC954B082}"/>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F9C44F45-22C8-1E43-AEE4-11E777D02A60}"/>
              </a:ext>
            </a:extLst>
          </p:cNvPr>
          <p:cNvSpPr>
            <a:spLocks noGrp="1"/>
          </p:cNvSpPr>
          <p:nvPr>
            <p:ph idx="1"/>
          </p:nvPr>
        </p:nvSpPr>
        <p:spPr/>
        <p:txBody>
          <a:bodyPr/>
          <a:lstStyle/>
          <a:p>
            <a:pPr marL="0" indent="0">
              <a:spcBef>
                <a:spcPts val="0"/>
              </a:spcBef>
              <a:buNone/>
            </a:pPr>
            <a:r>
              <a:rPr lang="en-US" sz="2200" b="1" dirty="0">
                <a:ea typeface="Franklin Gothic Book" charset="0"/>
                <a:cs typeface="Arial" panose="020B0604020202020204" pitchFamily="34" charset="0"/>
              </a:rPr>
              <a:t>Key Finding Three</a:t>
            </a:r>
          </a:p>
          <a:p>
            <a:pPr marL="0" indent="0">
              <a:spcBef>
                <a:spcPts val="0"/>
              </a:spcBef>
              <a:buNone/>
            </a:pPr>
            <a:r>
              <a:rPr lang="en-US" sz="2200" dirty="0">
                <a:ea typeface="Franklin Gothic Book" charset="0"/>
                <a:cs typeface="Arial" panose="020B0604020202020204" pitchFamily="34" charset="0"/>
              </a:rPr>
              <a:t>Planning for a sober ride not even a consideration</a:t>
            </a:r>
          </a:p>
          <a:p>
            <a:pPr marL="0" indent="0">
              <a:buNone/>
            </a:pPr>
            <a:endParaRPr lang="en-US" sz="2200" dirty="0">
              <a:ea typeface="Franklin Gothic Book" charset="0"/>
              <a:cs typeface="Arial" panose="020B0604020202020204" pitchFamily="34" charset="0"/>
            </a:endParaRPr>
          </a:p>
          <a:p>
            <a:pPr marL="0" indent="0">
              <a:buNone/>
            </a:pPr>
            <a:endParaRPr lang="en-US" sz="2200" dirty="0">
              <a:ea typeface="Franklin Gothic Book" charset="0"/>
              <a:cs typeface="Arial" panose="020B0604020202020204" pitchFamily="34" charset="0"/>
            </a:endParaRPr>
          </a:p>
          <a:p>
            <a:pPr marL="236538" lvl="1" indent="0">
              <a:buNone/>
            </a:pPr>
            <a:r>
              <a:rPr lang="en-US" sz="2200" i="1" dirty="0"/>
              <a:t>“If I’m drunk and trying to get home, I would probably take an Uber. It would be safer for me, versus if I was stoned at a friend’s house or a club. I’m like, ‘I can get home fine.’”</a:t>
            </a:r>
          </a:p>
          <a:p>
            <a:pPr marL="236538" lvl="1" indent="0" algn="r">
              <a:buNone/>
            </a:pPr>
            <a:r>
              <a:rPr lang="en-US" sz="2200" b="1" dirty="0"/>
              <a:t>— Houston participant</a:t>
            </a:r>
          </a:p>
          <a:p>
            <a:endParaRPr lang="en-US" dirty="0"/>
          </a:p>
        </p:txBody>
      </p:sp>
      <p:pic>
        <p:nvPicPr>
          <p:cNvPr id="6" name="Picture 5">
            <a:extLst>
              <a:ext uri="{FF2B5EF4-FFF2-40B4-BE49-F238E27FC236}">
                <a16:creationId xmlns:a16="http://schemas.microsoft.com/office/drawing/2014/main" id="{59BEDC30-BEE2-8C42-BCC3-6BF2CEBA5A5A}"/>
              </a:ext>
            </a:extLst>
          </p:cNvPr>
          <p:cNvPicPr>
            <a:picLocks noChangeAspect="1"/>
          </p:cNvPicPr>
          <p:nvPr/>
        </p:nvPicPr>
        <p:blipFill>
          <a:blip r:embed="rId6"/>
          <a:stretch>
            <a:fillRect/>
          </a:stretch>
        </p:blipFill>
        <p:spPr>
          <a:xfrm>
            <a:off x="0" y="5949240"/>
            <a:ext cx="12192000" cy="931910"/>
          </a:xfrm>
          <a:prstGeom prst="rect">
            <a:avLst/>
          </a:prstGeom>
        </p:spPr>
      </p:pic>
      <p:sp>
        <p:nvSpPr>
          <p:cNvPr id="4" name="Picture Placeholder 3">
            <a:extLst>
              <a:ext uri="{FF2B5EF4-FFF2-40B4-BE49-F238E27FC236}">
                <a16:creationId xmlns:a16="http://schemas.microsoft.com/office/drawing/2014/main" id="{694F07A0-D9C3-284C-A116-2C09D88C3D8F}"/>
              </a:ext>
            </a:extLst>
          </p:cNvPr>
          <p:cNvSpPr>
            <a:spLocks noGrp="1"/>
          </p:cNvSpPr>
          <p:nvPr>
            <p:ph type="pic" sz="quarter" idx="10"/>
          </p:nvPr>
        </p:nvSpPr>
        <p:spPr/>
      </p:sp>
      <p:pic>
        <p:nvPicPr>
          <p:cNvPr id="10" name="Picture Placeholder 7" descr="A close up of a person&#10;&#10;Description automatically generated">
            <a:extLst>
              <a:ext uri="{FF2B5EF4-FFF2-40B4-BE49-F238E27FC236}">
                <a16:creationId xmlns:a16="http://schemas.microsoft.com/office/drawing/2014/main" id="{E771BFC6-FE1A-494C-ACEB-81A092592929}"/>
              </a:ext>
            </a:extLst>
          </p:cNvPr>
          <p:cNvPicPr>
            <a:picLocks noChangeAspect="1"/>
          </p:cNvPicPr>
          <p:nvPr/>
        </p:nvPicPr>
        <p:blipFill rotWithShape="1">
          <a:blip r:embed="rId7"/>
          <a:srcRect l="41918" r="10537"/>
          <a:stretch/>
        </p:blipFill>
        <p:spPr>
          <a:xfrm>
            <a:off x="0" y="0"/>
            <a:ext cx="4156075" cy="5803900"/>
          </a:xfrm>
          <a:prstGeom prst="rect">
            <a:avLst/>
          </a:prstGeom>
          <a:ln>
            <a:noFill/>
          </a:ln>
        </p:spPr>
      </p:pic>
    </p:spTree>
    <p:extLst>
      <p:ext uri="{BB962C8B-B14F-4D97-AF65-F5344CB8AC3E}">
        <p14:creationId xmlns:p14="http://schemas.microsoft.com/office/powerpoint/2010/main" val="102082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6BE2F-F7B0-FF46-8E51-B9486C3F8A55}"/>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C03CEBB5-50A6-B04A-8D60-324056D1C4D9}"/>
              </a:ext>
            </a:extLst>
          </p:cNvPr>
          <p:cNvSpPr>
            <a:spLocks noGrp="1"/>
          </p:cNvSpPr>
          <p:nvPr>
            <p:ph idx="1"/>
          </p:nvPr>
        </p:nvSpPr>
        <p:spPr>
          <a:xfrm>
            <a:off x="4726406" y="2379518"/>
            <a:ext cx="7014429" cy="3179432"/>
          </a:xfrm>
        </p:spPr>
        <p:txBody>
          <a:bodyPr/>
          <a:lstStyle/>
          <a:p>
            <a:pPr marL="0" indent="0" algn="ctr">
              <a:spcAft>
                <a:spcPts val="600"/>
              </a:spcAft>
              <a:buNone/>
            </a:pPr>
            <a:r>
              <a:rPr lang="en-US" b="1" dirty="0">
                <a:latin typeface="Arial" panose="020B0604020202020204" pitchFamily="34" charset="0"/>
                <a:ea typeface="Franklin Gothic Book" charset="0"/>
                <a:cs typeface="Arial" panose="020B0604020202020204" pitchFamily="34" charset="0"/>
              </a:rPr>
              <a:t>KEY FINDING FOUR</a:t>
            </a:r>
          </a:p>
          <a:p>
            <a:pPr marL="0" indent="0" algn="ctr">
              <a:spcBef>
                <a:spcPts val="1600"/>
              </a:spcBef>
              <a:buNone/>
            </a:pPr>
            <a:r>
              <a:rPr lang="en-US" dirty="0">
                <a:latin typeface="Arial" panose="020B0604020202020204" pitchFamily="34" charset="0"/>
                <a:ea typeface="Franklin Gothic Book" charset="0"/>
                <a:cs typeface="Arial" panose="020B0604020202020204" pitchFamily="34" charset="0"/>
              </a:rPr>
              <a:t>Marijuana users sensitive to two stereotypes</a:t>
            </a:r>
          </a:p>
          <a:p>
            <a:pPr marL="0" indent="0">
              <a:buNone/>
            </a:pPr>
            <a:endParaRPr lang="en-US" dirty="0"/>
          </a:p>
        </p:txBody>
      </p:sp>
      <p:pic>
        <p:nvPicPr>
          <p:cNvPr id="6" name="Picture Placeholder 5">
            <a:extLst>
              <a:ext uri="{FF2B5EF4-FFF2-40B4-BE49-F238E27FC236}">
                <a16:creationId xmlns:a16="http://schemas.microsoft.com/office/drawing/2014/main" id="{50B19B05-78B8-4E44-82E9-5A305B566053}"/>
              </a:ext>
            </a:extLst>
          </p:cNvPr>
          <p:cNvPicPr>
            <a:picLocks noGrp="1" noChangeAspect="1"/>
          </p:cNvPicPr>
          <p:nvPr>
            <p:ph type="pic" sz="quarter" idx="10"/>
          </p:nvPr>
        </p:nvPicPr>
        <p:blipFill rotWithShape="1">
          <a:blip r:embed="rId2"/>
          <a:srcRect l="-501" t="-22127" r="-501" b="-22127"/>
          <a:stretch/>
        </p:blipFill>
        <p:spPr>
          <a:xfrm>
            <a:off x="0" y="0"/>
            <a:ext cx="4156075" cy="5803900"/>
          </a:xfrm>
          <a:solidFill>
            <a:srgbClr val="E96769"/>
          </a:solidFill>
        </p:spPr>
      </p:pic>
      <p:cxnSp>
        <p:nvCxnSpPr>
          <p:cNvPr id="4" name="Straight Connector 3">
            <a:extLst>
              <a:ext uri="{FF2B5EF4-FFF2-40B4-BE49-F238E27FC236}">
                <a16:creationId xmlns:a16="http://schemas.microsoft.com/office/drawing/2014/main" id="{6D3D4C92-FE05-E54F-B563-2CC9401D1A21}"/>
              </a:ext>
            </a:extLst>
          </p:cNvPr>
          <p:cNvCxnSpPr>
            <a:cxnSpLocks/>
          </p:cNvCxnSpPr>
          <p:nvPr/>
        </p:nvCxnSpPr>
        <p:spPr>
          <a:xfrm>
            <a:off x="6845645" y="2916195"/>
            <a:ext cx="2817339"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85BF5858-27E9-6549-AABE-A54D86C6CD7C}"/>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144110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024651-88BA-BF40-9CCA-A0CF57F34CEF}"/>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B2226609-CF6A-2347-8F66-DA6B83657A34}"/>
              </a:ext>
            </a:extLst>
          </p:cNvPr>
          <p:cNvSpPr>
            <a:spLocks noGrp="1"/>
          </p:cNvSpPr>
          <p:nvPr>
            <p:ph idx="1"/>
          </p:nvPr>
        </p:nvSpPr>
        <p:spPr/>
        <p:txBody>
          <a:bodyPr/>
          <a:lstStyle/>
          <a:p>
            <a:pPr marL="0" indent="0">
              <a:spcBef>
                <a:spcPts val="0"/>
              </a:spcBef>
              <a:buNone/>
            </a:pPr>
            <a:r>
              <a:rPr lang="en-US" sz="2200" b="1" dirty="0">
                <a:latin typeface="Arial" panose="020B0604020202020204" pitchFamily="34" charset="0"/>
                <a:ea typeface="Franklin Gothic Book" charset="0"/>
                <a:cs typeface="Arial" panose="020B0604020202020204" pitchFamily="34" charset="0"/>
              </a:rPr>
              <a:t>Key Finding Four</a:t>
            </a:r>
          </a:p>
          <a:p>
            <a:pPr marL="0" indent="0">
              <a:spcBef>
                <a:spcPts val="0"/>
              </a:spcBef>
              <a:buNone/>
            </a:pPr>
            <a:r>
              <a:rPr lang="en-US" sz="2200" dirty="0">
                <a:latin typeface="Arial" panose="020B0604020202020204" pitchFamily="34" charset="0"/>
                <a:ea typeface="Franklin Gothic Book" charset="0"/>
                <a:cs typeface="Arial" panose="020B0604020202020204" pitchFamily="34" charset="0"/>
              </a:rPr>
              <a:t>Marijuana users sensitive to two stereotypes</a:t>
            </a:r>
          </a:p>
          <a:p>
            <a:pPr marL="0" indent="0">
              <a:buNone/>
            </a:pPr>
            <a:endParaRPr lang="en-US" sz="2200" dirty="0">
              <a:latin typeface="Arial" panose="020B0604020202020204" pitchFamily="34" charset="0"/>
              <a:ea typeface="Franklin Gothic Book" charset="0"/>
              <a:cs typeface="Arial" panose="020B0604020202020204" pitchFamily="34" charset="0"/>
            </a:endParaRPr>
          </a:p>
          <a:p>
            <a:pPr marL="0" lvl="1" indent="0">
              <a:buNone/>
            </a:pPr>
            <a:r>
              <a:rPr lang="en-US" sz="2200" b="1" dirty="0">
                <a:latin typeface="Arial" panose="020B0604020202020204" pitchFamily="34" charset="0"/>
                <a:ea typeface="Franklin Gothic Book" charset="0"/>
                <a:cs typeface="Arial" panose="020B0604020202020204" pitchFamily="34" charset="0"/>
              </a:rPr>
              <a:t>Reefer madness</a:t>
            </a:r>
          </a:p>
          <a:p>
            <a:pPr marL="626872" lvl="2" indent="-347472">
              <a:buFont typeface="Arial" charset="0"/>
              <a:buChar char="•"/>
            </a:pPr>
            <a:r>
              <a:rPr lang="en-US" sz="1800" dirty="0">
                <a:latin typeface="Arial" panose="020B0604020202020204" pitchFamily="34" charset="0"/>
                <a:ea typeface="Franklin Gothic Book" charset="0"/>
                <a:cs typeface="Arial" panose="020B0604020202020204" pitchFamily="34" charset="0"/>
              </a:rPr>
              <a:t>The belief that marijuana is evil and will cause one to “go crazy”</a:t>
            </a:r>
          </a:p>
          <a:p>
            <a:pPr marL="279400" lvl="2" indent="0">
              <a:buNone/>
            </a:pPr>
            <a:endParaRPr lang="en-US" sz="1800" dirty="0">
              <a:latin typeface="Arial" panose="020B0604020202020204" pitchFamily="34" charset="0"/>
              <a:ea typeface="Franklin Gothic Book" charset="0"/>
              <a:cs typeface="Arial" panose="020B0604020202020204" pitchFamily="34" charset="0"/>
            </a:endParaRPr>
          </a:p>
          <a:p>
            <a:pPr marL="0" lvl="1" indent="0">
              <a:buNone/>
            </a:pPr>
            <a:r>
              <a:rPr lang="en-US" sz="2200" b="1" dirty="0">
                <a:latin typeface="Arial" panose="020B0604020202020204" pitchFamily="34" charset="0"/>
                <a:ea typeface="Franklin Gothic Book" charset="0"/>
                <a:cs typeface="Arial" panose="020B0604020202020204" pitchFamily="34" charset="0"/>
              </a:rPr>
              <a:t>Cheech and Chong</a:t>
            </a:r>
            <a:r>
              <a:rPr lang="en-US" sz="2200" dirty="0">
                <a:latin typeface="Arial" panose="020B0604020202020204" pitchFamily="34" charset="0"/>
                <a:ea typeface="Franklin Gothic Book" charset="0"/>
                <a:cs typeface="Arial" panose="020B0604020202020204" pitchFamily="34" charset="0"/>
              </a:rPr>
              <a:t> </a:t>
            </a:r>
          </a:p>
          <a:p>
            <a:pPr marL="626872" lvl="2" indent="-347472">
              <a:buFont typeface="Arial" charset="0"/>
              <a:buChar char="•"/>
            </a:pPr>
            <a:r>
              <a:rPr lang="en-US" sz="1800" dirty="0">
                <a:latin typeface="Arial" panose="020B0604020202020204" pitchFamily="34" charset="0"/>
                <a:ea typeface="Franklin Gothic Book" charset="0"/>
                <a:cs typeface="Arial" panose="020B0604020202020204" pitchFamily="34" charset="0"/>
              </a:rPr>
              <a:t>The belief that marijuana makes a person a joke </a:t>
            </a:r>
          </a:p>
          <a:p>
            <a:pPr marL="347472" lvl="1" indent="-347472">
              <a:buFont typeface="Arial" charset="0"/>
              <a:buChar char="•"/>
            </a:pPr>
            <a:endParaRPr lang="en-US" sz="2200" dirty="0">
              <a:latin typeface="Arial" panose="020B0604020202020204" pitchFamily="34" charset="0"/>
              <a:ea typeface="Franklin Gothic Book" charset="0"/>
              <a:cs typeface="Arial" panose="020B0604020202020204" pitchFamily="34" charset="0"/>
            </a:endParaRPr>
          </a:p>
          <a:p>
            <a:pPr marL="0" lvl="1" indent="0">
              <a:buNone/>
            </a:pPr>
            <a:r>
              <a:rPr lang="en-US" sz="2200" dirty="0">
                <a:latin typeface="Arial" panose="020B0604020202020204" pitchFamily="34" charset="0"/>
                <a:ea typeface="Franklin Gothic Book" charset="0"/>
                <a:cs typeface="Arial" panose="020B0604020202020204" pitchFamily="34" charset="0"/>
              </a:rPr>
              <a:t>Respondents react to any platforms that play on either of these stereotypes by immediately dismissing all messaging  </a:t>
            </a:r>
          </a:p>
        </p:txBody>
      </p:sp>
      <p:pic>
        <p:nvPicPr>
          <p:cNvPr id="5" name="Picture Placeholder 4" descr="A picture containing food, table, indoor&#10;&#10;Description automatically generated">
            <a:extLst>
              <a:ext uri="{FF2B5EF4-FFF2-40B4-BE49-F238E27FC236}">
                <a16:creationId xmlns:a16="http://schemas.microsoft.com/office/drawing/2014/main" id="{52CCE38C-AB4B-B049-97A5-2678CBF007EA}"/>
              </a:ext>
            </a:extLst>
          </p:cNvPr>
          <p:cNvPicPr>
            <a:picLocks noGrp="1" noChangeAspect="1"/>
          </p:cNvPicPr>
          <p:nvPr>
            <p:ph type="pic" sz="quarter" idx="10"/>
          </p:nvPr>
        </p:nvPicPr>
        <p:blipFill>
          <a:blip r:embed="rId2"/>
          <a:srcRect t="3641" b="3641"/>
          <a:stretch>
            <a:fillRect/>
          </a:stretch>
        </p:blipFill>
        <p:spPr/>
      </p:pic>
      <p:pic>
        <p:nvPicPr>
          <p:cNvPr id="6" name="Picture 5">
            <a:extLst>
              <a:ext uri="{FF2B5EF4-FFF2-40B4-BE49-F238E27FC236}">
                <a16:creationId xmlns:a16="http://schemas.microsoft.com/office/drawing/2014/main" id="{4DE0C322-07DF-EA49-B93C-5569B404EE03}"/>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298866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uston, they portray them as goofy">
            <a:hlinkClick r:id="" action="ppaction://media"/>
            <a:extLst>
              <a:ext uri="{FF2B5EF4-FFF2-40B4-BE49-F238E27FC236}">
                <a16:creationId xmlns:a16="http://schemas.microsoft.com/office/drawing/2014/main" id="{96560102-E4FD-E046-9B7B-D78E712DF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9088" y="4970574"/>
            <a:ext cx="812800" cy="812800"/>
          </a:xfrm>
          <a:prstGeom prst="rect">
            <a:avLst/>
          </a:prstGeom>
          <a:effectLst>
            <a:outerShdw blurRad="38100" dist="50800" dir="5400000" algn="ctr" rotWithShape="0">
              <a:srgbClr val="000000">
                <a:alpha val="43137"/>
              </a:srgbClr>
            </a:outerShdw>
          </a:effectLst>
        </p:spPr>
      </p:pic>
      <p:sp>
        <p:nvSpPr>
          <p:cNvPr id="3" name="Title 2">
            <a:extLst>
              <a:ext uri="{FF2B5EF4-FFF2-40B4-BE49-F238E27FC236}">
                <a16:creationId xmlns:a16="http://schemas.microsoft.com/office/drawing/2014/main" id="{2D6176AA-F6FA-A541-BE02-CADB05D7543D}"/>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FB9E6380-8C9D-1F4B-9F7F-C5EA86691151}"/>
              </a:ext>
            </a:extLst>
          </p:cNvPr>
          <p:cNvSpPr>
            <a:spLocks noGrp="1"/>
          </p:cNvSpPr>
          <p:nvPr>
            <p:ph idx="1"/>
          </p:nvPr>
        </p:nvSpPr>
        <p:spPr/>
        <p:txBody>
          <a:bodyPr>
            <a:normAutofit/>
          </a:bodyPr>
          <a:lstStyle/>
          <a:p>
            <a:pPr marL="0" indent="0">
              <a:spcBef>
                <a:spcPts val="0"/>
              </a:spcBef>
              <a:buNone/>
            </a:pPr>
            <a:r>
              <a:rPr lang="en-US" sz="2000" b="1" dirty="0">
                <a:ea typeface="Franklin Gothic Book" charset="0"/>
                <a:cs typeface="Arial" panose="020B0604020202020204" pitchFamily="34" charset="0"/>
              </a:rPr>
              <a:t>Key Finding Four</a:t>
            </a:r>
          </a:p>
          <a:p>
            <a:pPr marL="0" indent="0">
              <a:spcBef>
                <a:spcPts val="0"/>
              </a:spcBef>
              <a:buNone/>
            </a:pPr>
            <a:r>
              <a:rPr lang="en-US" sz="2000" dirty="0">
                <a:ea typeface="Franklin Gothic Book" charset="0"/>
                <a:cs typeface="Arial" panose="020B0604020202020204" pitchFamily="34" charset="0"/>
              </a:rPr>
              <a:t>Marijuana users sensitive to two stereotypes</a:t>
            </a:r>
          </a:p>
          <a:p>
            <a:pPr marL="0" indent="0">
              <a:buNone/>
            </a:pPr>
            <a:endParaRPr lang="en-US" sz="2000" dirty="0">
              <a:ea typeface="Franklin Gothic Book" charset="0"/>
              <a:cs typeface="Arial" panose="020B0604020202020204" pitchFamily="34" charset="0"/>
            </a:endParaRPr>
          </a:p>
          <a:p>
            <a:pPr marL="236538" lvl="1" indent="0">
              <a:buNone/>
            </a:pPr>
            <a:r>
              <a:rPr lang="en-US" sz="2000" dirty="0"/>
              <a:t>“</a:t>
            </a:r>
            <a:r>
              <a:rPr lang="en-US" sz="2000" i="1" dirty="0"/>
              <a:t>They portray them as goofy, silly, something bad is going to happen or they’re not proper or something like that. I’ve never seen a positive—it ended up fine, but it’s always a comedy, you know. </a:t>
            </a:r>
          </a:p>
          <a:p>
            <a:pPr marL="236538" lvl="1" indent="0">
              <a:buNone/>
            </a:pPr>
            <a:endParaRPr lang="en-US" sz="2000" i="1" dirty="0"/>
          </a:p>
          <a:p>
            <a:pPr marL="236538" lvl="1" indent="0">
              <a:buNone/>
            </a:pPr>
            <a:r>
              <a:rPr lang="en-US" sz="2000" i="1" dirty="0"/>
              <a:t>It’s either one extreme or the other. Totally serious, ‘Oh, my god, they’re going to have a wreck and die,’ because they were high, or super silly, like driving 30 miles an hour on the freeway.”</a:t>
            </a:r>
          </a:p>
          <a:p>
            <a:pPr marL="236538" lvl="1" indent="0" algn="r">
              <a:buNone/>
            </a:pPr>
            <a:r>
              <a:rPr lang="en-US" sz="2000" b="1" i="1" dirty="0"/>
              <a:t>— </a:t>
            </a:r>
            <a:r>
              <a:rPr lang="en-US" sz="2000" b="1" dirty="0"/>
              <a:t>Houston participants</a:t>
            </a:r>
            <a:endParaRPr lang="en-US" sz="2000" b="1" i="1" dirty="0"/>
          </a:p>
          <a:p>
            <a:endParaRPr lang="en-US" dirty="0"/>
          </a:p>
        </p:txBody>
      </p:sp>
      <p:pic>
        <p:nvPicPr>
          <p:cNvPr id="5" name="Picture Placeholder 4" descr="A picture containing person, indoor, young&#10;&#10;Description automatically generated">
            <a:extLst>
              <a:ext uri="{FF2B5EF4-FFF2-40B4-BE49-F238E27FC236}">
                <a16:creationId xmlns:a16="http://schemas.microsoft.com/office/drawing/2014/main" id="{B4B1973C-433C-8747-970A-27AF58DB1956}"/>
              </a:ext>
            </a:extLst>
          </p:cNvPr>
          <p:cNvPicPr>
            <a:picLocks noGrp="1" noChangeAspect="1"/>
          </p:cNvPicPr>
          <p:nvPr>
            <p:ph type="pic" sz="quarter" idx="10"/>
          </p:nvPr>
        </p:nvPicPr>
        <p:blipFill>
          <a:blip r:embed="rId6"/>
          <a:srcRect t="3258" b="3258"/>
          <a:stretch>
            <a:fillRect/>
          </a:stretch>
        </p:blipFill>
        <p:spPr/>
      </p:pic>
      <p:pic>
        <p:nvPicPr>
          <p:cNvPr id="6" name="Picture 5">
            <a:extLst>
              <a:ext uri="{FF2B5EF4-FFF2-40B4-BE49-F238E27FC236}">
                <a16:creationId xmlns:a16="http://schemas.microsoft.com/office/drawing/2014/main" id="{E09B19DB-EFCC-2347-9EA7-051951667DD2}"/>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4117860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BA75A-BB00-2C4F-B407-A687ADA8B108}"/>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B84617EB-EDE8-0A4B-820E-20D108A218C8}"/>
              </a:ext>
            </a:extLst>
          </p:cNvPr>
          <p:cNvSpPr>
            <a:spLocks noGrp="1"/>
          </p:cNvSpPr>
          <p:nvPr>
            <p:ph idx="1"/>
          </p:nvPr>
        </p:nvSpPr>
        <p:spPr/>
        <p:txBody>
          <a:bodyPr/>
          <a:lstStyle/>
          <a:p>
            <a:pPr marL="0" indent="0" algn="ctr">
              <a:buNone/>
            </a:pPr>
            <a:endParaRPr lang="en-US" sz="3000" b="1" dirty="0">
              <a:latin typeface="Arial" panose="020B0604020202020204" pitchFamily="34" charset="0"/>
              <a:ea typeface="Franklin Gothic Book" charset="0"/>
              <a:cs typeface="Arial" panose="020B0604020202020204" pitchFamily="34" charset="0"/>
            </a:endParaRPr>
          </a:p>
          <a:p>
            <a:pPr marL="0" indent="0" algn="ctr">
              <a:buNone/>
            </a:pPr>
            <a:endParaRPr lang="en-US" sz="3000" b="1" dirty="0">
              <a:latin typeface="Arial" panose="020B0604020202020204" pitchFamily="34" charset="0"/>
              <a:ea typeface="Franklin Gothic Book" charset="0"/>
              <a:cs typeface="Arial" panose="020B0604020202020204" pitchFamily="34" charset="0"/>
            </a:endParaRPr>
          </a:p>
          <a:p>
            <a:pPr marL="0" indent="0" algn="ctr">
              <a:buNone/>
            </a:pPr>
            <a:endParaRPr lang="en-US" sz="3000" b="1" dirty="0">
              <a:latin typeface="Arial" panose="020B0604020202020204" pitchFamily="34" charset="0"/>
              <a:ea typeface="Franklin Gothic Book" charset="0"/>
              <a:cs typeface="Arial" panose="020B0604020202020204" pitchFamily="34" charset="0"/>
            </a:endParaRPr>
          </a:p>
          <a:p>
            <a:pPr marL="0" indent="0" algn="ctr">
              <a:buNone/>
            </a:pPr>
            <a:r>
              <a:rPr lang="en-US" sz="2600" b="1" dirty="0">
                <a:latin typeface="Arial" panose="020B0604020202020204" pitchFamily="34" charset="0"/>
                <a:ea typeface="Franklin Gothic Book" charset="0"/>
                <a:cs typeface="Arial" panose="020B0604020202020204" pitchFamily="34" charset="0"/>
              </a:rPr>
              <a:t>MESSAGE TESTING</a:t>
            </a:r>
          </a:p>
          <a:p>
            <a:endParaRPr lang="en-US" b="1" dirty="0"/>
          </a:p>
        </p:txBody>
      </p:sp>
      <p:pic>
        <p:nvPicPr>
          <p:cNvPr id="6" name="Picture Placeholder 5" descr="A close up of a plant&#10;&#10;Description automatically generated">
            <a:extLst>
              <a:ext uri="{FF2B5EF4-FFF2-40B4-BE49-F238E27FC236}">
                <a16:creationId xmlns:a16="http://schemas.microsoft.com/office/drawing/2014/main" id="{C129C923-FA39-614C-B092-E954B3DA6A1F}"/>
              </a:ext>
            </a:extLst>
          </p:cNvPr>
          <p:cNvPicPr>
            <a:picLocks noGrp="1" noChangeAspect="1"/>
          </p:cNvPicPr>
          <p:nvPr>
            <p:ph type="pic" sz="quarter" idx="10"/>
          </p:nvPr>
        </p:nvPicPr>
        <p:blipFill rotWithShape="1">
          <a:blip r:embed="rId2"/>
          <a:srcRect l="18869" t="413" r="18869" b="413"/>
          <a:stretch/>
        </p:blipFill>
        <p:spPr>
          <a:xfrm>
            <a:off x="0" y="0"/>
            <a:ext cx="4156075" cy="5803900"/>
          </a:xfrm>
        </p:spPr>
      </p:pic>
      <p:cxnSp>
        <p:nvCxnSpPr>
          <p:cNvPr id="4" name="Straight Connector 3">
            <a:extLst>
              <a:ext uri="{FF2B5EF4-FFF2-40B4-BE49-F238E27FC236}">
                <a16:creationId xmlns:a16="http://schemas.microsoft.com/office/drawing/2014/main" id="{8B48B8BB-26F4-6745-8C66-EF4FCCA45848}"/>
              </a:ext>
            </a:extLst>
          </p:cNvPr>
          <p:cNvCxnSpPr>
            <a:cxnSpLocks/>
          </p:cNvCxnSpPr>
          <p:nvPr/>
        </p:nvCxnSpPr>
        <p:spPr>
          <a:xfrm>
            <a:off x="6610866" y="3200398"/>
            <a:ext cx="3274540" cy="0"/>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a:extLst>
              <a:ext uri="{FF2B5EF4-FFF2-40B4-BE49-F238E27FC236}">
                <a16:creationId xmlns:a16="http://schemas.microsoft.com/office/drawing/2014/main" id="{61943C9A-9E8D-8148-BBA1-1C7A442123C8}"/>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374159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28A73-7A7F-934B-808A-EFF71F2071C3}"/>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C2AB6B8D-03D0-1944-A8A0-05D0203A232B}"/>
              </a:ext>
            </a:extLst>
          </p:cNvPr>
          <p:cNvSpPr>
            <a:spLocks noGrp="1"/>
          </p:cNvSpPr>
          <p:nvPr>
            <p:ph idx="1"/>
          </p:nvPr>
        </p:nvSpPr>
        <p:spPr/>
        <p:txBody>
          <a:bodyPr/>
          <a:lstStyle/>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If a person gets behind the wheel while under the influence of marijuana, they could get in a car crash and kill themselves</a:t>
            </a:r>
          </a:p>
          <a:p>
            <a:endParaRPr lang="en-US" dirty="0"/>
          </a:p>
        </p:txBody>
      </p:sp>
      <p:pic>
        <p:nvPicPr>
          <p:cNvPr id="5" name="Picture Placeholder 4" descr="A picture containing car, person, vehicle, grass&#10;&#10;Description automatically generated">
            <a:extLst>
              <a:ext uri="{FF2B5EF4-FFF2-40B4-BE49-F238E27FC236}">
                <a16:creationId xmlns:a16="http://schemas.microsoft.com/office/drawing/2014/main" id="{75044380-1CDF-D54E-978E-0A6F4F13F79C}"/>
              </a:ext>
            </a:extLst>
          </p:cNvPr>
          <p:cNvPicPr>
            <a:picLocks noGrp="1" noChangeAspect="1"/>
          </p:cNvPicPr>
          <p:nvPr>
            <p:ph type="pic" sz="quarter" idx="10"/>
          </p:nvPr>
        </p:nvPicPr>
        <p:blipFill>
          <a:blip r:embed="rId2"/>
          <a:srcRect t="3835" b="3835"/>
          <a:stretch>
            <a:fillRect/>
          </a:stretch>
        </p:blipFill>
        <p:spPr/>
      </p:pic>
      <p:pic>
        <p:nvPicPr>
          <p:cNvPr id="6" name="Picture 5">
            <a:extLst>
              <a:ext uri="{FF2B5EF4-FFF2-40B4-BE49-F238E27FC236}">
                <a16:creationId xmlns:a16="http://schemas.microsoft.com/office/drawing/2014/main" id="{C1B704DA-61E8-8547-9055-BE5D467B75C0}"/>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1905219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CFD61E-40B1-0640-86D2-4AD6319299D6}"/>
              </a:ext>
            </a:extLst>
          </p:cNvPr>
          <p:cNvSpPr>
            <a:spLocks noGrp="1"/>
          </p:cNvSpPr>
          <p:nvPr>
            <p:ph type="title"/>
          </p:nvPr>
        </p:nvSpPr>
        <p:spPr/>
        <p:txBody>
          <a:bodyPr/>
          <a:lstStyle/>
          <a:p>
            <a:pPr marL="1588"/>
            <a:r>
              <a:rPr lang="en-US" sz="3200" b="1" dirty="0">
                <a:ea typeface="Franklin Gothic Heavy" charset="0"/>
                <a:cs typeface="Calibri" panose="020F0502020204030204" pitchFamily="34" charset="0"/>
              </a:rPr>
              <a:t>QUANTITATIVE METHODOLOGY</a:t>
            </a:r>
            <a:endParaRPr lang="en-US" sz="3200" dirty="0">
              <a:cs typeface="Calibri" panose="020F0502020204030204" pitchFamily="34" charset="0"/>
            </a:endParaRPr>
          </a:p>
        </p:txBody>
      </p:sp>
      <p:sp>
        <p:nvSpPr>
          <p:cNvPr id="15" name="Content Placeholder 2">
            <a:extLst>
              <a:ext uri="{FF2B5EF4-FFF2-40B4-BE49-F238E27FC236}">
                <a16:creationId xmlns:a16="http://schemas.microsoft.com/office/drawing/2014/main" id="{A33F30BA-2727-874F-9DAA-51F5E3BCBCDE}"/>
              </a:ext>
            </a:extLst>
          </p:cNvPr>
          <p:cNvSpPr>
            <a:spLocks noGrp="1"/>
          </p:cNvSpPr>
          <p:nvPr>
            <p:ph idx="1"/>
          </p:nvPr>
        </p:nvSpPr>
        <p:spPr/>
        <p:txBody>
          <a:bodyPr>
            <a:normAutofit/>
          </a:bodyPr>
          <a:lstStyle/>
          <a:p>
            <a:pPr marL="0" indent="0">
              <a:buNone/>
            </a:pPr>
            <a:r>
              <a:rPr lang="en-US" dirty="0">
                <a:ea typeface="Franklin Gothic Book" charset="0"/>
                <a:cs typeface="Arial" panose="020B0604020202020204" pitchFamily="34" charset="0"/>
              </a:rPr>
              <a:t>Poll fielded January 11–21, 2019</a:t>
            </a:r>
          </a:p>
          <a:p>
            <a:pPr marL="0" indent="0">
              <a:buNone/>
            </a:pPr>
            <a:endParaRPr lang="en-US" dirty="0">
              <a:ea typeface="Franklin Gothic Book" charset="0"/>
              <a:cs typeface="Arial" panose="020B0604020202020204" pitchFamily="34" charset="0"/>
            </a:endParaRPr>
          </a:p>
          <a:p>
            <a:pPr marL="0" indent="0">
              <a:buNone/>
            </a:pPr>
            <a:r>
              <a:rPr lang="en-US" dirty="0">
                <a:ea typeface="Franklin Gothic Book" charset="0"/>
                <a:cs typeface="Arial" panose="020B0604020202020204" pitchFamily="34" charset="0"/>
              </a:rPr>
              <a:t>775 sample size using internet panels</a:t>
            </a:r>
          </a:p>
          <a:p>
            <a:pPr lvl="1"/>
            <a:r>
              <a:rPr lang="en-US" sz="2400" dirty="0">
                <a:ea typeface="Franklin Gothic Book" charset="0"/>
                <a:cs typeface="Arial" panose="020B0604020202020204" pitchFamily="34" charset="0"/>
              </a:rPr>
              <a:t>300 quota of current marijuana users</a:t>
            </a:r>
          </a:p>
          <a:p>
            <a:pPr lvl="1"/>
            <a:r>
              <a:rPr lang="en-US" sz="2400" dirty="0">
                <a:ea typeface="Franklin Gothic Book" charset="0"/>
                <a:cs typeface="Arial" panose="020B0604020202020204" pitchFamily="34" charset="0"/>
              </a:rPr>
              <a:t>75 quota of Spanish dominant speakers</a:t>
            </a:r>
          </a:p>
          <a:p>
            <a:pPr marL="0" indent="0">
              <a:buNone/>
            </a:pPr>
            <a:endParaRPr lang="en-US" dirty="0">
              <a:ea typeface="Franklin Gothic Book" charset="0"/>
              <a:cs typeface="Arial" panose="020B0604020202020204" pitchFamily="34" charset="0"/>
            </a:endParaRPr>
          </a:p>
          <a:p>
            <a:pPr marL="0" indent="0">
              <a:buNone/>
            </a:pPr>
            <a:r>
              <a:rPr lang="en-US" dirty="0">
                <a:ea typeface="Franklin Gothic Book" charset="0"/>
                <a:cs typeface="Arial" panose="020B0604020202020204" pitchFamily="34" charset="0"/>
              </a:rPr>
              <a:t>Weighted and balanced to be representative of Texas across geographic, demographic and psychographic categories</a:t>
            </a:r>
          </a:p>
          <a:p>
            <a:pPr marL="0" indent="0">
              <a:buNone/>
            </a:pPr>
            <a:endParaRPr lang="en-US" dirty="0"/>
          </a:p>
        </p:txBody>
      </p:sp>
      <p:pic>
        <p:nvPicPr>
          <p:cNvPr id="5" name="Picture Placeholder 4" descr="A picture containing sky, plant, table, food&#10;&#10;Description automatically generated">
            <a:extLst>
              <a:ext uri="{FF2B5EF4-FFF2-40B4-BE49-F238E27FC236}">
                <a16:creationId xmlns:a16="http://schemas.microsoft.com/office/drawing/2014/main" id="{291299EB-952F-744B-A06D-372EED25F391}"/>
              </a:ext>
            </a:extLst>
          </p:cNvPr>
          <p:cNvPicPr>
            <a:picLocks noGrp="1" noChangeAspect="1"/>
          </p:cNvPicPr>
          <p:nvPr>
            <p:ph type="pic" sz="quarter" idx="10"/>
          </p:nvPr>
        </p:nvPicPr>
        <p:blipFill>
          <a:blip r:embed="rId2"/>
          <a:srcRect l="26228" r="26228"/>
          <a:stretch>
            <a:fillRect/>
          </a:stretch>
        </p:blipFill>
        <p:spPr/>
      </p:pic>
      <p:pic>
        <p:nvPicPr>
          <p:cNvPr id="6" name="Picture 5">
            <a:extLst>
              <a:ext uri="{FF2B5EF4-FFF2-40B4-BE49-F238E27FC236}">
                <a16:creationId xmlns:a16="http://schemas.microsoft.com/office/drawing/2014/main" id="{828C85C5-2BBF-B64C-8C61-7FC1AA9AE6A9}"/>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532159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D289F2-CCD3-854B-8C10-A22E52CE5D3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B17EE57D-CE94-4F46-80BE-993A5FE611A6}"/>
              </a:ext>
            </a:extLst>
          </p:cNvPr>
          <p:cNvSpPr>
            <a:spLocks noGrp="1"/>
          </p:cNvSpPr>
          <p:nvPr>
            <p:ph idx="1"/>
          </p:nvPr>
        </p:nvSpPr>
        <p:spPr/>
        <p:txBody>
          <a:bodyPr/>
          <a:lstStyle/>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Completely ineffective</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Audiences feel safer to drive on marijuana than otherwise</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Felt message was a scare tactic</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Any examples of crashes dismissed since people can get in crashes totally sober</a:t>
            </a:r>
          </a:p>
          <a:p>
            <a:endParaRPr lang="en-US" dirty="0"/>
          </a:p>
        </p:txBody>
      </p:sp>
      <p:pic>
        <p:nvPicPr>
          <p:cNvPr id="7" name="Picture Placeholder 6" descr="A person driving a car&#10;&#10;Description automatically generated">
            <a:extLst>
              <a:ext uri="{FF2B5EF4-FFF2-40B4-BE49-F238E27FC236}">
                <a16:creationId xmlns:a16="http://schemas.microsoft.com/office/drawing/2014/main" id="{D0AB66A7-562D-564B-98F1-E252C2CF002D}"/>
              </a:ext>
            </a:extLst>
          </p:cNvPr>
          <p:cNvPicPr>
            <a:picLocks noGrp="1" noChangeAspect="1"/>
          </p:cNvPicPr>
          <p:nvPr>
            <p:ph type="pic" sz="quarter" idx="10"/>
          </p:nvPr>
        </p:nvPicPr>
        <p:blipFill>
          <a:blip r:embed="rId2"/>
          <a:srcRect t="3641" b="3641"/>
          <a:stretch>
            <a:fillRect/>
          </a:stretch>
        </p:blipFill>
        <p:spPr/>
      </p:pic>
      <p:pic>
        <p:nvPicPr>
          <p:cNvPr id="5" name="Picture 4">
            <a:extLst>
              <a:ext uri="{FF2B5EF4-FFF2-40B4-BE49-F238E27FC236}">
                <a16:creationId xmlns:a16="http://schemas.microsoft.com/office/drawing/2014/main" id="{4E6E75AF-FF11-F84E-826E-48FB06844ACB}"/>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471610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 Paso, yeah its just a drivers bad">
            <a:hlinkClick r:id="" action="ppaction://media"/>
            <a:extLst>
              <a:ext uri="{FF2B5EF4-FFF2-40B4-BE49-F238E27FC236}">
                <a16:creationId xmlns:a16="http://schemas.microsoft.com/office/drawing/2014/main" id="{F48D2D48-6E7E-6249-B4CF-C7CDB9BD38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3948" y="3739003"/>
            <a:ext cx="812800" cy="812800"/>
          </a:xfrm>
          <a:prstGeom prst="rect">
            <a:avLst/>
          </a:prstGeom>
          <a:effectLst>
            <a:outerShdw blurRad="63500" dist="50800" dir="5400000" algn="ctr" rotWithShape="0">
              <a:srgbClr val="000000">
                <a:alpha val="43137"/>
              </a:srgbClr>
            </a:outerShdw>
          </a:effectLst>
        </p:spPr>
      </p:pic>
      <p:sp>
        <p:nvSpPr>
          <p:cNvPr id="3" name="Title 2">
            <a:extLst>
              <a:ext uri="{FF2B5EF4-FFF2-40B4-BE49-F238E27FC236}">
                <a16:creationId xmlns:a16="http://schemas.microsoft.com/office/drawing/2014/main" id="{A5F3C0C1-4D0C-4944-8985-08C3E5BF7A90}"/>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349B4628-074F-5247-9087-6F6A563617E9}"/>
              </a:ext>
            </a:extLst>
          </p:cNvPr>
          <p:cNvSpPr>
            <a:spLocks noGrp="1"/>
          </p:cNvSpPr>
          <p:nvPr>
            <p:ph idx="1"/>
          </p:nvPr>
        </p:nvSpPr>
        <p:spPr/>
        <p:txBody>
          <a:bodyPr>
            <a:normAutofit/>
          </a:bodyPr>
          <a:lstStyle/>
          <a:p>
            <a:pPr marL="236538" lvl="1" indent="0">
              <a:buNone/>
            </a:pPr>
            <a:endParaRPr lang="en-US" sz="2400" i="1" dirty="0"/>
          </a:p>
          <a:p>
            <a:pPr marL="236538" lvl="1" indent="0">
              <a:buNone/>
            </a:pPr>
            <a:endParaRPr lang="en-US" sz="2400" i="1" dirty="0"/>
          </a:p>
          <a:p>
            <a:pPr marL="236538" lvl="1" indent="0">
              <a:buNone/>
            </a:pPr>
            <a:endParaRPr lang="en-US" sz="2200" i="1" dirty="0"/>
          </a:p>
          <a:p>
            <a:pPr marL="0" lvl="1" indent="0">
              <a:buNone/>
            </a:pPr>
            <a:r>
              <a:rPr lang="en-US" sz="2200" i="1" dirty="0"/>
              <a:t>“Yeah, it’s just a driver’s bad whether they’re high or not. </a:t>
            </a:r>
          </a:p>
          <a:p>
            <a:pPr marL="0" lvl="1" indent="0">
              <a:buNone/>
            </a:pPr>
            <a:r>
              <a:rPr lang="en-US" sz="2200" i="1" dirty="0"/>
              <a:t>I don’t think that weed has any affect on them.” </a:t>
            </a:r>
          </a:p>
          <a:p>
            <a:pPr marL="236538" lvl="1" indent="0" algn="r">
              <a:buNone/>
            </a:pPr>
            <a:r>
              <a:rPr lang="en-US" sz="2200" b="1" dirty="0"/>
              <a:t>— El Paso participant</a:t>
            </a:r>
            <a:endParaRPr lang="en-US" sz="2200" b="1" i="1" dirty="0"/>
          </a:p>
          <a:p>
            <a:pPr marL="236538" lvl="1" indent="0">
              <a:buNone/>
            </a:pPr>
            <a:endParaRPr lang="en-US" sz="2400" dirty="0">
              <a:latin typeface="Arial" panose="020B0604020202020204" pitchFamily="34" charset="0"/>
              <a:ea typeface="Franklin Gothic Book" charset="0"/>
              <a:cs typeface="Arial" panose="020B0604020202020204" pitchFamily="34" charset="0"/>
            </a:endParaRPr>
          </a:p>
          <a:p>
            <a:pPr marL="236538" lvl="1" indent="0">
              <a:buNone/>
            </a:pPr>
            <a:endParaRPr lang="en-US" sz="2400" dirty="0"/>
          </a:p>
        </p:txBody>
      </p:sp>
      <p:pic>
        <p:nvPicPr>
          <p:cNvPr id="5" name="Picture Placeholder 4" descr="A close up of a road&#10;&#10;Description automatically generated">
            <a:extLst>
              <a:ext uri="{FF2B5EF4-FFF2-40B4-BE49-F238E27FC236}">
                <a16:creationId xmlns:a16="http://schemas.microsoft.com/office/drawing/2014/main" id="{DBE18A37-3F2A-6248-9EE6-CF5C94D4F159}"/>
              </a:ext>
            </a:extLst>
          </p:cNvPr>
          <p:cNvPicPr>
            <a:picLocks noGrp="1" noChangeAspect="1"/>
          </p:cNvPicPr>
          <p:nvPr>
            <p:ph type="pic" sz="quarter" idx="10"/>
          </p:nvPr>
        </p:nvPicPr>
        <p:blipFill>
          <a:blip r:embed="rId6"/>
          <a:srcRect l="6150" r="6150"/>
          <a:stretch>
            <a:fillRect/>
          </a:stretch>
        </p:blipFill>
        <p:spPr/>
      </p:pic>
      <p:pic>
        <p:nvPicPr>
          <p:cNvPr id="6" name="Picture 5">
            <a:extLst>
              <a:ext uri="{FF2B5EF4-FFF2-40B4-BE49-F238E27FC236}">
                <a16:creationId xmlns:a16="http://schemas.microsoft.com/office/drawing/2014/main" id="{47A0BA23-6BF3-B744-90DC-4C29249DCD01}"/>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3253008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uston sp, I think anyone that drives">
            <a:hlinkClick r:id="" action="ppaction://media"/>
            <a:extLst>
              <a:ext uri="{FF2B5EF4-FFF2-40B4-BE49-F238E27FC236}">
                <a16:creationId xmlns:a16="http://schemas.microsoft.com/office/drawing/2014/main" id="{4753D8FF-B8B0-E247-A894-3EE87440B5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2977" y="4449051"/>
            <a:ext cx="812800" cy="812800"/>
          </a:xfrm>
          <a:prstGeom prst="rect">
            <a:avLst/>
          </a:prstGeom>
          <a:effectLst>
            <a:outerShdw blurRad="101600" dist="50800" dir="5400000" algn="ctr" rotWithShape="0">
              <a:srgbClr val="000000">
                <a:alpha val="43137"/>
              </a:srgbClr>
            </a:outerShdw>
          </a:effectLst>
        </p:spPr>
      </p:pic>
      <p:sp>
        <p:nvSpPr>
          <p:cNvPr id="3" name="Title 2">
            <a:extLst>
              <a:ext uri="{FF2B5EF4-FFF2-40B4-BE49-F238E27FC236}">
                <a16:creationId xmlns:a16="http://schemas.microsoft.com/office/drawing/2014/main" id="{BC13F60B-8B3B-FC45-936D-B0C21E9766ED}"/>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8861C450-5D18-F549-AEBE-4C21DBAF5B7E}"/>
              </a:ext>
            </a:extLst>
          </p:cNvPr>
          <p:cNvSpPr>
            <a:spLocks noGrp="1"/>
          </p:cNvSpPr>
          <p:nvPr>
            <p:ph idx="1"/>
          </p:nvPr>
        </p:nvSpPr>
        <p:spPr/>
        <p:txBody>
          <a:bodyPr>
            <a:normAutofit/>
          </a:bodyPr>
          <a:lstStyle/>
          <a:p>
            <a:pPr marL="236538" lvl="1" indent="0">
              <a:buNone/>
            </a:pPr>
            <a:endParaRPr lang="en-US" sz="2200" i="1" dirty="0"/>
          </a:p>
          <a:p>
            <a:pPr marL="236538" lvl="1" indent="0">
              <a:buNone/>
            </a:pPr>
            <a:endParaRPr lang="en-US" sz="2200" i="1" dirty="0"/>
          </a:p>
          <a:p>
            <a:pPr marL="236538" lvl="1" indent="0">
              <a:buNone/>
            </a:pPr>
            <a:endParaRPr lang="en-US" sz="2200" i="1" dirty="0"/>
          </a:p>
          <a:p>
            <a:pPr marL="0" lvl="1" indent="0">
              <a:buNone/>
            </a:pPr>
            <a:r>
              <a:rPr lang="en-US" sz="2200" i="1" dirty="0"/>
              <a:t>“I think anyone that drives is at risk of crashing and dying, not necessarily because you smoked. Someone else could have been smoking or drinking and hit you. It’s not just because of the marijuana. It’s for other reasons.” </a:t>
            </a:r>
          </a:p>
          <a:p>
            <a:pPr marL="514350" lvl="1" indent="-277813" algn="r">
              <a:buNone/>
            </a:pPr>
            <a:r>
              <a:rPr lang="en-US" sz="2200" b="1" dirty="0"/>
              <a:t>— Houston Spanish dominant </a:t>
            </a:r>
          </a:p>
          <a:p>
            <a:pPr marL="514350" lvl="1" indent="-277813" algn="r">
              <a:buNone/>
            </a:pPr>
            <a:r>
              <a:rPr lang="en-US" sz="2200" i="1" dirty="0"/>
              <a:t>(Translator in audio)</a:t>
            </a:r>
          </a:p>
          <a:p>
            <a:pPr marL="236538" lvl="1" indent="0">
              <a:buNone/>
            </a:pPr>
            <a:endParaRPr lang="en-US" sz="2400" b="1" dirty="0">
              <a:latin typeface="Arial" panose="020B0604020202020204" pitchFamily="34" charset="0"/>
              <a:ea typeface="Franklin Gothic Book" charset="0"/>
              <a:cs typeface="Arial" panose="020B0604020202020204" pitchFamily="34" charset="0"/>
            </a:endParaRPr>
          </a:p>
          <a:p>
            <a:pPr marL="236538" lvl="1" indent="0">
              <a:buNone/>
            </a:pPr>
            <a:endParaRPr lang="en-US" sz="2400" dirty="0"/>
          </a:p>
        </p:txBody>
      </p:sp>
      <p:pic>
        <p:nvPicPr>
          <p:cNvPr id="5" name="Picture Placeholder 4" descr="A view of a city street filled with lots of traffic&#10;&#10;Description automatically generated">
            <a:extLst>
              <a:ext uri="{FF2B5EF4-FFF2-40B4-BE49-F238E27FC236}">
                <a16:creationId xmlns:a16="http://schemas.microsoft.com/office/drawing/2014/main" id="{65F3EBD4-747A-1A4B-A3D5-1CCF40B9241F}"/>
              </a:ext>
            </a:extLst>
          </p:cNvPr>
          <p:cNvPicPr>
            <a:picLocks noGrp="1" noChangeAspect="1"/>
          </p:cNvPicPr>
          <p:nvPr>
            <p:ph type="pic" sz="quarter" idx="10"/>
          </p:nvPr>
        </p:nvPicPr>
        <p:blipFill>
          <a:blip r:embed="rId6"/>
          <a:srcRect l="556" r="556"/>
          <a:stretch>
            <a:fillRect/>
          </a:stretch>
        </p:blipFill>
        <p:spPr/>
      </p:pic>
      <p:pic>
        <p:nvPicPr>
          <p:cNvPr id="6" name="Picture 5">
            <a:extLst>
              <a:ext uri="{FF2B5EF4-FFF2-40B4-BE49-F238E27FC236}">
                <a16:creationId xmlns:a16="http://schemas.microsoft.com/office/drawing/2014/main" id="{8097F3DB-C58A-2748-BFBA-328C51E01BA0}"/>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3131777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FCA1EC-147A-2A45-8597-81284E10839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8B3FAF5D-3A95-1F4D-A73E-086102F57900}"/>
              </a:ext>
            </a:extLst>
          </p:cNvPr>
          <p:cNvSpPr>
            <a:spLocks noGrp="1"/>
          </p:cNvSpPr>
          <p:nvPr>
            <p:ph idx="1"/>
          </p:nvPr>
        </p:nvSpPr>
        <p:spPr/>
        <p:txBody>
          <a:bodyPr/>
          <a:lstStyle/>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It could cost a person up to $17,000 in fines, court costs, and legal fees if convicted of operating a motor vehicle under the influence of marijuana</a:t>
            </a:r>
          </a:p>
          <a:p>
            <a:endParaRPr lang="en-US" dirty="0"/>
          </a:p>
        </p:txBody>
      </p:sp>
      <p:pic>
        <p:nvPicPr>
          <p:cNvPr id="5" name="Picture Placeholder 4" descr="A hand holding a knife&#10;&#10;Description automatically generated">
            <a:extLst>
              <a:ext uri="{FF2B5EF4-FFF2-40B4-BE49-F238E27FC236}">
                <a16:creationId xmlns:a16="http://schemas.microsoft.com/office/drawing/2014/main" id="{5CCC87A3-17AB-DB4A-AD99-AD362437B990}"/>
              </a:ext>
            </a:extLst>
          </p:cNvPr>
          <p:cNvPicPr>
            <a:picLocks noGrp="1" noChangeAspect="1"/>
          </p:cNvPicPr>
          <p:nvPr>
            <p:ph type="pic" sz="quarter" idx="10"/>
          </p:nvPr>
        </p:nvPicPr>
        <p:blipFill rotWithShape="1">
          <a:blip r:embed="rId2"/>
          <a:srcRect l="10537" r="41918"/>
          <a:stretch/>
        </p:blipFill>
        <p:spPr>
          <a:xfrm>
            <a:off x="0" y="0"/>
            <a:ext cx="4156075" cy="5803900"/>
          </a:xfrm>
        </p:spPr>
      </p:pic>
      <p:pic>
        <p:nvPicPr>
          <p:cNvPr id="6" name="Picture 5">
            <a:extLst>
              <a:ext uri="{FF2B5EF4-FFF2-40B4-BE49-F238E27FC236}">
                <a16:creationId xmlns:a16="http://schemas.microsoft.com/office/drawing/2014/main" id="{52BCD54D-DC22-CF48-B1AD-7CE10ED2B9D0}"/>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549161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52101-4BE9-AD4C-9233-FC81C2AFC56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7EFF149D-483F-BA42-9EC8-54C1979A817B}"/>
              </a:ext>
            </a:extLst>
          </p:cNvPr>
          <p:cNvSpPr>
            <a:spLocks noGrp="1"/>
          </p:cNvSpPr>
          <p:nvPr>
            <p:ph idx="1"/>
          </p:nvPr>
        </p:nvSpPr>
        <p:spPr/>
        <p:txBody>
          <a:bodyPr/>
          <a:lstStyle/>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Somewhat motivational in that cost makes them pay attention</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However, respondents feel they would not be pulled over</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Also, respondents believe even if they were pulled over for something else, police would not know or care if they were under the influence of marijuana</a:t>
            </a:r>
          </a:p>
          <a:p>
            <a:endParaRPr lang="en-US" dirty="0"/>
          </a:p>
        </p:txBody>
      </p:sp>
      <p:pic>
        <p:nvPicPr>
          <p:cNvPr id="5" name="Picture Placeholder 4" descr="A car parked in a parking lot&#10;&#10;Description automatically generated">
            <a:extLst>
              <a:ext uri="{FF2B5EF4-FFF2-40B4-BE49-F238E27FC236}">
                <a16:creationId xmlns:a16="http://schemas.microsoft.com/office/drawing/2014/main" id="{8CE66798-7D31-DE4E-98A4-903BB100419C}"/>
              </a:ext>
            </a:extLst>
          </p:cNvPr>
          <p:cNvPicPr>
            <a:picLocks noGrp="1" noChangeAspect="1"/>
          </p:cNvPicPr>
          <p:nvPr>
            <p:ph type="pic" sz="quarter" idx="10"/>
          </p:nvPr>
        </p:nvPicPr>
        <p:blipFill>
          <a:blip r:embed="rId2"/>
          <a:srcRect t="3258" b="3258"/>
          <a:stretch>
            <a:fillRect/>
          </a:stretch>
        </p:blipFill>
        <p:spPr/>
      </p:pic>
      <p:pic>
        <p:nvPicPr>
          <p:cNvPr id="6" name="Picture 5">
            <a:extLst>
              <a:ext uri="{FF2B5EF4-FFF2-40B4-BE49-F238E27FC236}">
                <a16:creationId xmlns:a16="http://schemas.microsoft.com/office/drawing/2014/main" id="{7E43F38F-B323-E140-A22B-BD66059EC17D}"/>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978666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l Paso, Even cops know">
            <a:hlinkClick r:id="" action="ppaction://media"/>
            <a:extLst>
              <a:ext uri="{FF2B5EF4-FFF2-40B4-BE49-F238E27FC236}">
                <a16:creationId xmlns:a16="http://schemas.microsoft.com/office/drawing/2014/main" id="{72652CFB-F6A2-BA42-B1E3-4A2BA4A7ED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51508" y="4720281"/>
            <a:ext cx="812800" cy="812800"/>
          </a:xfrm>
          <a:prstGeom prst="rect">
            <a:avLst/>
          </a:prstGeom>
          <a:effectLst>
            <a:outerShdw blurRad="114300" dist="50800" dir="5400000" algn="ctr" rotWithShape="0">
              <a:srgbClr val="000000">
                <a:alpha val="43137"/>
              </a:srgbClr>
            </a:outerShdw>
          </a:effectLst>
        </p:spPr>
      </p:pic>
      <p:sp>
        <p:nvSpPr>
          <p:cNvPr id="3" name="Title 2">
            <a:extLst>
              <a:ext uri="{FF2B5EF4-FFF2-40B4-BE49-F238E27FC236}">
                <a16:creationId xmlns:a16="http://schemas.microsoft.com/office/drawing/2014/main" id="{3E59B6FD-A7A9-BA4F-8F20-61A635EFE8A6}"/>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2A78A9E2-629F-2542-9B5C-85EE5E1F2768}"/>
              </a:ext>
            </a:extLst>
          </p:cNvPr>
          <p:cNvSpPr>
            <a:spLocks noGrp="1"/>
          </p:cNvSpPr>
          <p:nvPr>
            <p:ph idx="1"/>
          </p:nvPr>
        </p:nvSpPr>
        <p:spPr/>
        <p:txBody>
          <a:bodyPr/>
          <a:lstStyle/>
          <a:p>
            <a:pPr marL="0" lvl="1" indent="0">
              <a:buNone/>
            </a:pPr>
            <a:r>
              <a:rPr lang="en-US" sz="2200" dirty="0"/>
              <a:t>“</a:t>
            </a:r>
            <a:r>
              <a:rPr lang="en-US" sz="2200" i="1" dirty="0"/>
              <a:t>Even cops know weed is not a big problem. I’ll be honest with you all, I’ve been arrested and I’ve had weed in the car before…</a:t>
            </a:r>
            <a:r>
              <a:rPr lang="en-US" sz="2200" dirty="0"/>
              <a:t> </a:t>
            </a:r>
          </a:p>
          <a:p>
            <a:pPr marL="0" lvl="1" indent="0">
              <a:buNone/>
            </a:pPr>
            <a:r>
              <a:rPr lang="en-US" sz="2200" i="1" dirty="0"/>
              <a:t>If you look crazy and if you’re acting crazy and you have a little bit of weed, he’s going to think there’s going to be other stuff, you’ve got other kind of dope. But if you just act normal, if you’re cool, like if you’re just regular cool and if you happen to come up on some weed, they’ll probably just throw it away and tell you to get out of there.” </a:t>
            </a:r>
          </a:p>
          <a:p>
            <a:pPr marL="236538" lvl="1" indent="0" algn="r">
              <a:buNone/>
            </a:pPr>
            <a:r>
              <a:rPr lang="en-US" sz="2200" b="1" dirty="0"/>
              <a:t>— El Paso participant</a:t>
            </a:r>
            <a:endParaRPr lang="en-US" sz="2200" b="1" i="1" dirty="0"/>
          </a:p>
          <a:p>
            <a:endParaRPr lang="en-US" dirty="0"/>
          </a:p>
        </p:txBody>
      </p:sp>
      <p:pic>
        <p:nvPicPr>
          <p:cNvPr id="5" name="Picture Placeholder 4" descr="A person riding on the back of a car&#10;&#10;Description automatically generated">
            <a:extLst>
              <a:ext uri="{FF2B5EF4-FFF2-40B4-BE49-F238E27FC236}">
                <a16:creationId xmlns:a16="http://schemas.microsoft.com/office/drawing/2014/main" id="{B4E1F7FC-F5A7-D542-A5D1-445D23BC36DE}"/>
              </a:ext>
            </a:extLst>
          </p:cNvPr>
          <p:cNvPicPr>
            <a:picLocks noGrp="1" noChangeAspect="1"/>
          </p:cNvPicPr>
          <p:nvPr>
            <p:ph type="pic" sz="quarter" idx="10"/>
          </p:nvPr>
        </p:nvPicPr>
        <p:blipFill>
          <a:blip r:embed="rId6"/>
          <a:srcRect t="3641" b="3641"/>
          <a:stretch>
            <a:fillRect/>
          </a:stretch>
        </p:blipFill>
        <p:spPr/>
      </p:pic>
      <p:pic>
        <p:nvPicPr>
          <p:cNvPr id="6" name="Picture 5">
            <a:extLst>
              <a:ext uri="{FF2B5EF4-FFF2-40B4-BE49-F238E27FC236}">
                <a16:creationId xmlns:a16="http://schemas.microsoft.com/office/drawing/2014/main" id="{F1956510-FECE-E24A-89B6-7F597C6011DB}"/>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1082396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57B84-330E-804B-A974-4F18ECF1BA07}"/>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0B7698E5-1729-8E42-A134-1BDBF90FB2C4}"/>
              </a:ext>
            </a:extLst>
          </p:cNvPr>
          <p:cNvSpPr>
            <a:spLocks noGrp="1"/>
          </p:cNvSpPr>
          <p:nvPr>
            <p:ph idx="1"/>
          </p:nvPr>
        </p:nvSpPr>
        <p:spPr/>
        <p:txBody>
          <a:bodyPr/>
          <a:lstStyle/>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Police departments are investing in new equipment and training officers to detect people driving under the influence of marijuana</a:t>
            </a:r>
          </a:p>
          <a:p>
            <a:endParaRPr lang="en-US" dirty="0"/>
          </a:p>
        </p:txBody>
      </p:sp>
      <p:pic>
        <p:nvPicPr>
          <p:cNvPr id="5" name="Picture Placeholder 4" descr="A group of people posing for the camera&#10;&#10;Description automatically generated">
            <a:extLst>
              <a:ext uri="{FF2B5EF4-FFF2-40B4-BE49-F238E27FC236}">
                <a16:creationId xmlns:a16="http://schemas.microsoft.com/office/drawing/2014/main" id="{2E95F7F0-DF47-1844-A621-A3C23CC2ED46}"/>
              </a:ext>
            </a:extLst>
          </p:cNvPr>
          <p:cNvPicPr>
            <a:picLocks noGrp="1" noChangeAspect="1"/>
          </p:cNvPicPr>
          <p:nvPr>
            <p:ph type="pic" sz="quarter" idx="10"/>
          </p:nvPr>
        </p:nvPicPr>
        <p:blipFill>
          <a:blip r:embed="rId2"/>
          <a:srcRect t="6430" b="6430"/>
          <a:stretch>
            <a:fillRect/>
          </a:stretch>
        </p:blipFill>
        <p:spPr/>
      </p:pic>
      <p:pic>
        <p:nvPicPr>
          <p:cNvPr id="6" name="Picture 5">
            <a:extLst>
              <a:ext uri="{FF2B5EF4-FFF2-40B4-BE49-F238E27FC236}">
                <a16:creationId xmlns:a16="http://schemas.microsoft.com/office/drawing/2014/main" id="{FE291C92-6BC7-7046-8B39-B83C5AA27F6B}"/>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764447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D6E12D-2E1D-2A48-8467-5691BC896C84}"/>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9D1176AB-BD07-EC44-8B53-0602039E621C}"/>
              </a:ext>
            </a:extLst>
          </p:cNvPr>
          <p:cNvSpPr>
            <a:spLocks noGrp="1"/>
          </p:cNvSpPr>
          <p:nvPr>
            <p:ph idx="1"/>
          </p:nvPr>
        </p:nvSpPr>
        <p:spPr/>
        <p:txBody>
          <a:bodyPr/>
          <a:lstStyle/>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Several respondents believed this statement</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Most felt it was motivational</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Most became defensive and stated police resources should be spent elsewhere</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Some showed skepticism on existence of new equipment</a:t>
            </a:r>
          </a:p>
          <a:p>
            <a:endParaRPr lang="en-US" dirty="0"/>
          </a:p>
        </p:txBody>
      </p:sp>
      <p:pic>
        <p:nvPicPr>
          <p:cNvPr id="5" name="Picture Placeholder 4" descr="A person sitting in a room&#10;&#10;Description automatically generated">
            <a:extLst>
              <a:ext uri="{FF2B5EF4-FFF2-40B4-BE49-F238E27FC236}">
                <a16:creationId xmlns:a16="http://schemas.microsoft.com/office/drawing/2014/main" id="{259A3D6D-2F08-DD44-A4AC-78B528FB77B3}"/>
              </a:ext>
            </a:extLst>
          </p:cNvPr>
          <p:cNvPicPr>
            <a:picLocks noGrp="1" noChangeAspect="1"/>
          </p:cNvPicPr>
          <p:nvPr>
            <p:ph type="pic" sz="quarter" idx="10"/>
          </p:nvPr>
        </p:nvPicPr>
        <p:blipFill>
          <a:blip r:embed="rId2"/>
          <a:srcRect t="3258" b="3258"/>
          <a:stretch>
            <a:fillRect/>
          </a:stretch>
        </p:blipFill>
        <p:spPr/>
      </p:pic>
      <p:pic>
        <p:nvPicPr>
          <p:cNvPr id="6" name="Picture 5">
            <a:extLst>
              <a:ext uri="{FF2B5EF4-FFF2-40B4-BE49-F238E27FC236}">
                <a16:creationId xmlns:a16="http://schemas.microsoft.com/office/drawing/2014/main" id="{79F1CCF0-B918-3149-A64A-4DDC0993C3DB}"/>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227031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allas, i believe that theres some kind of device">
            <a:hlinkClick r:id="" action="ppaction://media"/>
            <a:extLst>
              <a:ext uri="{FF2B5EF4-FFF2-40B4-BE49-F238E27FC236}">
                <a16:creationId xmlns:a16="http://schemas.microsoft.com/office/drawing/2014/main" id="{82E54502-5924-0944-98A6-346D49D4A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7940" y="4579433"/>
            <a:ext cx="812800" cy="812800"/>
          </a:xfrm>
          <a:prstGeom prst="rect">
            <a:avLst/>
          </a:prstGeom>
          <a:effectLst>
            <a:outerShdw blurRad="127000" dist="50800" dir="5400000" algn="ctr" rotWithShape="0">
              <a:srgbClr val="000000">
                <a:alpha val="43137"/>
              </a:srgbClr>
            </a:outerShdw>
          </a:effectLst>
        </p:spPr>
      </p:pic>
      <p:sp>
        <p:nvSpPr>
          <p:cNvPr id="3" name="Title 2">
            <a:extLst>
              <a:ext uri="{FF2B5EF4-FFF2-40B4-BE49-F238E27FC236}">
                <a16:creationId xmlns:a16="http://schemas.microsoft.com/office/drawing/2014/main" id="{18A7B148-B6D9-6E47-8752-DD0721BD36D2}"/>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9" name="Content Placeholder 8">
            <a:extLst>
              <a:ext uri="{FF2B5EF4-FFF2-40B4-BE49-F238E27FC236}">
                <a16:creationId xmlns:a16="http://schemas.microsoft.com/office/drawing/2014/main" id="{13661BBE-371A-364C-B956-E780527155E6}"/>
              </a:ext>
            </a:extLst>
          </p:cNvPr>
          <p:cNvSpPr>
            <a:spLocks noGrp="1"/>
          </p:cNvSpPr>
          <p:nvPr>
            <p:ph idx="1"/>
          </p:nvPr>
        </p:nvSpPr>
        <p:spPr/>
        <p:txBody>
          <a:bodyPr>
            <a:normAutofit/>
          </a:bodyPr>
          <a:lstStyle/>
          <a:p>
            <a:pPr marL="236538" lvl="1" indent="0">
              <a:buNone/>
            </a:pPr>
            <a:endParaRPr lang="en-US" sz="2200" i="1" dirty="0"/>
          </a:p>
          <a:p>
            <a:pPr marL="0" lvl="1" indent="0">
              <a:buNone/>
            </a:pPr>
            <a:endParaRPr lang="en-US" sz="2200" i="1" dirty="0"/>
          </a:p>
          <a:p>
            <a:pPr marL="0" lvl="1" indent="0">
              <a:buNone/>
            </a:pPr>
            <a:r>
              <a:rPr lang="en-US" sz="2200" i="1" dirty="0"/>
              <a:t>“I believe that there’s some kind of device that they have or that’s in development or close to being used for that, but not that I know it’s effectively being used or being used here in Texas. I had heard, as recently as a year or two ago, that they were close to having a breathalyzer version of looking for THC…”</a:t>
            </a:r>
          </a:p>
          <a:p>
            <a:pPr marL="236538" lvl="1" indent="0" algn="r">
              <a:buNone/>
            </a:pPr>
            <a:r>
              <a:rPr lang="en-US" sz="2200" b="1" dirty="0"/>
              <a:t>— Dallas participant</a:t>
            </a:r>
          </a:p>
          <a:p>
            <a:pPr marL="236538" lvl="1" indent="0">
              <a:buNone/>
            </a:pPr>
            <a:endParaRPr lang="en-US" sz="2400" dirty="0"/>
          </a:p>
        </p:txBody>
      </p:sp>
      <p:pic>
        <p:nvPicPr>
          <p:cNvPr id="5" name="Picture Placeholder 4">
            <a:extLst>
              <a:ext uri="{FF2B5EF4-FFF2-40B4-BE49-F238E27FC236}">
                <a16:creationId xmlns:a16="http://schemas.microsoft.com/office/drawing/2014/main" id="{560F9A9A-D4B2-E144-8994-1D22DCEBA6E7}"/>
              </a:ext>
            </a:extLst>
          </p:cNvPr>
          <p:cNvPicPr>
            <a:picLocks noGrp="1" noChangeAspect="1"/>
          </p:cNvPicPr>
          <p:nvPr>
            <p:ph type="pic" sz="quarter" idx="10"/>
          </p:nvPr>
        </p:nvPicPr>
        <p:blipFill rotWithShape="1">
          <a:blip r:embed="rId6"/>
          <a:srcRect l="603" r="603"/>
          <a:stretch/>
        </p:blipFill>
        <p:spPr>
          <a:xfrm>
            <a:off x="0" y="0"/>
            <a:ext cx="4155539" cy="5803900"/>
          </a:xfrm>
        </p:spPr>
      </p:pic>
      <p:pic>
        <p:nvPicPr>
          <p:cNvPr id="6" name="Picture 5">
            <a:extLst>
              <a:ext uri="{FF2B5EF4-FFF2-40B4-BE49-F238E27FC236}">
                <a16:creationId xmlns:a16="http://schemas.microsoft.com/office/drawing/2014/main" id="{A4695780-3116-9D4A-95BF-9A2CEC9E7957}"/>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35065909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8BA68F-FE88-9343-9E56-0048F338FBCD}"/>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2A954466-5D2C-0F46-A604-07EA0AE71BC2}"/>
              </a:ext>
            </a:extLst>
          </p:cNvPr>
          <p:cNvSpPr>
            <a:spLocks noGrp="1"/>
          </p:cNvSpPr>
          <p:nvPr>
            <p:ph idx="1"/>
          </p:nvPr>
        </p:nvSpPr>
        <p:spPr/>
        <p:txBody>
          <a:bodyPr/>
          <a:lstStyle/>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The penalties for operating a vehicle under</a:t>
            </a:r>
            <a:br>
              <a:rPr lang="en-US" dirty="0">
                <a:latin typeface="Arial" panose="020B0604020202020204" pitchFamily="34" charset="0"/>
                <a:ea typeface="Franklin Gothic Book" charset="0"/>
                <a:cs typeface="Arial" panose="020B0604020202020204" pitchFamily="34" charset="0"/>
              </a:rPr>
            </a:br>
            <a:r>
              <a:rPr lang="en-US" dirty="0">
                <a:latin typeface="Arial" panose="020B0604020202020204" pitchFamily="34" charset="0"/>
                <a:ea typeface="Franklin Gothic Book" charset="0"/>
                <a:cs typeface="Arial" panose="020B0604020202020204" pitchFamily="34" charset="0"/>
              </a:rPr>
              <a:t>the influence of marijuana are the same as operating a vehicle under the influence of alcohol</a:t>
            </a:r>
          </a:p>
          <a:p>
            <a:endParaRPr lang="en-US" dirty="0"/>
          </a:p>
        </p:txBody>
      </p:sp>
      <p:pic>
        <p:nvPicPr>
          <p:cNvPr id="5" name="Picture Placeholder 4" descr="A person standing on a sidewalk&#10;&#10;Description automatically generated">
            <a:extLst>
              <a:ext uri="{FF2B5EF4-FFF2-40B4-BE49-F238E27FC236}">
                <a16:creationId xmlns:a16="http://schemas.microsoft.com/office/drawing/2014/main" id="{1EEF79B4-23AB-0743-AC60-05BE6431DDB3}"/>
              </a:ext>
            </a:extLst>
          </p:cNvPr>
          <p:cNvPicPr>
            <a:picLocks noGrp="1" noChangeAspect="1"/>
          </p:cNvPicPr>
          <p:nvPr>
            <p:ph type="pic" sz="quarter" idx="10"/>
          </p:nvPr>
        </p:nvPicPr>
        <p:blipFill>
          <a:blip r:embed="rId2"/>
          <a:srcRect t="3258" b="3258"/>
          <a:stretch>
            <a:fillRect/>
          </a:stretch>
        </p:blipFill>
        <p:spPr/>
      </p:pic>
      <p:pic>
        <p:nvPicPr>
          <p:cNvPr id="6" name="Picture 5">
            <a:extLst>
              <a:ext uri="{FF2B5EF4-FFF2-40B4-BE49-F238E27FC236}">
                <a16:creationId xmlns:a16="http://schemas.microsoft.com/office/drawing/2014/main" id="{52A2F91B-6F0A-904D-B91B-00EAE70D9CC0}"/>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359799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F5CD48-5E06-CC40-B747-4FEC3A38D901}"/>
              </a:ext>
            </a:extLst>
          </p:cNvPr>
          <p:cNvSpPr>
            <a:spLocks noGrp="1"/>
          </p:cNvSpPr>
          <p:nvPr>
            <p:ph type="title"/>
          </p:nvPr>
        </p:nvSpPr>
        <p:spPr/>
        <p:txBody>
          <a:bodyPr/>
          <a:lstStyle/>
          <a:p>
            <a:pPr marL="1588"/>
            <a:r>
              <a:rPr lang="en-US" sz="3200" b="1" dirty="0">
                <a:latin typeface="Arial Black" panose="020B0604020202020204" pitchFamily="34" charset="0"/>
                <a:ea typeface="Franklin Gothic Heavy" charset="0"/>
                <a:cs typeface="Arial Black" panose="020B0604020202020204" pitchFamily="34" charset="0"/>
              </a:rPr>
              <a:t>QUALITATIVE METHODOLOGY</a:t>
            </a:r>
            <a:endParaRPr lang="en-US" sz="3200" dirty="0"/>
          </a:p>
        </p:txBody>
      </p:sp>
      <p:sp>
        <p:nvSpPr>
          <p:cNvPr id="7" name="Content Placeholder 6">
            <a:extLst>
              <a:ext uri="{FF2B5EF4-FFF2-40B4-BE49-F238E27FC236}">
                <a16:creationId xmlns:a16="http://schemas.microsoft.com/office/drawing/2014/main" id="{F24FE8EA-3E93-B64D-9287-37AFAF8DE59E}"/>
              </a:ext>
            </a:extLst>
          </p:cNvPr>
          <p:cNvSpPr>
            <a:spLocks noGrp="1"/>
          </p:cNvSpPr>
          <p:nvPr>
            <p:ph idx="1"/>
          </p:nvPr>
        </p:nvSpPr>
        <p:spPr/>
        <p:txBody>
          <a:bodyPr/>
          <a:lstStyle/>
          <a:p>
            <a:pPr marL="0" indent="0">
              <a:buNone/>
            </a:pPr>
            <a:r>
              <a:rPr lang="en-US" sz="2200" dirty="0">
                <a:latin typeface="Arial" panose="020B0604020202020204" pitchFamily="34" charset="0"/>
                <a:ea typeface="Franklin Gothic Book" charset="0"/>
                <a:cs typeface="Arial" panose="020B0604020202020204" pitchFamily="34" charset="0"/>
              </a:rPr>
              <a:t>Focus groups conducted March 19–21, 2019</a:t>
            </a:r>
          </a:p>
          <a:p>
            <a:pPr marL="0" indent="0">
              <a:buNone/>
            </a:pPr>
            <a:endParaRPr lang="en-US" sz="2200" dirty="0">
              <a:latin typeface="Arial" panose="020B0604020202020204" pitchFamily="34" charset="0"/>
              <a:ea typeface="Franklin Gothic Book" charset="0"/>
              <a:cs typeface="Arial" panose="020B0604020202020204" pitchFamily="34" charset="0"/>
            </a:endParaRPr>
          </a:p>
          <a:p>
            <a:pPr marL="0" indent="0">
              <a:buNone/>
            </a:pPr>
            <a:r>
              <a:rPr lang="en-US" sz="2200" dirty="0">
                <a:latin typeface="Arial" panose="020B0604020202020204" pitchFamily="34" charset="0"/>
                <a:ea typeface="Franklin Gothic Book" charset="0"/>
                <a:cs typeface="Arial" panose="020B0604020202020204" pitchFamily="34" charset="0"/>
              </a:rPr>
              <a:t>Two focus groups conducted in each of three cities: Dallas, El Paso and Houston</a:t>
            </a:r>
          </a:p>
          <a:p>
            <a:pPr lvl="1"/>
            <a:r>
              <a:rPr lang="en-US" sz="2000" dirty="0">
                <a:latin typeface="Arial" panose="020B0604020202020204" pitchFamily="34" charset="0"/>
                <a:ea typeface="Franklin Gothic Book" charset="0"/>
                <a:cs typeface="Arial" panose="020B0604020202020204" pitchFamily="34" charset="0"/>
              </a:rPr>
              <a:t>Two groups conducted in Spanish: One 18–24 year old and one 25–40 year old</a:t>
            </a:r>
          </a:p>
          <a:p>
            <a:pPr lvl="1"/>
            <a:r>
              <a:rPr lang="en-US" sz="2000" dirty="0">
                <a:latin typeface="Arial" panose="020B0604020202020204" pitchFamily="34" charset="0"/>
                <a:ea typeface="Franklin Gothic Book" charset="0"/>
                <a:cs typeface="Arial" panose="020B0604020202020204" pitchFamily="34" charset="0"/>
              </a:rPr>
              <a:t>Four groups conducted in English: One 18–24 year old and three 25–40 year old </a:t>
            </a: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sz="2200" dirty="0">
              <a:latin typeface="Arial" panose="020B0604020202020204" pitchFamily="34" charset="0"/>
              <a:ea typeface="Franklin Gothic Book" charset="0"/>
              <a:cs typeface="Arial" panose="020B0604020202020204" pitchFamily="34" charset="0"/>
            </a:endParaRPr>
          </a:p>
          <a:p>
            <a:pPr marL="0" indent="0">
              <a:buNone/>
            </a:pPr>
            <a:r>
              <a:rPr lang="en-US" sz="2200" dirty="0">
                <a:latin typeface="Arial" panose="020B0604020202020204" pitchFamily="34" charset="0"/>
                <a:ea typeface="Franklin Gothic Book" charset="0"/>
                <a:cs typeface="Arial" panose="020B0604020202020204" pitchFamily="34" charset="0"/>
              </a:rPr>
              <a:t>All participants current marijuana users, mix of all other characteristics </a:t>
            </a:r>
          </a:p>
          <a:p>
            <a:pPr marL="0" indent="0">
              <a:buNone/>
            </a:pPr>
            <a:endParaRPr lang="en-US" dirty="0"/>
          </a:p>
        </p:txBody>
      </p:sp>
      <p:pic>
        <p:nvPicPr>
          <p:cNvPr id="6" name="Picture Placeholder 5" descr="A close up of a person smiling for the camera&#10;&#10;Description automatically generated">
            <a:extLst>
              <a:ext uri="{FF2B5EF4-FFF2-40B4-BE49-F238E27FC236}">
                <a16:creationId xmlns:a16="http://schemas.microsoft.com/office/drawing/2014/main" id="{2E80D62C-DFAF-C340-8217-DAD54989FFE7}"/>
              </a:ext>
            </a:extLst>
          </p:cNvPr>
          <p:cNvPicPr>
            <a:picLocks noGrp="1" noChangeAspect="1"/>
          </p:cNvPicPr>
          <p:nvPr>
            <p:ph type="pic" sz="quarter" idx="10"/>
          </p:nvPr>
        </p:nvPicPr>
        <p:blipFill>
          <a:blip r:embed="rId2"/>
          <a:srcRect l="2122" r="2122"/>
          <a:stretch>
            <a:fillRect/>
          </a:stretch>
        </p:blipFill>
        <p:spPr/>
      </p:pic>
      <p:pic>
        <p:nvPicPr>
          <p:cNvPr id="5" name="Picture 4">
            <a:extLst>
              <a:ext uri="{FF2B5EF4-FFF2-40B4-BE49-F238E27FC236}">
                <a16:creationId xmlns:a16="http://schemas.microsoft.com/office/drawing/2014/main" id="{B16ADB48-230A-EA46-B6FC-2C9BC64CB923}"/>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23038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80ABEE-6882-6045-9492-0EAE47E21264}"/>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68F4DD37-BE70-7148-B6E5-A6E5F9CFFC6B}"/>
              </a:ext>
            </a:extLst>
          </p:cNvPr>
          <p:cNvSpPr>
            <a:spLocks noGrp="1"/>
          </p:cNvSpPr>
          <p:nvPr>
            <p:ph idx="1"/>
          </p:nvPr>
        </p:nvSpPr>
        <p:spPr/>
        <p:txBody>
          <a:bodyPr/>
          <a:lstStyle/>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Statement was moderately motivational as DUI is seen as a big deal by respondents</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Respondents do not believe police would pull them over</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Respondents do not believe police would be able to tell that they had used marijuana</a:t>
            </a:r>
          </a:p>
          <a:p>
            <a:endParaRPr lang="en-US" dirty="0"/>
          </a:p>
        </p:txBody>
      </p:sp>
      <p:pic>
        <p:nvPicPr>
          <p:cNvPr id="5" name="Picture Placeholder 4" descr="A person sitting in a car&#10;&#10;Description automatically generated">
            <a:extLst>
              <a:ext uri="{FF2B5EF4-FFF2-40B4-BE49-F238E27FC236}">
                <a16:creationId xmlns:a16="http://schemas.microsoft.com/office/drawing/2014/main" id="{7198C949-4B76-C043-846D-4AA3B4B9D071}"/>
              </a:ext>
            </a:extLst>
          </p:cNvPr>
          <p:cNvPicPr>
            <a:picLocks noGrp="1" noChangeAspect="1"/>
          </p:cNvPicPr>
          <p:nvPr>
            <p:ph type="pic" sz="quarter" idx="10"/>
          </p:nvPr>
        </p:nvPicPr>
        <p:blipFill>
          <a:blip r:embed="rId2"/>
          <a:srcRect t="3641" b="3641"/>
          <a:stretch>
            <a:fillRect/>
          </a:stretch>
        </p:blipFill>
        <p:spPr/>
      </p:pic>
      <p:pic>
        <p:nvPicPr>
          <p:cNvPr id="6" name="Picture 5">
            <a:extLst>
              <a:ext uri="{FF2B5EF4-FFF2-40B4-BE49-F238E27FC236}">
                <a16:creationId xmlns:a16="http://schemas.microsoft.com/office/drawing/2014/main" id="{CE51EB0F-098C-324F-941C-E971CE2F2AB8}"/>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180442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342E5-54AA-5741-8E19-C4DDA04FCADD}"/>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7A96AF3C-19E3-F54F-9FEF-E64C7230869B}"/>
              </a:ext>
            </a:extLst>
          </p:cNvPr>
          <p:cNvSpPr>
            <a:spLocks noGrp="1"/>
          </p:cNvSpPr>
          <p:nvPr>
            <p:ph idx="1"/>
          </p:nvPr>
        </p:nvSpPr>
        <p:spPr/>
        <p:txBody>
          <a:bodyPr/>
          <a:lstStyle/>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buNone/>
            </a:pPr>
            <a:endParaRPr lang="en-US" dirty="0">
              <a:latin typeface="Arial" panose="020B0604020202020204" pitchFamily="34" charset="0"/>
              <a:ea typeface="Franklin Gothic Book" charset="0"/>
              <a:cs typeface="Arial" panose="020B0604020202020204" pitchFamily="34" charset="0"/>
            </a:endParaRPr>
          </a:p>
          <a:p>
            <a:pPr marL="0" indent="0" algn="ctr">
              <a:buNone/>
            </a:pPr>
            <a:r>
              <a:rPr lang="en-US" dirty="0">
                <a:latin typeface="Arial" panose="020B0604020202020204" pitchFamily="34" charset="0"/>
                <a:ea typeface="Franklin Gothic Book" charset="0"/>
                <a:cs typeface="Arial" panose="020B0604020202020204" pitchFamily="34" charset="0"/>
              </a:rPr>
              <a:t>If you feel different, you drive different</a:t>
            </a:r>
          </a:p>
          <a:p>
            <a:endParaRPr lang="en-US" dirty="0"/>
          </a:p>
        </p:txBody>
      </p:sp>
      <p:pic>
        <p:nvPicPr>
          <p:cNvPr id="12" name="Picture Placeholder 11" descr="A picture containing indoor, monitor, light&#10;&#10;Description automatically generated">
            <a:extLst>
              <a:ext uri="{FF2B5EF4-FFF2-40B4-BE49-F238E27FC236}">
                <a16:creationId xmlns:a16="http://schemas.microsoft.com/office/drawing/2014/main" id="{06DEB1A2-E374-0546-A72F-B30AD5E5B609}"/>
              </a:ext>
            </a:extLst>
          </p:cNvPr>
          <p:cNvPicPr>
            <a:picLocks noGrp="1" noChangeAspect="1"/>
          </p:cNvPicPr>
          <p:nvPr>
            <p:ph type="pic" sz="quarter" idx="10"/>
          </p:nvPr>
        </p:nvPicPr>
        <p:blipFill>
          <a:blip r:embed="rId2"/>
          <a:srcRect l="14196" r="14196"/>
          <a:stretch>
            <a:fillRect/>
          </a:stretch>
        </p:blipFill>
        <p:spPr>
          <a:xfrm>
            <a:off x="0" y="0"/>
            <a:ext cx="4156075" cy="5803900"/>
          </a:xfrm>
        </p:spPr>
      </p:pic>
      <p:pic>
        <p:nvPicPr>
          <p:cNvPr id="5" name="Picture 4">
            <a:extLst>
              <a:ext uri="{FF2B5EF4-FFF2-40B4-BE49-F238E27FC236}">
                <a16:creationId xmlns:a16="http://schemas.microsoft.com/office/drawing/2014/main" id="{55730F78-8CCF-4D4C-BB19-B1AA877A5A92}"/>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929219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C2539F-C2F6-464F-A4B8-928E516B3A25}"/>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82F7DD3D-C2DB-E745-B95B-5674604476C0}"/>
              </a:ext>
            </a:extLst>
          </p:cNvPr>
          <p:cNvSpPr>
            <a:spLocks noGrp="1"/>
          </p:cNvSpPr>
          <p:nvPr>
            <p:ph idx="1"/>
          </p:nvPr>
        </p:nvSpPr>
        <p:spPr/>
        <p:txBody>
          <a:bodyPr/>
          <a:lstStyle/>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Respondents expressed universal agreement with statement</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Respondents continually emphasized different does not mean bad. In this instance different is better.</a:t>
            </a:r>
          </a:p>
          <a:p>
            <a:pPr marL="285750" indent="-285750">
              <a:buFont typeface="Arial" charset="0"/>
              <a:buChar char="•"/>
            </a:pPr>
            <a:r>
              <a:rPr lang="en-US" dirty="0">
                <a:latin typeface="Arial" panose="020B0604020202020204" pitchFamily="34" charset="0"/>
                <a:ea typeface="Franklin Gothic Book" charset="0"/>
                <a:cs typeface="Arial" panose="020B0604020202020204" pitchFamily="34" charset="0"/>
              </a:rPr>
              <a:t>This statement could encourage people to drive under the influence of marijuana</a:t>
            </a:r>
          </a:p>
          <a:p>
            <a:endParaRPr lang="en-US" dirty="0"/>
          </a:p>
        </p:txBody>
      </p:sp>
      <p:pic>
        <p:nvPicPr>
          <p:cNvPr id="5" name="Picture Placeholder 4" descr="A picture containing car, indoor&#10;&#10;Description automatically generated">
            <a:extLst>
              <a:ext uri="{FF2B5EF4-FFF2-40B4-BE49-F238E27FC236}">
                <a16:creationId xmlns:a16="http://schemas.microsoft.com/office/drawing/2014/main" id="{62F45F9A-DFFA-DC4E-BE87-644237BE4FFA}"/>
              </a:ext>
            </a:extLst>
          </p:cNvPr>
          <p:cNvPicPr>
            <a:picLocks noGrp="1" noChangeAspect="1"/>
          </p:cNvPicPr>
          <p:nvPr>
            <p:ph type="pic" sz="quarter" idx="10"/>
          </p:nvPr>
        </p:nvPicPr>
        <p:blipFill>
          <a:blip r:embed="rId2"/>
          <a:srcRect t="3641" b="3641"/>
          <a:stretch>
            <a:fillRect/>
          </a:stretch>
        </p:blipFill>
        <p:spPr/>
      </p:pic>
      <p:pic>
        <p:nvPicPr>
          <p:cNvPr id="6" name="Picture 5">
            <a:extLst>
              <a:ext uri="{FF2B5EF4-FFF2-40B4-BE49-F238E27FC236}">
                <a16:creationId xmlns:a16="http://schemas.microsoft.com/office/drawing/2014/main" id="{7DF5AA7B-B2F1-AC40-AA42-19B4045D79F9}"/>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53280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allas, i think the main issue">
            <a:hlinkClick r:id="" action="ppaction://media"/>
            <a:extLst>
              <a:ext uri="{FF2B5EF4-FFF2-40B4-BE49-F238E27FC236}">
                <a16:creationId xmlns:a16="http://schemas.microsoft.com/office/drawing/2014/main" id="{F01474CE-E32D-3D4E-8F46-8A69170EB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7302" y="4692017"/>
            <a:ext cx="812800" cy="812800"/>
          </a:xfrm>
          <a:prstGeom prst="rect">
            <a:avLst/>
          </a:prstGeom>
          <a:effectLst>
            <a:outerShdw blurRad="101600" dist="50800" dir="5400000" algn="ctr" rotWithShape="0">
              <a:srgbClr val="000000">
                <a:alpha val="43137"/>
              </a:srgbClr>
            </a:outerShdw>
          </a:effectLst>
        </p:spPr>
      </p:pic>
      <p:sp>
        <p:nvSpPr>
          <p:cNvPr id="3" name="Title 2">
            <a:extLst>
              <a:ext uri="{FF2B5EF4-FFF2-40B4-BE49-F238E27FC236}">
                <a16:creationId xmlns:a16="http://schemas.microsoft.com/office/drawing/2014/main" id="{C87FE6C1-9F53-AA41-95FD-542731A32371}"/>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8" name="Content Placeholder 7">
            <a:extLst>
              <a:ext uri="{FF2B5EF4-FFF2-40B4-BE49-F238E27FC236}">
                <a16:creationId xmlns:a16="http://schemas.microsoft.com/office/drawing/2014/main" id="{CEEEB0AC-D03E-3941-83CA-190D089D52D4}"/>
              </a:ext>
            </a:extLst>
          </p:cNvPr>
          <p:cNvSpPr>
            <a:spLocks noGrp="1"/>
          </p:cNvSpPr>
          <p:nvPr>
            <p:ph idx="1"/>
          </p:nvPr>
        </p:nvSpPr>
        <p:spPr/>
        <p:txBody>
          <a:bodyPr>
            <a:normAutofit/>
          </a:bodyPr>
          <a:lstStyle/>
          <a:p>
            <a:pPr marL="0" lvl="1" indent="0">
              <a:buNone/>
            </a:pPr>
            <a:r>
              <a:rPr lang="en-US" sz="2200" i="1" dirty="0"/>
              <a:t>“I think the main issue is that alcohol and some of these other things, prescription drugs and Prozac and stuff, they’ll affect your motor skills. You’ll get physically tired. You might get a little mentally slow, but you can still function if you’re high. I might drive a little slower. I might be less motivated to be weaving in and out of traffic, but I’m still fine, even if I am different because I’m high. If I was drunk, I might be doing some dumb things just because it’s leaving my mind and also affecting my body in a negative way, too, where marijuana isn’t doing that.”</a:t>
            </a:r>
          </a:p>
          <a:p>
            <a:pPr marL="0" lvl="1" indent="0" algn="r">
              <a:buNone/>
            </a:pPr>
            <a:r>
              <a:rPr lang="en-US" sz="2200" b="1" dirty="0"/>
              <a:t>— Dallas participant</a:t>
            </a:r>
            <a:endParaRPr lang="en-US" sz="2200" b="1" i="1" dirty="0"/>
          </a:p>
          <a:p>
            <a:pPr marL="236538" lvl="1" indent="0">
              <a:buNone/>
            </a:pPr>
            <a:endParaRPr lang="en-US" sz="2200" dirty="0"/>
          </a:p>
        </p:txBody>
      </p:sp>
      <p:pic>
        <p:nvPicPr>
          <p:cNvPr id="5" name="Picture Placeholder 4" descr="A hand holding a cell phone&#10;&#10;Description automatically generated">
            <a:extLst>
              <a:ext uri="{FF2B5EF4-FFF2-40B4-BE49-F238E27FC236}">
                <a16:creationId xmlns:a16="http://schemas.microsoft.com/office/drawing/2014/main" id="{0C0A83B2-8E9E-D346-A857-2486160DE938}"/>
              </a:ext>
            </a:extLst>
          </p:cNvPr>
          <p:cNvPicPr>
            <a:picLocks noGrp="1" noChangeAspect="1"/>
          </p:cNvPicPr>
          <p:nvPr>
            <p:ph type="pic" sz="quarter" idx="10"/>
          </p:nvPr>
        </p:nvPicPr>
        <p:blipFill>
          <a:blip r:embed="rId6"/>
          <a:srcRect t="3258" b="3258"/>
          <a:stretch>
            <a:fillRect/>
          </a:stretch>
        </p:blipFill>
        <p:spPr/>
      </p:pic>
      <p:pic>
        <p:nvPicPr>
          <p:cNvPr id="6" name="Picture 5">
            <a:extLst>
              <a:ext uri="{FF2B5EF4-FFF2-40B4-BE49-F238E27FC236}">
                <a16:creationId xmlns:a16="http://schemas.microsoft.com/office/drawing/2014/main" id="{2F52D5A0-1D29-934D-A33D-13510B664943}"/>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307452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7"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allas, You feel different, you drive different">
            <a:hlinkClick r:id="" action="ppaction://media"/>
            <a:extLst>
              <a:ext uri="{FF2B5EF4-FFF2-40B4-BE49-F238E27FC236}">
                <a16:creationId xmlns:a16="http://schemas.microsoft.com/office/drawing/2014/main" id="{F3134A98-CC11-B44C-8DA2-040E1F357D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7558" y="4596714"/>
            <a:ext cx="812800" cy="812800"/>
          </a:xfrm>
          <a:prstGeom prst="rect">
            <a:avLst/>
          </a:prstGeom>
          <a:effectLst>
            <a:outerShdw blurRad="114300" dist="50800" dir="5400000" algn="ctr" rotWithShape="0">
              <a:srgbClr val="000000">
                <a:alpha val="43137"/>
              </a:srgbClr>
            </a:outerShdw>
          </a:effectLst>
        </p:spPr>
      </p:pic>
      <p:sp>
        <p:nvSpPr>
          <p:cNvPr id="3" name="Title 2">
            <a:extLst>
              <a:ext uri="{FF2B5EF4-FFF2-40B4-BE49-F238E27FC236}">
                <a16:creationId xmlns:a16="http://schemas.microsoft.com/office/drawing/2014/main" id="{BF4239AC-FF23-0F45-AC65-C23AE49C562C}"/>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QUALITATIVE FINDINGS</a:t>
            </a:r>
            <a:endParaRPr lang="en-US" dirty="0"/>
          </a:p>
        </p:txBody>
      </p:sp>
      <p:sp>
        <p:nvSpPr>
          <p:cNvPr id="7" name="Content Placeholder 6">
            <a:extLst>
              <a:ext uri="{FF2B5EF4-FFF2-40B4-BE49-F238E27FC236}">
                <a16:creationId xmlns:a16="http://schemas.microsoft.com/office/drawing/2014/main" id="{3672491C-70AF-4943-9385-3C4372AE72D9}"/>
              </a:ext>
            </a:extLst>
          </p:cNvPr>
          <p:cNvSpPr>
            <a:spLocks noGrp="1"/>
          </p:cNvSpPr>
          <p:nvPr>
            <p:ph idx="1"/>
          </p:nvPr>
        </p:nvSpPr>
        <p:spPr/>
        <p:txBody>
          <a:bodyPr>
            <a:normAutofit/>
          </a:bodyPr>
          <a:lstStyle/>
          <a:p>
            <a:pPr marL="0" lvl="1" indent="0">
              <a:buNone/>
            </a:pPr>
            <a:r>
              <a:rPr lang="en-US" sz="2200" i="1" dirty="0"/>
              <a:t>“If they try to use that as a tagline of, ‘Obviously you’re not driving your best right now because you feel different.’ It’s like, ‘Yeah, but I feel better. I feel awesome. I feel relaxed. I feel great.’ You know what I mean? Don’t try to tell me that, because I feel different, now I’m under the influence and I’m obviously a danger to people driving on the road and whatnot and a danger to myself. That’s somewhere where I think they try to take that. It’s like, that’s rude and presumptuous and untrue and, I think, a dangerous rhetoric to start.”</a:t>
            </a:r>
          </a:p>
          <a:p>
            <a:pPr marL="0" lvl="1" indent="0" algn="r">
              <a:buNone/>
            </a:pPr>
            <a:r>
              <a:rPr lang="en-US" sz="2200" b="1" i="1" dirty="0"/>
              <a:t>— </a:t>
            </a:r>
            <a:r>
              <a:rPr lang="en-US" sz="2200" b="1" dirty="0"/>
              <a:t>Dallas participant</a:t>
            </a:r>
            <a:endParaRPr lang="en-US" sz="2200" b="1" i="1" dirty="0"/>
          </a:p>
          <a:p>
            <a:pPr marL="236538" lvl="1" indent="0">
              <a:buNone/>
            </a:pPr>
            <a:endParaRPr lang="en-US" sz="2000" dirty="0"/>
          </a:p>
        </p:txBody>
      </p:sp>
      <p:pic>
        <p:nvPicPr>
          <p:cNvPr id="5" name="Picture Placeholder 4" descr="A picture containing person, car, mirror, indoor&#10;&#10;Description automatically generated">
            <a:extLst>
              <a:ext uri="{FF2B5EF4-FFF2-40B4-BE49-F238E27FC236}">
                <a16:creationId xmlns:a16="http://schemas.microsoft.com/office/drawing/2014/main" id="{DBD10392-6607-8D44-9A49-0119A6413CDD}"/>
              </a:ext>
            </a:extLst>
          </p:cNvPr>
          <p:cNvPicPr>
            <a:picLocks noGrp="1" noChangeAspect="1"/>
          </p:cNvPicPr>
          <p:nvPr>
            <p:ph type="pic" sz="quarter" idx="10"/>
          </p:nvPr>
        </p:nvPicPr>
        <p:blipFill>
          <a:blip r:embed="rId6"/>
          <a:srcRect t="4214" b="4214"/>
          <a:stretch>
            <a:fillRect/>
          </a:stretch>
        </p:blipFill>
        <p:spPr/>
      </p:pic>
      <p:pic>
        <p:nvPicPr>
          <p:cNvPr id="6" name="Picture 5">
            <a:extLst>
              <a:ext uri="{FF2B5EF4-FFF2-40B4-BE49-F238E27FC236}">
                <a16:creationId xmlns:a16="http://schemas.microsoft.com/office/drawing/2014/main" id="{380517B0-5D0A-8248-BE39-12B9E8B8B683}"/>
              </a:ext>
            </a:extLst>
          </p:cNvPr>
          <p:cNvPicPr>
            <a:picLocks noChangeAspect="1"/>
          </p:cNvPicPr>
          <p:nvPr/>
        </p:nvPicPr>
        <p:blipFill>
          <a:blip r:embed="rId7"/>
          <a:stretch>
            <a:fillRect/>
          </a:stretch>
        </p:blipFill>
        <p:spPr>
          <a:xfrm>
            <a:off x="0" y="5949240"/>
            <a:ext cx="12192000" cy="931910"/>
          </a:xfrm>
          <a:prstGeom prst="rect">
            <a:avLst/>
          </a:prstGeom>
        </p:spPr>
      </p:pic>
    </p:spTree>
    <p:extLst>
      <p:ext uri="{BB962C8B-B14F-4D97-AF65-F5344CB8AC3E}">
        <p14:creationId xmlns:p14="http://schemas.microsoft.com/office/powerpoint/2010/main" val="2511767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4924E-CF16-5F49-BD7C-2EBC71073BA0}"/>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MOVING FORWARD</a:t>
            </a:r>
            <a:endParaRPr lang="en-US" dirty="0"/>
          </a:p>
        </p:txBody>
      </p:sp>
      <p:sp>
        <p:nvSpPr>
          <p:cNvPr id="8" name="Content Placeholder 7">
            <a:extLst>
              <a:ext uri="{FF2B5EF4-FFF2-40B4-BE49-F238E27FC236}">
                <a16:creationId xmlns:a16="http://schemas.microsoft.com/office/drawing/2014/main" id="{F04912B4-0347-D64B-8F92-2B75956B8F38}"/>
              </a:ext>
            </a:extLst>
          </p:cNvPr>
          <p:cNvSpPr>
            <a:spLocks noGrp="1"/>
          </p:cNvSpPr>
          <p:nvPr>
            <p:ph idx="1"/>
          </p:nvPr>
        </p:nvSpPr>
        <p:spPr/>
        <p:txBody>
          <a:bodyPr>
            <a:normAutofit/>
          </a:bodyPr>
          <a:lstStyle/>
          <a:p>
            <a:pPr marL="347472" indent="-347472">
              <a:buFont typeface="Arial" charset="0"/>
              <a:buChar char="•"/>
            </a:pPr>
            <a:r>
              <a:rPr lang="en-US" dirty="0">
                <a:latin typeface="Arial" panose="020B0604020202020204" pitchFamily="34" charset="0"/>
                <a:ea typeface="Franklin Gothic Book" charset="0"/>
                <a:cs typeface="Arial" panose="020B0604020202020204" pitchFamily="34" charset="0"/>
              </a:rPr>
              <a:t>The goal of an effective campaign is to change behavior. This does not mean finding messages that marijuana users like or make them feel better about themselves.</a:t>
            </a:r>
          </a:p>
          <a:p>
            <a:pPr marL="347472" indent="-347472">
              <a:buFont typeface="Arial" charset="0"/>
              <a:buChar char="•"/>
            </a:pPr>
            <a:r>
              <a:rPr lang="en-US" dirty="0">
                <a:latin typeface="Arial" panose="020B0604020202020204" pitchFamily="34" charset="0"/>
                <a:ea typeface="Franklin Gothic Book" charset="0"/>
                <a:cs typeface="Arial" panose="020B0604020202020204" pitchFamily="34" charset="0"/>
              </a:rPr>
              <a:t>To change behavior messages must resonate with users. Enforcement messaging that shows:</a:t>
            </a:r>
          </a:p>
          <a:p>
            <a:pPr marL="914400" lvl="2" indent="-347472">
              <a:buFont typeface="Arial" charset="0"/>
              <a:buChar char="•"/>
            </a:pPr>
            <a:r>
              <a:rPr lang="en-US" sz="2000" dirty="0">
                <a:latin typeface="Arial" panose="020B0604020202020204" pitchFamily="34" charset="0"/>
                <a:ea typeface="Franklin Gothic Book" charset="0"/>
                <a:cs typeface="Arial" panose="020B0604020202020204" pitchFamily="34" charset="0"/>
              </a:rPr>
              <a:t>Marijuana impaired driving is a priority for law enforcement</a:t>
            </a:r>
          </a:p>
          <a:p>
            <a:pPr marL="914400" lvl="2" indent="-347472">
              <a:buFont typeface="Arial" charset="0"/>
              <a:buChar char="•"/>
            </a:pPr>
            <a:r>
              <a:rPr lang="en-US" sz="2000" dirty="0">
                <a:latin typeface="Arial" panose="020B0604020202020204" pitchFamily="34" charset="0"/>
                <a:ea typeface="Franklin Gothic Book" charset="0"/>
                <a:cs typeface="Arial" panose="020B0604020202020204" pitchFamily="34" charset="0"/>
              </a:rPr>
              <a:t>There is a real risk you will be pulled over</a:t>
            </a:r>
          </a:p>
          <a:p>
            <a:pPr marL="914400" lvl="2" indent="-347472">
              <a:buFont typeface="Arial" charset="0"/>
              <a:buChar char="•"/>
            </a:pPr>
            <a:r>
              <a:rPr lang="en-US" sz="2000" dirty="0">
                <a:latin typeface="Arial" panose="020B0604020202020204" pitchFamily="34" charset="0"/>
                <a:ea typeface="Franklin Gothic Book" charset="0"/>
                <a:cs typeface="Arial" panose="020B0604020202020204" pitchFamily="34" charset="0"/>
              </a:rPr>
              <a:t>Once pulled over, law enforcement has technology to test you and officers are trained to detect if you are under the influence</a:t>
            </a:r>
          </a:p>
          <a:p>
            <a:endParaRPr lang="en-US" dirty="0"/>
          </a:p>
        </p:txBody>
      </p:sp>
      <p:pic>
        <p:nvPicPr>
          <p:cNvPr id="4" name="Picture Placeholder 3" descr="A person and a dog posing for the camera&#10;&#10;Description automatically generated">
            <a:extLst>
              <a:ext uri="{FF2B5EF4-FFF2-40B4-BE49-F238E27FC236}">
                <a16:creationId xmlns:a16="http://schemas.microsoft.com/office/drawing/2014/main" id="{D4AF427C-3693-A343-A1F8-5532831FFC9A}"/>
              </a:ext>
            </a:extLst>
          </p:cNvPr>
          <p:cNvPicPr>
            <a:picLocks noGrp="1" noChangeAspect="1"/>
          </p:cNvPicPr>
          <p:nvPr>
            <p:ph type="pic" sz="quarter" idx="10"/>
          </p:nvPr>
        </p:nvPicPr>
        <p:blipFill>
          <a:blip r:embed="rId2"/>
          <a:srcRect t="4214" b="4214"/>
          <a:stretch>
            <a:fillRect/>
          </a:stretch>
        </p:blipFill>
        <p:spPr/>
      </p:pic>
      <p:pic>
        <p:nvPicPr>
          <p:cNvPr id="5" name="Picture 4">
            <a:extLst>
              <a:ext uri="{FF2B5EF4-FFF2-40B4-BE49-F238E27FC236}">
                <a16:creationId xmlns:a16="http://schemas.microsoft.com/office/drawing/2014/main" id="{AEA5358D-8FAC-C648-864A-18E6152D107C}"/>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129935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5425F-81E9-3745-B91B-E1849ACD2CC1}"/>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MOVING FORWARD</a:t>
            </a:r>
            <a:endParaRPr lang="en-US" dirty="0"/>
          </a:p>
        </p:txBody>
      </p:sp>
      <p:sp>
        <p:nvSpPr>
          <p:cNvPr id="7" name="Content Placeholder 6">
            <a:extLst>
              <a:ext uri="{FF2B5EF4-FFF2-40B4-BE49-F238E27FC236}">
                <a16:creationId xmlns:a16="http://schemas.microsoft.com/office/drawing/2014/main" id="{7C7E8168-518E-6745-99A4-E2735B9D14DB}"/>
              </a:ext>
            </a:extLst>
          </p:cNvPr>
          <p:cNvSpPr>
            <a:spLocks noGrp="1"/>
          </p:cNvSpPr>
          <p:nvPr>
            <p:ph idx="1"/>
          </p:nvPr>
        </p:nvSpPr>
        <p:spPr/>
        <p:txBody>
          <a:bodyPr>
            <a:normAutofit/>
          </a:bodyPr>
          <a:lstStyle/>
          <a:p>
            <a:pPr marL="347472" indent="-347472">
              <a:buFont typeface="Arial" charset="0"/>
              <a:buChar char="•"/>
            </a:pPr>
            <a:r>
              <a:rPr lang="en-US" dirty="0">
                <a:latin typeface="Arial" panose="020B0604020202020204" pitchFamily="34" charset="0"/>
                <a:ea typeface="Franklin Gothic Book" charset="0"/>
                <a:cs typeface="Arial" panose="020B0604020202020204" pitchFamily="34" charset="0"/>
              </a:rPr>
              <a:t>Tone is vitally important in creative</a:t>
            </a:r>
          </a:p>
          <a:p>
            <a:pPr marL="914400" lvl="2" indent="-347472">
              <a:buFont typeface="Arial" charset="0"/>
              <a:buChar char="•"/>
            </a:pPr>
            <a:r>
              <a:rPr lang="en-US" sz="2400" dirty="0">
                <a:latin typeface="Arial" panose="020B0604020202020204" pitchFamily="34" charset="0"/>
                <a:ea typeface="Franklin Gothic Book" charset="0"/>
                <a:cs typeface="Arial" panose="020B0604020202020204" pitchFamily="34" charset="0"/>
              </a:rPr>
              <a:t>Not over the top</a:t>
            </a:r>
          </a:p>
          <a:p>
            <a:pPr marL="914400" lvl="2" indent="-347472">
              <a:buFont typeface="Arial" charset="0"/>
              <a:buChar char="•"/>
            </a:pPr>
            <a:r>
              <a:rPr lang="en-US" sz="2400" dirty="0">
                <a:latin typeface="Arial" panose="020B0604020202020204" pitchFamily="34" charset="0"/>
                <a:ea typeface="Franklin Gothic Book" charset="0"/>
                <a:cs typeface="Arial" panose="020B0604020202020204" pitchFamily="34" charset="0"/>
              </a:rPr>
              <a:t>Not comedic</a:t>
            </a:r>
          </a:p>
          <a:p>
            <a:pPr marL="347472" indent="-347472">
              <a:buFont typeface="Arial" charset="0"/>
              <a:buChar char="•"/>
            </a:pPr>
            <a:r>
              <a:rPr lang="en-US" dirty="0">
                <a:latin typeface="Arial" panose="020B0604020202020204" pitchFamily="34" charset="0"/>
                <a:ea typeface="Franklin Gothic Book" charset="0"/>
                <a:cs typeface="Arial" panose="020B0604020202020204" pitchFamily="34" charset="0"/>
              </a:rPr>
              <a:t>Vitally important to test all creative with users prior to production</a:t>
            </a:r>
          </a:p>
          <a:p>
            <a:endParaRPr lang="en-US" dirty="0"/>
          </a:p>
        </p:txBody>
      </p:sp>
      <p:pic>
        <p:nvPicPr>
          <p:cNvPr id="5" name="Picture Placeholder 4" descr="A plant in a garden&#10;&#10;Description automatically generated">
            <a:extLst>
              <a:ext uri="{FF2B5EF4-FFF2-40B4-BE49-F238E27FC236}">
                <a16:creationId xmlns:a16="http://schemas.microsoft.com/office/drawing/2014/main" id="{F01DBF67-C588-6944-B2CA-933319C16D7E}"/>
              </a:ext>
            </a:extLst>
          </p:cNvPr>
          <p:cNvPicPr>
            <a:picLocks noGrp="1" noChangeAspect="1"/>
          </p:cNvPicPr>
          <p:nvPr>
            <p:ph type="pic" sz="quarter" idx="10"/>
          </p:nvPr>
        </p:nvPicPr>
        <p:blipFill>
          <a:blip r:embed="rId2"/>
          <a:srcRect t="3641" b="3641"/>
          <a:stretch>
            <a:fillRect/>
          </a:stretch>
        </p:blipFill>
        <p:spPr/>
      </p:pic>
      <p:pic>
        <p:nvPicPr>
          <p:cNvPr id="6" name="Picture 5">
            <a:extLst>
              <a:ext uri="{FF2B5EF4-FFF2-40B4-BE49-F238E27FC236}">
                <a16:creationId xmlns:a16="http://schemas.microsoft.com/office/drawing/2014/main" id="{E017C04E-D48D-6D47-962D-3EE1C662E466}"/>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2782074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951CB-94AB-7942-88C3-0D4C4FCA4045}"/>
              </a:ext>
            </a:extLst>
          </p:cNvPr>
          <p:cNvSpPr>
            <a:spLocks noGrp="1"/>
          </p:cNvSpPr>
          <p:nvPr>
            <p:ph type="title"/>
          </p:nvPr>
        </p:nvSpPr>
        <p:spPr/>
        <p:txBody>
          <a:bodyPr/>
          <a:lstStyle/>
          <a:p>
            <a:pPr marL="0"/>
            <a:r>
              <a:rPr lang="en-US" b="1" dirty="0">
                <a:latin typeface="Arial Black" panose="020B0604020202020204" pitchFamily="34" charset="0"/>
                <a:ea typeface="Franklin Gothic Heavy" charset="0"/>
                <a:cs typeface="Arial Black" panose="020B0604020202020204" pitchFamily="34" charset="0"/>
              </a:rPr>
              <a:t>MOVING FORWARD</a:t>
            </a:r>
            <a:endParaRPr lang="en-US" dirty="0"/>
          </a:p>
        </p:txBody>
      </p:sp>
      <p:sp>
        <p:nvSpPr>
          <p:cNvPr id="7" name="Content Placeholder 6">
            <a:extLst>
              <a:ext uri="{FF2B5EF4-FFF2-40B4-BE49-F238E27FC236}">
                <a16:creationId xmlns:a16="http://schemas.microsoft.com/office/drawing/2014/main" id="{F3416A8F-3790-1643-B124-B599CE132EF3}"/>
              </a:ext>
            </a:extLst>
          </p:cNvPr>
          <p:cNvSpPr>
            <a:spLocks noGrp="1"/>
          </p:cNvSpPr>
          <p:nvPr>
            <p:ph idx="1"/>
          </p:nvPr>
        </p:nvSpPr>
        <p:spPr/>
        <p:txBody>
          <a:bodyPr/>
          <a:lstStyle/>
          <a:p>
            <a:r>
              <a:rPr lang="en-US" dirty="0">
                <a:latin typeface="Arial" panose="020B0604020202020204" pitchFamily="34" charset="0"/>
                <a:ea typeface="Franklin Gothic Book" charset="0"/>
                <a:cs typeface="Arial" panose="020B0604020202020204" pitchFamily="34" charset="0"/>
              </a:rPr>
              <a:t>For societal change, an effective campaign would utilize messaging targeting all Texans that stressed: </a:t>
            </a:r>
          </a:p>
          <a:p>
            <a:pPr lvl="1"/>
            <a:r>
              <a:rPr lang="en-US" sz="2000" dirty="0">
                <a:latin typeface="Arial" panose="020B0604020202020204" pitchFamily="34" charset="0"/>
                <a:ea typeface="Franklin Gothic Book" charset="0"/>
                <a:cs typeface="Arial" panose="020B0604020202020204" pitchFamily="34" charset="0"/>
              </a:rPr>
              <a:t>It is dangerous to drive after using marijuana</a:t>
            </a:r>
          </a:p>
          <a:p>
            <a:pPr lvl="1"/>
            <a:r>
              <a:rPr lang="en-US" sz="2000" dirty="0">
                <a:latin typeface="Arial" panose="020B0604020202020204" pitchFamily="34" charset="0"/>
                <a:ea typeface="Franklin Gothic Book" charset="0"/>
                <a:cs typeface="Arial" panose="020B0604020202020204" pitchFamily="34" charset="0"/>
              </a:rPr>
              <a:t>It is also illegal to drive after using marijuana</a:t>
            </a:r>
          </a:p>
          <a:p>
            <a:pPr lvl="1"/>
            <a:r>
              <a:rPr lang="en-US" sz="2000" dirty="0">
                <a:latin typeface="Arial" panose="020B0604020202020204" pitchFamily="34" charset="0"/>
                <a:ea typeface="Franklin Gothic Book" charset="0"/>
                <a:cs typeface="Arial" panose="020B0604020202020204" pitchFamily="34" charset="0"/>
              </a:rPr>
              <a:t>The state is now taking marijuana impaired driving seriously and investing in training officers and in new technology</a:t>
            </a:r>
            <a:endParaRPr lang="en-US" sz="2000" dirty="0"/>
          </a:p>
        </p:txBody>
      </p:sp>
      <p:pic>
        <p:nvPicPr>
          <p:cNvPr id="5" name="Picture Placeholder 4" descr="A person driving a car&#10;&#10;Description automatically generated">
            <a:extLst>
              <a:ext uri="{FF2B5EF4-FFF2-40B4-BE49-F238E27FC236}">
                <a16:creationId xmlns:a16="http://schemas.microsoft.com/office/drawing/2014/main" id="{EAC391BF-10DE-F142-9DB8-8090496ED9F5}"/>
              </a:ext>
            </a:extLst>
          </p:cNvPr>
          <p:cNvPicPr>
            <a:picLocks noGrp="1" noChangeAspect="1"/>
          </p:cNvPicPr>
          <p:nvPr>
            <p:ph type="pic" sz="quarter" idx="10"/>
          </p:nvPr>
        </p:nvPicPr>
        <p:blipFill rotWithShape="1">
          <a:blip r:embed="rId2"/>
          <a:srcRect l="12320" r="39742"/>
          <a:stretch/>
        </p:blipFill>
        <p:spPr>
          <a:xfrm>
            <a:off x="0" y="0"/>
            <a:ext cx="4156075" cy="5803900"/>
          </a:xfrm>
        </p:spPr>
      </p:pic>
      <p:pic>
        <p:nvPicPr>
          <p:cNvPr id="6" name="Picture 5">
            <a:extLst>
              <a:ext uri="{FF2B5EF4-FFF2-40B4-BE49-F238E27FC236}">
                <a16:creationId xmlns:a16="http://schemas.microsoft.com/office/drawing/2014/main" id="{04259281-61CE-7244-9A92-9A0C963FC282}"/>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42217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F16CA-40AB-4144-AA49-30F2ADBF8252}"/>
              </a:ext>
            </a:extLst>
          </p:cNvPr>
          <p:cNvSpPr>
            <a:spLocks noGrp="1"/>
          </p:cNvSpPr>
          <p:nvPr>
            <p:ph type="title"/>
          </p:nvPr>
        </p:nvSpPr>
        <p:spPr/>
        <p:txBody>
          <a:bodyPr/>
          <a:lstStyle/>
          <a:p>
            <a:pPr marL="1588"/>
            <a:r>
              <a:rPr lang="en-US" b="1" dirty="0">
                <a:latin typeface="Arial Black" panose="020B0604020202020204" pitchFamily="34" charset="0"/>
                <a:ea typeface="Franklin Gothic Heavy" charset="0"/>
                <a:cs typeface="Arial Black" panose="020B0604020202020204" pitchFamily="34" charset="0"/>
              </a:rPr>
              <a:t>QUANTITATIVE RESULTS</a:t>
            </a:r>
            <a:endParaRPr lang="en-US" dirty="0"/>
          </a:p>
        </p:txBody>
      </p:sp>
      <p:sp>
        <p:nvSpPr>
          <p:cNvPr id="7" name="Content Placeholder 6">
            <a:extLst>
              <a:ext uri="{FF2B5EF4-FFF2-40B4-BE49-F238E27FC236}">
                <a16:creationId xmlns:a16="http://schemas.microsoft.com/office/drawing/2014/main" id="{6B5822A4-9FAD-6641-AEA9-5426406B8863}"/>
              </a:ext>
            </a:extLst>
          </p:cNvPr>
          <p:cNvSpPr>
            <a:spLocks noGrp="1"/>
          </p:cNvSpPr>
          <p:nvPr>
            <p:ph idx="1"/>
          </p:nvPr>
        </p:nvSpPr>
        <p:spPr>
          <a:xfrm>
            <a:off x="4726406" y="2038589"/>
            <a:ext cx="7014429" cy="3073342"/>
          </a:xfrm>
        </p:spPr>
        <p:txBody>
          <a:bodyPr/>
          <a:lstStyle/>
          <a:p>
            <a:pPr marL="0" indent="0" algn="ctr">
              <a:buNone/>
            </a:pPr>
            <a:endParaRPr lang="en-US" b="1" dirty="0">
              <a:latin typeface="Arial" panose="020B0604020202020204" pitchFamily="34" charset="0"/>
              <a:ea typeface="Franklin Gothic Book" charset="0"/>
              <a:cs typeface="Arial" panose="020B0604020202020204" pitchFamily="34" charset="0"/>
            </a:endParaRPr>
          </a:p>
          <a:p>
            <a:pPr marL="0" indent="0" algn="ctr">
              <a:buNone/>
            </a:pPr>
            <a:endParaRPr lang="en-US" b="1" dirty="0">
              <a:latin typeface="Arial" panose="020B0604020202020204" pitchFamily="34" charset="0"/>
              <a:ea typeface="Franklin Gothic Book" charset="0"/>
              <a:cs typeface="Arial" panose="020B0604020202020204" pitchFamily="34" charset="0"/>
            </a:endParaRPr>
          </a:p>
          <a:p>
            <a:pPr marL="0" indent="0" algn="ctr">
              <a:buNone/>
            </a:pPr>
            <a:r>
              <a:rPr lang="en-US" b="1" dirty="0">
                <a:latin typeface="Arial" panose="020B0604020202020204" pitchFamily="34" charset="0"/>
                <a:ea typeface="Franklin Gothic Book" charset="0"/>
                <a:cs typeface="Arial" panose="020B0604020202020204" pitchFamily="34" charset="0"/>
              </a:rPr>
              <a:t>KEY FINDING ONE</a:t>
            </a:r>
          </a:p>
          <a:p>
            <a:pPr marL="0" indent="0" algn="ctr">
              <a:spcBef>
                <a:spcPts val="1600"/>
              </a:spcBef>
              <a:buNone/>
            </a:pPr>
            <a:r>
              <a:rPr lang="en-US" dirty="0">
                <a:latin typeface="Arial" panose="020B0604020202020204" pitchFamily="34" charset="0"/>
                <a:ea typeface="Franklin Gothic Book" charset="0"/>
                <a:cs typeface="Arial" panose="020B0604020202020204" pitchFamily="34" charset="0"/>
              </a:rPr>
              <a:t>Texans are engaging in dangerous behaviors with regard to usage of marijuana and driving</a:t>
            </a:r>
          </a:p>
          <a:p>
            <a:endParaRPr lang="en-US" dirty="0"/>
          </a:p>
        </p:txBody>
      </p:sp>
      <p:pic>
        <p:nvPicPr>
          <p:cNvPr id="9" name="Picture Placeholder 8" descr="A group of people sitting on the seat of a car&#10;&#10;Description automatically generated">
            <a:extLst>
              <a:ext uri="{FF2B5EF4-FFF2-40B4-BE49-F238E27FC236}">
                <a16:creationId xmlns:a16="http://schemas.microsoft.com/office/drawing/2014/main" id="{79E757D9-54DB-2845-A0D0-DC0FB0E18C45}"/>
              </a:ext>
            </a:extLst>
          </p:cNvPr>
          <p:cNvPicPr>
            <a:picLocks noGrp="1" noChangeAspect="1"/>
          </p:cNvPicPr>
          <p:nvPr>
            <p:ph type="pic" sz="quarter" idx="10"/>
          </p:nvPr>
        </p:nvPicPr>
        <p:blipFill rotWithShape="1">
          <a:blip r:embed="rId2"/>
          <a:srcRect l="20630" t="413" r="29423" b="413"/>
          <a:stretch/>
        </p:blipFill>
        <p:spPr>
          <a:xfrm>
            <a:off x="-536" y="0"/>
            <a:ext cx="4156075" cy="5803900"/>
          </a:xfrm>
        </p:spPr>
      </p:pic>
      <p:cxnSp>
        <p:nvCxnSpPr>
          <p:cNvPr id="4" name="Straight Connector 3">
            <a:extLst>
              <a:ext uri="{FF2B5EF4-FFF2-40B4-BE49-F238E27FC236}">
                <a16:creationId xmlns:a16="http://schemas.microsoft.com/office/drawing/2014/main" id="{F109DE0B-6188-1844-8086-AE44EDA49CE0}"/>
              </a:ext>
            </a:extLst>
          </p:cNvPr>
          <p:cNvCxnSpPr>
            <a:cxnSpLocks/>
          </p:cNvCxnSpPr>
          <p:nvPr/>
        </p:nvCxnSpPr>
        <p:spPr>
          <a:xfrm>
            <a:off x="6672648" y="3429000"/>
            <a:ext cx="3126259"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D87BCB66-3C9B-274C-B077-D04C0F2845B7}"/>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862040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599CD663-9F49-264E-93C5-77AD5E0910FC}"/>
              </a:ext>
            </a:extLst>
          </p:cNvPr>
          <p:cNvGraphicFramePr/>
          <p:nvPr>
            <p:extLst>
              <p:ext uri="{D42A27DB-BD31-4B8C-83A1-F6EECF244321}">
                <p14:modId xmlns:p14="http://schemas.microsoft.com/office/powerpoint/2010/main" val="2472708245"/>
              </p:ext>
            </p:extLst>
          </p:nvPr>
        </p:nvGraphicFramePr>
        <p:xfrm>
          <a:off x="4678389" y="2122716"/>
          <a:ext cx="6580199" cy="330515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A39063AF-CD40-444D-9BFF-C2DD6FE35AA2}"/>
              </a:ext>
            </a:extLst>
          </p:cNvPr>
          <p:cNvSpPr>
            <a:spLocks noGrp="1"/>
          </p:cNvSpPr>
          <p:nvPr>
            <p:ph type="title"/>
          </p:nvPr>
        </p:nvSpPr>
        <p:spPr/>
        <p:txBody>
          <a:bodyPr/>
          <a:lstStyle/>
          <a:p>
            <a:pPr marL="1588"/>
            <a:r>
              <a:rPr lang="en-US" dirty="0"/>
              <a:t>QUANTITATIVE RESULTS</a:t>
            </a:r>
          </a:p>
        </p:txBody>
      </p:sp>
      <p:sp>
        <p:nvSpPr>
          <p:cNvPr id="5" name="Picture Placeholder 4">
            <a:extLst>
              <a:ext uri="{FF2B5EF4-FFF2-40B4-BE49-F238E27FC236}">
                <a16:creationId xmlns:a16="http://schemas.microsoft.com/office/drawing/2014/main" id="{738CACFA-46C8-5F45-A32B-9F7F96EB8C1D}"/>
              </a:ext>
            </a:extLst>
          </p:cNvPr>
          <p:cNvSpPr>
            <a:spLocks noGrp="1"/>
          </p:cNvSpPr>
          <p:nvPr>
            <p:ph type="pic" sz="quarter" idx="10"/>
          </p:nvPr>
        </p:nvSpPr>
        <p:spPr/>
      </p:sp>
      <p:sp>
        <p:nvSpPr>
          <p:cNvPr id="4" name="TextBox 3">
            <a:extLst>
              <a:ext uri="{FF2B5EF4-FFF2-40B4-BE49-F238E27FC236}">
                <a16:creationId xmlns:a16="http://schemas.microsoft.com/office/drawing/2014/main" id="{4823D69C-D47A-6F42-BEBC-B87446C2437B}"/>
              </a:ext>
            </a:extLst>
          </p:cNvPr>
          <p:cNvSpPr txBox="1"/>
          <p:nvPr/>
        </p:nvSpPr>
        <p:spPr>
          <a:xfrm>
            <a:off x="7097154" y="2685804"/>
            <a:ext cx="5247501" cy="646331"/>
          </a:xfrm>
          <a:prstGeom prst="rect">
            <a:avLst/>
          </a:prstGeom>
          <a:noFill/>
        </p:spPr>
        <p:txBody>
          <a:bodyPr wrap="square" rtlCol="0">
            <a:spAutoFit/>
          </a:bodyPr>
          <a:lstStyle/>
          <a:p>
            <a:r>
              <a:rPr lang="en-US" dirty="0">
                <a:solidFill>
                  <a:srgbClr val="F8CE35"/>
                </a:solidFill>
                <a:ea typeface="Franklin Gothic Book" charset="0"/>
                <a:cs typeface="Arial" panose="020B0604020202020204" pitchFamily="34" charset="0"/>
              </a:rPr>
              <a:t>Texans who have driven at least once a month over the past year after using marijuana</a:t>
            </a:r>
          </a:p>
        </p:txBody>
      </p:sp>
      <p:sp>
        <p:nvSpPr>
          <p:cNvPr id="10" name="TextBox 9">
            <a:extLst>
              <a:ext uri="{FF2B5EF4-FFF2-40B4-BE49-F238E27FC236}">
                <a16:creationId xmlns:a16="http://schemas.microsoft.com/office/drawing/2014/main" id="{7133C311-5C6F-4248-BC4F-54B4D13EBF78}"/>
              </a:ext>
            </a:extLst>
          </p:cNvPr>
          <p:cNvSpPr txBox="1"/>
          <p:nvPr/>
        </p:nvSpPr>
        <p:spPr>
          <a:xfrm>
            <a:off x="5721434" y="2603392"/>
            <a:ext cx="1911178" cy="861774"/>
          </a:xfrm>
          <a:prstGeom prst="rect">
            <a:avLst/>
          </a:prstGeom>
          <a:noFill/>
        </p:spPr>
        <p:txBody>
          <a:bodyPr wrap="square" rtlCol="0">
            <a:spAutoFit/>
          </a:bodyPr>
          <a:lstStyle/>
          <a:p>
            <a:r>
              <a:rPr lang="en-US" sz="5000" b="1" dirty="0">
                <a:solidFill>
                  <a:srgbClr val="F9CE33"/>
                </a:solidFill>
              </a:rPr>
              <a:t>15%</a:t>
            </a:r>
          </a:p>
        </p:txBody>
      </p:sp>
      <p:sp>
        <p:nvSpPr>
          <p:cNvPr id="11" name="TextBox 10">
            <a:extLst>
              <a:ext uri="{FF2B5EF4-FFF2-40B4-BE49-F238E27FC236}">
                <a16:creationId xmlns:a16="http://schemas.microsoft.com/office/drawing/2014/main" id="{32CF81E5-AE46-D54A-9F86-2E78D667F35C}"/>
              </a:ext>
            </a:extLst>
          </p:cNvPr>
          <p:cNvSpPr txBox="1"/>
          <p:nvPr/>
        </p:nvSpPr>
        <p:spPr>
          <a:xfrm>
            <a:off x="6457090" y="4254608"/>
            <a:ext cx="4801498" cy="646331"/>
          </a:xfrm>
          <a:prstGeom prst="rect">
            <a:avLst/>
          </a:prstGeom>
          <a:noFill/>
        </p:spPr>
        <p:txBody>
          <a:bodyPr wrap="square" rtlCol="0">
            <a:spAutoFit/>
          </a:bodyPr>
          <a:lstStyle/>
          <a:p>
            <a:r>
              <a:rPr lang="en-US" dirty="0">
                <a:solidFill>
                  <a:srgbClr val="F8CE35"/>
                </a:solidFill>
                <a:latin typeface="Arial" panose="020B0604020202020204" pitchFamily="34" charset="0"/>
                <a:ea typeface="Franklin Gothic Book" charset="0"/>
                <a:cs typeface="Arial" panose="020B0604020202020204" pitchFamily="34" charset="0"/>
              </a:rPr>
              <a:t>Texans who have driven at least once a month over the past year impaired by alcohol</a:t>
            </a:r>
            <a:endParaRPr lang="en-US" dirty="0">
              <a:solidFill>
                <a:srgbClr val="F8CE35"/>
              </a:solidFill>
            </a:endParaRPr>
          </a:p>
        </p:txBody>
      </p:sp>
      <p:sp>
        <p:nvSpPr>
          <p:cNvPr id="12" name="TextBox 11">
            <a:extLst>
              <a:ext uri="{FF2B5EF4-FFF2-40B4-BE49-F238E27FC236}">
                <a16:creationId xmlns:a16="http://schemas.microsoft.com/office/drawing/2014/main" id="{71101AF7-7862-E841-9B74-556901F88409}"/>
              </a:ext>
            </a:extLst>
          </p:cNvPr>
          <p:cNvSpPr txBox="1"/>
          <p:nvPr/>
        </p:nvSpPr>
        <p:spPr>
          <a:xfrm>
            <a:off x="5431388" y="4158569"/>
            <a:ext cx="1811955" cy="861774"/>
          </a:xfrm>
          <a:prstGeom prst="rect">
            <a:avLst/>
          </a:prstGeom>
          <a:noFill/>
        </p:spPr>
        <p:txBody>
          <a:bodyPr wrap="square" rtlCol="0">
            <a:spAutoFit/>
          </a:bodyPr>
          <a:lstStyle/>
          <a:p>
            <a:r>
              <a:rPr lang="en-US" sz="5000" b="1" dirty="0">
                <a:solidFill>
                  <a:srgbClr val="F9CE33"/>
                </a:solidFill>
              </a:rPr>
              <a:t>9%</a:t>
            </a:r>
          </a:p>
        </p:txBody>
      </p:sp>
      <p:cxnSp>
        <p:nvCxnSpPr>
          <p:cNvPr id="19" name="Straight Connector 18">
            <a:extLst>
              <a:ext uri="{FF2B5EF4-FFF2-40B4-BE49-F238E27FC236}">
                <a16:creationId xmlns:a16="http://schemas.microsoft.com/office/drawing/2014/main" id="{659D8FF7-FD30-9548-880C-CDEE069914D5}"/>
              </a:ext>
            </a:extLst>
          </p:cNvPr>
          <p:cNvCxnSpPr>
            <a:cxnSpLocks/>
          </p:cNvCxnSpPr>
          <p:nvPr/>
        </p:nvCxnSpPr>
        <p:spPr>
          <a:xfrm>
            <a:off x="4837447" y="2293637"/>
            <a:ext cx="0" cy="2879452"/>
          </a:xfrm>
          <a:prstGeom prst="line">
            <a:avLst/>
          </a:prstGeom>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CBA10354-3218-1147-923E-AC92771AF247}"/>
              </a:ext>
            </a:extLst>
          </p:cNvPr>
          <p:cNvSpPr txBox="1"/>
          <p:nvPr/>
        </p:nvSpPr>
        <p:spPr>
          <a:xfrm>
            <a:off x="4264389" y="1113926"/>
            <a:ext cx="7818761" cy="923330"/>
          </a:xfrm>
          <a:prstGeom prst="rect">
            <a:avLst/>
          </a:prstGeom>
          <a:noFill/>
        </p:spPr>
        <p:txBody>
          <a:bodyPr wrap="square" rtlCol="0">
            <a:spAutoFit/>
          </a:bodyPr>
          <a:lstStyle/>
          <a:p>
            <a:r>
              <a:rPr lang="en-US" b="1" dirty="0">
                <a:latin typeface="Arial" panose="020B0604020202020204" pitchFamily="34" charset="0"/>
                <a:ea typeface="Franklin Gothic Book" charset="0"/>
                <a:cs typeface="Arial" panose="020B0604020202020204" pitchFamily="34" charset="0"/>
              </a:rPr>
              <a:t>KEY FINDING ONE:</a:t>
            </a:r>
          </a:p>
          <a:p>
            <a:r>
              <a:rPr lang="en-US" dirty="0">
                <a:latin typeface="Arial" panose="020B0604020202020204" pitchFamily="34" charset="0"/>
                <a:ea typeface="Franklin Gothic Book" charset="0"/>
                <a:cs typeface="Arial" panose="020B0604020202020204" pitchFamily="34" charset="0"/>
              </a:rPr>
              <a:t>Texans are engaging in dangerous behaviors with regard to usage of marijuana and driving</a:t>
            </a:r>
          </a:p>
        </p:txBody>
      </p:sp>
      <p:pic>
        <p:nvPicPr>
          <p:cNvPr id="13" name="Picture Placeholder 8" descr="A group of people sitting on the seat of a car&#10;&#10;Description automatically generated">
            <a:extLst>
              <a:ext uri="{FF2B5EF4-FFF2-40B4-BE49-F238E27FC236}">
                <a16:creationId xmlns:a16="http://schemas.microsoft.com/office/drawing/2014/main" id="{4ADFA4B1-E7DD-014C-A207-E7250C43D189}"/>
              </a:ext>
            </a:extLst>
          </p:cNvPr>
          <p:cNvPicPr>
            <a:picLocks noChangeAspect="1"/>
          </p:cNvPicPr>
          <p:nvPr/>
        </p:nvPicPr>
        <p:blipFill rotWithShape="1">
          <a:blip r:embed="rId3"/>
          <a:srcRect l="20630" t="413" r="29423" b="413"/>
          <a:stretch/>
        </p:blipFill>
        <p:spPr>
          <a:xfrm>
            <a:off x="-536" y="0"/>
            <a:ext cx="4156075" cy="5803900"/>
          </a:xfrm>
          <a:prstGeom prst="rect">
            <a:avLst/>
          </a:prstGeom>
          <a:ln>
            <a:noFill/>
          </a:ln>
        </p:spPr>
      </p:pic>
      <p:pic>
        <p:nvPicPr>
          <p:cNvPr id="14" name="Picture 13">
            <a:extLst>
              <a:ext uri="{FF2B5EF4-FFF2-40B4-BE49-F238E27FC236}">
                <a16:creationId xmlns:a16="http://schemas.microsoft.com/office/drawing/2014/main" id="{3EE3F51E-AA64-7943-A86F-20409657D1E5}"/>
              </a:ext>
            </a:extLst>
          </p:cNvPr>
          <p:cNvPicPr>
            <a:picLocks noChangeAspect="1"/>
          </p:cNvPicPr>
          <p:nvPr/>
        </p:nvPicPr>
        <p:blipFill>
          <a:blip r:embed="rId4"/>
          <a:stretch>
            <a:fillRect/>
          </a:stretch>
        </p:blipFill>
        <p:spPr>
          <a:xfrm>
            <a:off x="0" y="5949240"/>
            <a:ext cx="12192000" cy="931910"/>
          </a:xfrm>
          <a:prstGeom prst="rect">
            <a:avLst/>
          </a:prstGeom>
        </p:spPr>
      </p:pic>
    </p:spTree>
    <p:extLst>
      <p:ext uri="{BB962C8B-B14F-4D97-AF65-F5344CB8AC3E}">
        <p14:creationId xmlns:p14="http://schemas.microsoft.com/office/powerpoint/2010/main" val="351431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a:extLst>
              <a:ext uri="{FF2B5EF4-FFF2-40B4-BE49-F238E27FC236}">
                <a16:creationId xmlns:a16="http://schemas.microsoft.com/office/drawing/2014/main" id="{18399982-19AA-A140-A354-DC5C9CE832FB}"/>
              </a:ext>
            </a:extLst>
          </p:cNvPr>
          <p:cNvGraphicFramePr/>
          <p:nvPr>
            <p:extLst>
              <p:ext uri="{D42A27DB-BD31-4B8C-83A1-F6EECF244321}">
                <p14:modId xmlns:p14="http://schemas.microsoft.com/office/powerpoint/2010/main" val="2723909917"/>
              </p:ext>
            </p:extLst>
          </p:nvPr>
        </p:nvGraphicFramePr>
        <p:xfrm>
          <a:off x="10118534" y="2084983"/>
          <a:ext cx="2182201" cy="37133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1782B383-904C-E84B-89F4-7E64CB8F37A9}"/>
              </a:ext>
            </a:extLst>
          </p:cNvPr>
          <p:cNvGraphicFramePr/>
          <p:nvPr>
            <p:extLst>
              <p:ext uri="{D42A27DB-BD31-4B8C-83A1-F6EECF244321}">
                <p14:modId xmlns:p14="http://schemas.microsoft.com/office/powerpoint/2010/main" val="95420168"/>
              </p:ext>
            </p:extLst>
          </p:nvPr>
        </p:nvGraphicFramePr>
        <p:xfrm>
          <a:off x="8589389" y="2084983"/>
          <a:ext cx="2182201" cy="37133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901D8C50-5B3A-4E47-8B9A-338A0474E3AF}"/>
              </a:ext>
            </a:extLst>
          </p:cNvPr>
          <p:cNvGraphicFramePr/>
          <p:nvPr>
            <p:extLst>
              <p:ext uri="{D42A27DB-BD31-4B8C-83A1-F6EECF244321}">
                <p14:modId xmlns:p14="http://schemas.microsoft.com/office/powerpoint/2010/main" val="466304978"/>
              </p:ext>
            </p:extLst>
          </p:nvPr>
        </p:nvGraphicFramePr>
        <p:xfrm>
          <a:off x="7042780" y="2084983"/>
          <a:ext cx="2182201" cy="37133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E1DE9889-430E-FB44-8E58-C034D21A863C}"/>
              </a:ext>
            </a:extLst>
          </p:cNvPr>
          <p:cNvGraphicFramePr/>
          <p:nvPr>
            <p:extLst>
              <p:ext uri="{D42A27DB-BD31-4B8C-83A1-F6EECF244321}">
                <p14:modId xmlns:p14="http://schemas.microsoft.com/office/powerpoint/2010/main" val="3040341582"/>
              </p:ext>
            </p:extLst>
          </p:nvPr>
        </p:nvGraphicFramePr>
        <p:xfrm>
          <a:off x="5538120" y="2084984"/>
          <a:ext cx="2182201" cy="37133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944ED9B2-B1A5-024D-8B8C-2520249EF8E3}"/>
              </a:ext>
            </a:extLst>
          </p:cNvPr>
          <p:cNvGraphicFramePr/>
          <p:nvPr>
            <p:extLst>
              <p:ext uri="{D42A27DB-BD31-4B8C-83A1-F6EECF244321}">
                <p14:modId xmlns:p14="http://schemas.microsoft.com/office/powerpoint/2010/main" val="434818363"/>
              </p:ext>
            </p:extLst>
          </p:nvPr>
        </p:nvGraphicFramePr>
        <p:xfrm>
          <a:off x="4074048" y="2084984"/>
          <a:ext cx="2182201" cy="3713310"/>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2">
            <a:extLst>
              <a:ext uri="{FF2B5EF4-FFF2-40B4-BE49-F238E27FC236}">
                <a16:creationId xmlns:a16="http://schemas.microsoft.com/office/drawing/2014/main" id="{A3EAAF76-F412-1D4E-8019-69D4D0286127}"/>
              </a:ext>
            </a:extLst>
          </p:cNvPr>
          <p:cNvSpPr>
            <a:spLocks noGrp="1"/>
          </p:cNvSpPr>
          <p:nvPr>
            <p:ph type="title"/>
          </p:nvPr>
        </p:nvSpPr>
        <p:spPr/>
        <p:txBody>
          <a:bodyPr/>
          <a:lstStyle/>
          <a:p>
            <a:r>
              <a:rPr lang="en-US" b="1" dirty="0">
                <a:latin typeface="Arial Black" panose="020B0604020202020204" pitchFamily="34" charset="0"/>
                <a:ea typeface="Franklin Gothic Heavy" charset="0"/>
                <a:cs typeface="Arial Black" panose="020B0604020202020204" pitchFamily="34" charset="0"/>
              </a:rPr>
              <a:t>QUANTITATIVE RESULTS</a:t>
            </a:r>
            <a:endParaRPr lang="en-US" dirty="0"/>
          </a:p>
        </p:txBody>
      </p:sp>
      <p:sp>
        <p:nvSpPr>
          <p:cNvPr id="7" name="Content Placeholder 6">
            <a:extLst>
              <a:ext uri="{FF2B5EF4-FFF2-40B4-BE49-F238E27FC236}">
                <a16:creationId xmlns:a16="http://schemas.microsoft.com/office/drawing/2014/main" id="{E3269744-027B-714A-83C7-C2A11E7223CA}"/>
              </a:ext>
            </a:extLst>
          </p:cNvPr>
          <p:cNvSpPr>
            <a:spLocks noGrp="1"/>
          </p:cNvSpPr>
          <p:nvPr>
            <p:ph idx="1"/>
          </p:nvPr>
        </p:nvSpPr>
        <p:spPr/>
        <p:txBody>
          <a:bodyPr>
            <a:normAutofit/>
          </a:bodyPr>
          <a:lstStyle/>
          <a:p>
            <a:pPr marL="0" indent="0">
              <a:lnSpc>
                <a:spcPct val="120000"/>
              </a:lnSpc>
              <a:spcBef>
                <a:spcPts val="0"/>
              </a:spcBef>
              <a:buNone/>
            </a:pPr>
            <a:r>
              <a:rPr lang="en-US" sz="2100" dirty="0">
                <a:latin typeface="Arial" panose="020B0604020202020204" pitchFamily="34" charset="0"/>
                <a:ea typeface="Franklin Gothic Book" charset="0"/>
                <a:cs typeface="Arial" panose="020B0604020202020204" pitchFamily="34" charset="0"/>
              </a:rPr>
              <a:t>Certain demographic characteristics correlate to having driven at least one time a month over the past year after using marijuana</a:t>
            </a:r>
          </a:p>
        </p:txBody>
      </p:sp>
      <p:pic>
        <p:nvPicPr>
          <p:cNvPr id="5" name="Picture Placeholder 4" descr="A hand holding a remote control car&#10;&#10;Description automatically generated">
            <a:extLst>
              <a:ext uri="{FF2B5EF4-FFF2-40B4-BE49-F238E27FC236}">
                <a16:creationId xmlns:a16="http://schemas.microsoft.com/office/drawing/2014/main" id="{9A4E9675-85EB-CE48-BB94-6192FCE018D8}"/>
              </a:ext>
            </a:extLst>
          </p:cNvPr>
          <p:cNvPicPr>
            <a:picLocks noGrp="1" noChangeAspect="1"/>
          </p:cNvPicPr>
          <p:nvPr>
            <p:ph type="pic" sz="quarter" idx="10"/>
          </p:nvPr>
        </p:nvPicPr>
        <p:blipFill rotWithShape="1">
          <a:blip r:embed="rId7"/>
          <a:srcRect l="15767" r="36689"/>
          <a:stretch/>
        </p:blipFill>
        <p:spPr>
          <a:xfrm>
            <a:off x="0" y="0"/>
            <a:ext cx="4156075" cy="5803900"/>
          </a:xfrm>
        </p:spPr>
      </p:pic>
      <p:sp>
        <p:nvSpPr>
          <p:cNvPr id="15" name="TextBox 14">
            <a:extLst>
              <a:ext uri="{FF2B5EF4-FFF2-40B4-BE49-F238E27FC236}">
                <a16:creationId xmlns:a16="http://schemas.microsoft.com/office/drawing/2014/main" id="{99A775FB-347A-4842-BD01-97D9E37C4F69}"/>
              </a:ext>
            </a:extLst>
          </p:cNvPr>
          <p:cNvSpPr txBox="1"/>
          <p:nvPr/>
        </p:nvSpPr>
        <p:spPr>
          <a:xfrm rot="16200000">
            <a:off x="3894876" y="4466451"/>
            <a:ext cx="1704427" cy="338554"/>
          </a:xfrm>
          <a:prstGeom prst="rect">
            <a:avLst/>
          </a:prstGeom>
          <a:noFill/>
        </p:spPr>
        <p:txBody>
          <a:bodyPr wrap="square" rtlCol="0">
            <a:spAutoFit/>
          </a:bodyPr>
          <a:lstStyle/>
          <a:p>
            <a:r>
              <a:rPr lang="en-US" sz="1600" dirty="0">
                <a:solidFill>
                  <a:schemeClr val="bg1"/>
                </a:solidFill>
              </a:rPr>
              <a:t>18-24 year old</a:t>
            </a:r>
          </a:p>
        </p:txBody>
      </p:sp>
      <p:sp>
        <p:nvSpPr>
          <p:cNvPr id="16" name="TextBox 15">
            <a:extLst>
              <a:ext uri="{FF2B5EF4-FFF2-40B4-BE49-F238E27FC236}">
                <a16:creationId xmlns:a16="http://schemas.microsoft.com/office/drawing/2014/main" id="{52EE95DE-E3BE-1646-95F5-089D6C591EAA}"/>
              </a:ext>
            </a:extLst>
          </p:cNvPr>
          <p:cNvSpPr txBox="1"/>
          <p:nvPr/>
        </p:nvSpPr>
        <p:spPr>
          <a:xfrm rot="16200000">
            <a:off x="4362941" y="4514043"/>
            <a:ext cx="1584102" cy="338554"/>
          </a:xfrm>
          <a:prstGeom prst="rect">
            <a:avLst/>
          </a:prstGeom>
          <a:noFill/>
        </p:spPr>
        <p:txBody>
          <a:bodyPr wrap="square" rtlCol="0">
            <a:spAutoFit/>
          </a:bodyPr>
          <a:lstStyle/>
          <a:p>
            <a:r>
              <a:rPr lang="en-US" sz="1600" dirty="0">
                <a:solidFill>
                  <a:schemeClr val="bg1"/>
                </a:solidFill>
              </a:rPr>
              <a:t>25-40 year old</a:t>
            </a:r>
          </a:p>
        </p:txBody>
      </p:sp>
      <p:sp>
        <p:nvSpPr>
          <p:cNvPr id="17" name="TextBox 16">
            <a:extLst>
              <a:ext uri="{FF2B5EF4-FFF2-40B4-BE49-F238E27FC236}">
                <a16:creationId xmlns:a16="http://schemas.microsoft.com/office/drawing/2014/main" id="{B4519BEB-1504-0D4B-BB1D-2CAA4423AD81}"/>
              </a:ext>
            </a:extLst>
          </p:cNvPr>
          <p:cNvSpPr txBox="1"/>
          <p:nvPr/>
        </p:nvSpPr>
        <p:spPr>
          <a:xfrm rot="16200000">
            <a:off x="5251965" y="4965915"/>
            <a:ext cx="654908" cy="338554"/>
          </a:xfrm>
          <a:prstGeom prst="rect">
            <a:avLst/>
          </a:prstGeom>
          <a:noFill/>
        </p:spPr>
        <p:txBody>
          <a:bodyPr wrap="square" rtlCol="0">
            <a:spAutoFit/>
          </a:bodyPr>
          <a:lstStyle/>
          <a:p>
            <a:r>
              <a:rPr lang="en-US" sz="1600" dirty="0">
                <a:solidFill>
                  <a:schemeClr val="bg1"/>
                </a:solidFill>
              </a:rPr>
              <a:t>40+</a:t>
            </a:r>
          </a:p>
        </p:txBody>
      </p:sp>
      <p:sp>
        <p:nvSpPr>
          <p:cNvPr id="18" name="TextBox 17">
            <a:extLst>
              <a:ext uri="{FF2B5EF4-FFF2-40B4-BE49-F238E27FC236}">
                <a16:creationId xmlns:a16="http://schemas.microsoft.com/office/drawing/2014/main" id="{39341D67-2686-F24A-91EB-4844E920C905}"/>
              </a:ext>
            </a:extLst>
          </p:cNvPr>
          <p:cNvSpPr txBox="1"/>
          <p:nvPr/>
        </p:nvSpPr>
        <p:spPr>
          <a:xfrm rot="16200000">
            <a:off x="5876257" y="4818545"/>
            <a:ext cx="951472" cy="323165"/>
          </a:xfrm>
          <a:prstGeom prst="rect">
            <a:avLst/>
          </a:prstGeom>
          <a:noFill/>
        </p:spPr>
        <p:txBody>
          <a:bodyPr wrap="square" rtlCol="0">
            <a:spAutoFit/>
          </a:bodyPr>
          <a:lstStyle/>
          <a:p>
            <a:r>
              <a:rPr lang="en-US" sz="1500" dirty="0">
                <a:solidFill>
                  <a:schemeClr val="bg1"/>
                </a:solidFill>
              </a:rPr>
              <a:t>Men</a:t>
            </a:r>
          </a:p>
        </p:txBody>
      </p:sp>
      <p:sp>
        <p:nvSpPr>
          <p:cNvPr id="19" name="TextBox 18">
            <a:extLst>
              <a:ext uri="{FF2B5EF4-FFF2-40B4-BE49-F238E27FC236}">
                <a16:creationId xmlns:a16="http://schemas.microsoft.com/office/drawing/2014/main" id="{A07E5893-B5F7-EF4A-8D68-1FD42F00ACA4}"/>
              </a:ext>
            </a:extLst>
          </p:cNvPr>
          <p:cNvSpPr txBox="1"/>
          <p:nvPr/>
        </p:nvSpPr>
        <p:spPr>
          <a:xfrm rot="16200000">
            <a:off x="6282566" y="4664113"/>
            <a:ext cx="1237538" cy="323165"/>
          </a:xfrm>
          <a:prstGeom prst="rect">
            <a:avLst/>
          </a:prstGeom>
          <a:noFill/>
        </p:spPr>
        <p:txBody>
          <a:bodyPr wrap="square" rtlCol="0">
            <a:spAutoFit/>
          </a:bodyPr>
          <a:lstStyle/>
          <a:p>
            <a:r>
              <a:rPr lang="en-US" sz="1500" dirty="0">
                <a:solidFill>
                  <a:schemeClr val="bg1"/>
                </a:solidFill>
              </a:rPr>
              <a:t>Women</a:t>
            </a:r>
          </a:p>
        </p:txBody>
      </p:sp>
      <p:sp>
        <p:nvSpPr>
          <p:cNvPr id="20" name="TextBox 19">
            <a:extLst>
              <a:ext uri="{FF2B5EF4-FFF2-40B4-BE49-F238E27FC236}">
                <a16:creationId xmlns:a16="http://schemas.microsoft.com/office/drawing/2014/main" id="{690BEDFE-076D-9B42-9ECC-B9239568825F}"/>
              </a:ext>
            </a:extLst>
          </p:cNvPr>
          <p:cNvSpPr txBox="1"/>
          <p:nvPr/>
        </p:nvSpPr>
        <p:spPr>
          <a:xfrm rot="16200000">
            <a:off x="6683682" y="4299562"/>
            <a:ext cx="1979452" cy="323165"/>
          </a:xfrm>
          <a:prstGeom prst="rect">
            <a:avLst/>
          </a:prstGeom>
          <a:noFill/>
        </p:spPr>
        <p:txBody>
          <a:bodyPr wrap="square" rtlCol="0">
            <a:spAutoFit/>
          </a:bodyPr>
          <a:lstStyle/>
          <a:p>
            <a:r>
              <a:rPr lang="en-US" sz="1500" dirty="0">
                <a:solidFill>
                  <a:schemeClr val="bg1"/>
                </a:solidFill>
              </a:rPr>
              <a:t>Less than college</a:t>
            </a:r>
          </a:p>
        </p:txBody>
      </p:sp>
      <p:sp>
        <p:nvSpPr>
          <p:cNvPr id="21" name="TextBox 20">
            <a:extLst>
              <a:ext uri="{FF2B5EF4-FFF2-40B4-BE49-F238E27FC236}">
                <a16:creationId xmlns:a16="http://schemas.microsoft.com/office/drawing/2014/main" id="{E57B9FAA-924B-9C4D-9FB1-40CC508E26BC}"/>
              </a:ext>
            </a:extLst>
          </p:cNvPr>
          <p:cNvSpPr txBox="1"/>
          <p:nvPr/>
        </p:nvSpPr>
        <p:spPr>
          <a:xfrm rot="16200000">
            <a:off x="7388175" y="4616560"/>
            <a:ext cx="1493741" cy="323165"/>
          </a:xfrm>
          <a:prstGeom prst="rect">
            <a:avLst/>
          </a:prstGeom>
          <a:noFill/>
        </p:spPr>
        <p:txBody>
          <a:bodyPr wrap="square" rtlCol="0">
            <a:spAutoFit/>
          </a:bodyPr>
          <a:lstStyle/>
          <a:p>
            <a:r>
              <a:rPr lang="en-US" sz="1500" dirty="0">
                <a:solidFill>
                  <a:schemeClr val="bg1"/>
                </a:solidFill>
              </a:rPr>
              <a:t>Some </a:t>
            </a:r>
            <a:r>
              <a:rPr lang="en-US" sz="1400" dirty="0">
                <a:solidFill>
                  <a:schemeClr val="bg1"/>
                </a:solidFill>
              </a:rPr>
              <a:t>college</a:t>
            </a:r>
          </a:p>
        </p:txBody>
      </p:sp>
      <p:sp>
        <p:nvSpPr>
          <p:cNvPr id="22" name="TextBox 21">
            <a:extLst>
              <a:ext uri="{FF2B5EF4-FFF2-40B4-BE49-F238E27FC236}">
                <a16:creationId xmlns:a16="http://schemas.microsoft.com/office/drawing/2014/main" id="{5C0CA4E1-57F5-0947-B89F-30E3F6A11BC9}"/>
              </a:ext>
            </a:extLst>
          </p:cNvPr>
          <p:cNvSpPr txBox="1"/>
          <p:nvPr/>
        </p:nvSpPr>
        <p:spPr>
          <a:xfrm rot="16200000">
            <a:off x="8133623" y="4839481"/>
            <a:ext cx="928464" cy="400110"/>
          </a:xfrm>
          <a:prstGeom prst="rect">
            <a:avLst/>
          </a:prstGeom>
          <a:noFill/>
        </p:spPr>
        <p:txBody>
          <a:bodyPr wrap="square" rtlCol="0">
            <a:spAutoFit/>
          </a:bodyPr>
          <a:lstStyle/>
          <a:p>
            <a:r>
              <a:rPr lang="en-US" sz="1000" dirty="0">
                <a:solidFill>
                  <a:schemeClr val="bg1"/>
                </a:solidFill>
              </a:rPr>
              <a:t>College </a:t>
            </a:r>
          </a:p>
          <a:p>
            <a:r>
              <a:rPr lang="en-US" sz="1000" dirty="0">
                <a:solidFill>
                  <a:schemeClr val="bg1"/>
                </a:solidFill>
              </a:rPr>
              <a:t>or higher</a:t>
            </a:r>
          </a:p>
        </p:txBody>
      </p:sp>
      <p:sp>
        <p:nvSpPr>
          <p:cNvPr id="27" name="TextBox 26">
            <a:extLst>
              <a:ext uri="{FF2B5EF4-FFF2-40B4-BE49-F238E27FC236}">
                <a16:creationId xmlns:a16="http://schemas.microsoft.com/office/drawing/2014/main" id="{1803ADAE-BF7D-954F-AE0E-5F2B8668A62F}"/>
              </a:ext>
            </a:extLst>
          </p:cNvPr>
          <p:cNvSpPr txBox="1"/>
          <p:nvPr/>
        </p:nvSpPr>
        <p:spPr>
          <a:xfrm rot="16200000">
            <a:off x="8858361" y="4902912"/>
            <a:ext cx="783391" cy="323165"/>
          </a:xfrm>
          <a:prstGeom prst="rect">
            <a:avLst/>
          </a:prstGeom>
          <a:noFill/>
        </p:spPr>
        <p:txBody>
          <a:bodyPr wrap="square" rtlCol="0">
            <a:spAutoFit/>
          </a:bodyPr>
          <a:lstStyle/>
          <a:p>
            <a:r>
              <a:rPr lang="en-US" sz="1500" dirty="0">
                <a:solidFill>
                  <a:schemeClr val="bg1"/>
                </a:solidFill>
              </a:rPr>
              <a:t>White</a:t>
            </a:r>
          </a:p>
        </p:txBody>
      </p:sp>
      <p:sp>
        <p:nvSpPr>
          <p:cNvPr id="28" name="TextBox 27">
            <a:extLst>
              <a:ext uri="{FF2B5EF4-FFF2-40B4-BE49-F238E27FC236}">
                <a16:creationId xmlns:a16="http://schemas.microsoft.com/office/drawing/2014/main" id="{9639337E-E088-6D43-95D8-13660ECE2F27}"/>
              </a:ext>
            </a:extLst>
          </p:cNvPr>
          <p:cNvSpPr txBox="1"/>
          <p:nvPr/>
        </p:nvSpPr>
        <p:spPr>
          <a:xfrm rot="16200000">
            <a:off x="9170599" y="4785264"/>
            <a:ext cx="1008049" cy="323165"/>
          </a:xfrm>
          <a:prstGeom prst="rect">
            <a:avLst/>
          </a:prstGeom>
          <a:noFill/>
        </p:spPr>
        <p:txBody>
          <a:bodyPr wrap="square" rtlCol="0">
            <a:spAutoFit/>
          </a:bodyPr>
          <a:lstStyle/>
          <a:p>
            <a:r>
              <a:rPr lang="en-US" sz="1500" dirty="0">
                <a:solidFill>
                  <a:schemeClr val="bg1"/>
                </a:solidFill>
              </a:rPr>
              <a:t>Hispanic</a:t>
            </a:r>
          </a:p>
        </p:txBody>
      </p:sp>
      <p:sp>
        <p:nvSpPr>
          <p:cNvPr id="29" name="TextBox 28">
            <a:extLst>
              <a:ext uri="{FF2B5EF4-FFF2-40B4-BE49-F238E27FC236}">
                <a16:creationId xmlns:a16="http://schemas.microsoft.com/office/drawing/2014/main" id="{D4AF5849-358F-8E42-AF3D-675B53869C15}"/>
              </a:ext>
            </a:extLst>
          </p:cNvPr>
          <p:cNvSpPr txBox="1"/>
          <p:nvPr/>
        </p:nvSpPr>
        <p:spPr>
          <a:xfrm rot="16200000">
            <a:off x="9676900" y="4855616"/>
            <a:ext cx="859072" cy="323165"/>
          </a:xfrm>
          <a:prstGeom prst="rect">
            <a:avLst/>
          </a:prstGeom>
          <a:noFill/>
        </p:spPr>
        <p:txBody>
          <a:bodyPr wrap="square" rtlCol="0">
            <a:spAutoFit/>
          </a:bodyPr>
          <a:lstStyle/>
          <a:p>
            <a:r>
              <a:rPr lang="en-US" sz="1500" dirty="0">
                <a:solidFill>
                  <a:schemeClr val="bg1"/>
                </a:solidFill>
              </a:rPr>
              <a:t>Black</a:t>
            </a:r>
          </a:p>
        </p:txBody>
      </p:sp>
      <p:sp>
        <p:nvSpPr>
          <p:cNvPr id="32" name="TextBox 31">
            <a:extLst>
              <a:ext uri="{FF2B5EF4-FFF2-40B4-BE49-F238E27FC236}">
                <a16:creationId xmlns:a16="http://schemas.microsoft.com/office/drawing/2014/main" id="{C328EAFE-7101-7340-93C5-BA462C9EC647}"/>
              </a:ext>
            </a:extLst>
          </p:cNvPr>
          <p:cNvSpPr txBox="1"/>
          <p:nvPr/>
        </p:nvSpPr>
        <p:spPr>
          <a:xfrm rot="16200000">
            <a:off x="10315689" y="4663481"/>
            <a:ext cx="1237538" cy="323165"/>
          </a:xfrm>
          <a:prstGeom prst="rect">
            <a:avLst/>
          </a:prstGeom>
          <a:noFill/>
        </p:spPr>
        <p:txBody>
          <a:bodyPr wrap="square" rtlCol="0">
            <a:spAutoFit/>
          </a:bodyPr>
          <a:lstStyle/>
          <a:p>
            <a:r>
              <a:rPr lang="en-US" sz="1500" dirty="0">
                <a:solidFill>
                  <a:schemeClr val="bg1"/>
                </a:solidFill>
              </a:rPr>
              <a:t>Unmarried</a:t>
            </a:r>
          </a:p>
        </p:txBody>
      </p:sp>
      <p:sp>
        <p:nvSpPr>
          <p:cNvPr id="33" name="TextBox 32">
            <a:extLst>
              <a:ext uri="{FF2B5EF4-FFF2-40B4-BE49-F238E27FC236}">
                <a16:creationId xmlns:a16="http://schemas.microsoft.com/office/drawing/2014/main" id="{AB66872D-E11B-F246-93EF-61240FC63CBE}"/>
              </a:ext>
            </a:extLst>
          </p:cNvPr>
          <p:cNvSpPr txBox="1"/>
          <p:nvPr/>
        </p:nvSpPr>
        <p:spPr>
          <a:xfrm rot="16200000">
            <a:off x="10857817" y="4667082"/>
            <a:ext cx="1237538" cy="323165"/>
          </a:xfrm>
          <a:prstGeom prst="rect">
            <a:avLst/>
          </a:prstGeom>
          <a:noFill/>
        </p:spPr>
        <p:txBody>
          <a:bodyPr wrap="square" rtlCol="0">
            <a:spAutoFit/>
          </a:bodyPr>
          <a:lstStyle/>
          <a:p>
            <a:r>
              <a:rPr lang="en-US" sz="1500" dirty="0">
                <a:solidFill>
                  <a:schemeClr val="bg1"/>
                </a:solidFill>
              </a:rPr>
              <a:t>Married</a:t>
            </a:r>
          </a:p>
        </p:txBody>
      </p:sp>
      <p:sp>
        <p:nvSpPr>
          <p:cNvPr id="34" name="TextBox 33">
            <a:extLst>
              <a:ext uri="{FF2B5EF4-FFF2-40B4-BE49-F238E27FC236}">
                <a16:creationId xmlns:a16="http://schemas.microsoft.com/office/drawing/2014/main" id="{16DB4C9D-8E31-2443-B14A-CC0C9A7FF1E1}"/>
              </a:ext>
            </a:extLst>
          </p:cNvPr>
          <p:cNvSpPr txBox="1"/>
          <p:nvPr/>
        </p:nvSpPr>
        <p:spPr>
          <a:xfrm>
            <a:off x="4528335" y="2327416"/>
            <a:ext cx="583105" cy="276999"/>
          </a:xfrm>
          <a:prstGeom prst="rect">
            <a:avLst/>
          </a:prstGeom>
          <a:noFill/>
        </p:spPr>
        <p:txBody>
          <a:bodyPr wrap="square" rtlCol="0">
            <a:spAutoFit/>
          </a:bodyPr>
          <a:lstStyle/>
          <a:p>
            <a:r>
              <a:rPr lang="en-US" sz="1200" b="1" dirty="0">
                <a:solidFill>
                  <a:srgbClr val="F8CE35"/>
                </a:solidFill>
              </a:rPr>
              <a:t>31%</a:t>
            </a:r>
          </a:p>
        </p:txBody>
      </p:sp>
      <p:sp>
        <p:nvSpPr>
          <p:cNvPr id="35" name="TextBox 34">
            <a:extLst>
              <a:ext uri="{FF2B5EF4-FFF2-40B4-BE49-F238E27FC236}">
                <a16:creationId xmlns:a16="http://schemas.microsoft.com/office/drawing/2014/main" id="{2FC519C7-CBCA-754D-BBA7-7A4BBF960CCF}"/>
              </a:ext>
            </a:extLst>
          </p:cNvPr>
          <p:cNvSpPr txBox="1"/>
          <p:nvPr/>
        </p:nvSpPr>
        <p:spPr>
          <a:xfrm>
            <a:off x="4955244" y="3337630"/>
            <a:ext cx="583105" cy="276999"/>
          </a:xfrm>
          <a:prstGeom prst="rect">
            <a:avLst/>
          </a:prstGeom>
          <a:noFill/>
        </p:spPr>
        <p:txBody>
          <a:bodyPr wrap="square" rtlCol="0">
            <a:spAutoFit/>
          </a:bodyPr>
          <a:lstStyle/>
          <a:p>
            <a:r>
              <a:rPr lang="en-US" sz="1200" b="1" dirty="0">
                <a:solidFill>
                  <a:srgbClr val="EC7D31"/>
                </a:solidFill>
              </a:rPr>
              <a:t>20%</a:t>
            </a:r>
          </a:p>
        </p:txBody>
      </p:sp>
      <p:sp>
        <p:nvSpPr>
          <p:cNvPr id="36" name="TextBox 35">
            <a:extLst>
              <a:ext uri="{FF2B5EF4-FFF2-40B4-BE49-F238E27FC236}">
                <a16:creationId xmlns:a16="http://schemas.microsoft.com/office/drawing/2014/main" id="{B26207E0-B187-3B44-9570-85C7C9A705F9}"/>
              </a:ext>
            </a:extLst>
          </p:cNvPr>
          <p:cNvSpPr txBox="1"/>
          <p:nvPr/>
        </p:nvSpPr>
        <p:spPr>
          <a:xfrm>
            <a:off x="5392301" y="4359387"/>
            <a:ext cx="583105" cy="276999"/>
          </a:xfrm>
          <a:prstGeom prst="rect">
            <a:avLst/>
          </a:prstGeom>
          <a:noFill/>
        </p:spPr>
        <p:txBody>
          <a:bodyPr wrap="square" rtlCol="0">
            <a:spAutoFit/>
          </a:bodyPr>
          <a:lstStyle/>
          <a:p>
            <a:r>
              <a:rPr lang="en-US" sz="1200" b="1" dirty="0">
                <a:solidFill>
                  <a:srgbClr val="A5A6A5"/>
                </a:solidFill>
              </a:rPr>
              <a:t>9%</a:t>
            </a:r>
          </a:p>
        </p:txBody>
      </p:sp>
      <p:sp>
        <p:nvSpPr>
          <p:cNvPr id="37" name="TextBox 36">
            <a:extLst>
              <a:ext uri="{FF2B5EF4-FFF2-40B4-BE49-F238E27FC236}">
                <a16:creationId xmlns:a16="http://schemas.microsoft.com/office/drawing/2014/main" id="{DB162EB5-2459-8143-A7DB-A026F913D6D9}"/>
              </a:ext>
            </a:extLst>
          </p:cNvPr>
          <p:cNvSpPr txBox="1"/>
          <p:nvPr/>
        </p:nvSpPr>
        <p:spPr>
          <a:xfrm>
            <a:off x="6129713" y="2480845"/>
            <a:ext cx="583105" cy="276999"/>
          </a:xfrm>
          <a:prstGeom prst="rect">
            <a:avLst/>
          </a:prstGeom>
          <a:noFill/>
        </p:spPr>
        <p:txBody>
          <a:bodyPr wrap="square" rtlCol="0">
            <a:spAutoFit/>
          </a:bodyPr>
          <a:lstStyle/>
          <a:p>
            <a:r>
              <a:rPr lang="en-US" sz="1200" b="1" dirty="0">
                <a:solidFill>
                  <a:srgbClr val="F8CE35"/>
                </a:solidFill>
              </a:rPr>
              <a:t>21%</a:t>
            </a:r>
          </a:p>
        </p:txBody>
      </p:sp>
      <p:sp>
        <p:nvSpPr>
          <p:cNvPr id="38" name="TextBox 37">
            <a:extLst>
              <a:ext uri="{FF2B5EF4-FFF2-40B4-BE49-F238E27FC236}">
                <a16:creationId xmlns:a16="http://schemas.microsoft.com/office/drawing/2014/main" id="{F86D1A94-E81E-BE44-A0AB-897C29FC5E2F}"/>
              </a:ext>
            </a:extLst>
          </p:cNvPr>
          <p:cNvSpPr txBox="1"/>
          <p:nvPr/>
        </p:nvSpPr>
        <p:spPr>
          <a:xfrm>
            <a:off x="6654699" y="3898768"/>
            <a:ext cx="583105" cy="276999"/>
          </a:xfrm>
          <a:prstGeom prst="rect">
            <a:avLst/>
          </a:prstGeom>
          <a:noFill/>
        </p:spPr>
        <p:txBody>
          <a:bodyPr wrap="square" rtlCol="0">
            <a:spAutoFit/>
          </a:bodyPr>
          <a:lstStyle/>
          <a:p>
            <a:r>
              <a:rPr lang="en-US" sz="1200" b="1" dirty="0">
                <a:solidFill>
                  <a:srgbClr val="EC7D31"/>
                </a:solidFill>
              </a:rPr>
              <a:t>10%</a:t>
            </a:r>
          </a:p>
        </p:txBody>
      </p:sp>
      <p:sp>
        <p:nvSpPr>
          <p:cNvPr id="39" name="TextBox 38">
            <a:extLst>
              <a:ext uri="{FF2B5EF4-FFF2-40B4-BE49-F238E27FC236}">
                <a16:creationId xmlns:a16="http://schemas.microsoft.com/office/drawing/2014/main" id="{695FDC72-C02B-914F-9A46-7383B94879E4}"/>
              </a:ext>
            </a:extLst>
          </p:cNvPr>
          <p:cNvSpPr txBox="1"/>
          <p:nvPr/>
        </p:nvSpPr>
        <p:spPr>
          <a:xfrm>
            <a:off x="7433839" y="2389963"/>
            <a:ext cx="583105" cy="276999"/>
          </a:xfrm>
          <a:prstGeom prst="rect">
            <a:avLst/>
          </a:prstGeom>
          <a:noFill/>
        </p:spPr>
        <p:txBody>
          <a:bodyPr wrap="square" rtlCol="0">
            <a:spAutoFit/>
          </a:bodyPr>
          <a:lstStyle/>
          <a:p>
            <a:r>
              <a:rPr lang="en-US" sz="1200" b="1" dirty="0">
                <a:solidFill>
                  <a:srgbClr val="F8CE35"/>
                </a:solidFill>
              </a:rPr>
              <a:t>26%</a:t>
            </a:r>
          </a:p>
        </p:txBody>
      </p:sp>
      <p:sp>
        <p:nvSpPr>
          <p:cNvPr id="40" name="TextBox 39">
            <a:extLst>
              <a:ext uri="{FF2B5EF4-FFF2-40B4-BE49-F238E27FC236}">
                <a16:creationId xmlns:a16="http://schemas.microsoft.com/office/drawing/2014/main" id="{2079F82B-485B-F940-A2DA-01833D3A42F3}"/>
              </a:ext>
            </a:extLst>
          </p:cNvPr>
          <p:cNvSpPr txBox="1"/>
          <p:nvPr/>
        </p:nvSpPr>
        <p:spPr>
          <a:xfrm>
            <a:off x="7933989" y="3965410"/>
            <a:ext cx="583105" cy="276999"/>
          </a:xfrm>
          <a:prstGeom prst="rect">
            <a:avLst/>
          </a:prstGeom>
          <a:noFill/>
        </p:spPr>
        <p:txBody>
          <a:bodyPr wrap="square" rtlCol="0">
            <a:spAutoFit/>
          </a:bodyPr>
          <a:lstStyle/>
          <a:p>
            <a:r>
              <a:rPr lang="en-US" sz="1200" b="1" dirty="0">
                <a:solidFill>
                  <a:srgbClr val="EC7D31"/>
                </a:solidFill>
              </a:rPr>
              <a:t>11%</a:t>
            </a:r>
          </a:p>
        </p:txBody>
      </p:sp>
      <p:sp>
        <p:nvSpPr>
          <p:cNvPr id="41" name="TextBox 40">
            <a:extLst>
              <a:ext uri="{FF2B5EF4-FFF2-40B4-BE49-F238E27FC236}">
                <a16:creationId xmlns:a16="http://schemas.microsoft.com/office/drawing/2014/main" id="{1DF7787E-E855-554C-9DC7-C756C0D2E00C}"/>
              </a:ext>
            </a:extLst>
          </p:cNvPr>
          <p:cNvSpPr txBox="1"/>
          <p:nvPr/>
        </p:nvSpPr>
        <p:spPr>
          <a:xfrm>
            <a:off x="8403351" y="4541462"/>
            <a:ext cx="583105" cy="276999"/>
          </a:xfrm>
          <a:prstGeom prst="rect">
            <a:avLst/>
          </a:prstGeom>
          <a:noFill/>
        </p:spPr>
        <p:txBody>
          <a:bodyPr wrap="square" rtlCol="0">
            <a:spAutoFit/>
          </a:bodyPr>
          <a:lstStyle/>
          <a:p>
            <a:r>
              <a:rPr lang="en-US" sz="1200" b="1" dirty="0">
                <a:solidFill>
                  <a:srgbClr val="A5A6A5"/>
                </a:solidFill>
              </a:rPr>
              <a:t>6%</a:t>
            </a:r>
          </a:p>
        </p:txBody>
      </p:sp>
      <p:sp>
        <p:nvSpPr>
          <p:cNvPr id="42" name="TextBox 41">
            <a:extLst>
              <a:ext uri="{FF2B5EF4-FFF2-40B4-BE49-F238E27FC236}">
                <a16:creationId xmlns:a16="http://schemas.microsoft.com/office/drawing/2014/main" id="{4E971DB4-DE4C-5649-B36F-4FE083C67B31}"/>
              </a:ext>
            </a:extLst>
          </p:cNvPr>
          <p:cNvSpPr txBox="1"/>
          <p:nvPr/>
        </p:nvSpPr>
        <p:spPr>
          <a:xfrm>
            <a:off x="9064180" y="4215144"/>
            <a:ext cx="583105" cy="276999"/>
          </a:xfrm>
          <a:prstGeom prst="rect">
            <a:avLst/>
          </a:prstGeom>
          <a:noFill/>
        </p:spPr>
        <p:txBody>
          <a:bodyPr wrap="square" rtlCol="0">
            <a:spAutoFit/>
          </a:bodyPr>
          <a:lstStyle/>
          <a:p>
            <a:r>
              <a:rPr lang="en-US" sz="1200" b="1" dirty="0">
                <a:solidFill>
                  <a:srgbClr val="F8CE35"/>
                </a:solidFill>
              </a:rPr>
              <a:t>9%</a:t>
            </a:r>
          </a:p>
        </p:txBody>
      </p:sp>
      <p:sp>
        <p:nvSpPr>
          <p:cNvPr id="43" name="TextBox 42">
            <a:extLst>
              <a:ext uri="{FF2B5EF4-FFF2-40B4-BE49-F238E27FC236}">
                <a16:creationId xmlns:a16="http://schemas.microsoft.com/office/drawing/2014/main" id="{C2809DD6-84ED-5A46-86C3-EA43AA8BBBDF}"/>
              </a:ext>
            </a:extLst>
          </p:cNvPr>
          <p:cNvSpPr txBox="1"/>
          <p:nvPr/>
        </p:nvSpPr>
        <p:spPr>
          <a:xfrm>
            <a:off x="9448710" y="3017164"/>
            <a:ext cx="583105" cy="276999"/>
          </a:xfrm>
          <a:prstGeom prst="rect">
            <a:avLst/>
          </a:prstGeom>
          <a:noFill/>
        </p:spPr>
        <p:txBody>
          <a:bodyPr wrap="square" rtlCol="0">
            <a:spAutoFit/>
          </a:bodyPr>
          <a:lstStyle/>
          <a:p>
            <a:r>
              <a:rPr lang="en-US" sz="1200" b="1" dirty="0">
                <a:solidFill>
                  <a:srgbClr val="EC7D31"/>
                </a:solidFill>
              </a:rPr>
              <a:t>20%</a:t>
            </a:r>
          </a:p>
        </p:txBody>
      </p:sp>
      <p:sp>
        <p:nvSpPr>
          <p:cNvPr id="44" name="TextBox 43">
            <a:extLst>
              <a:ext uri="{FF2B5EF4-FFF2-40B4-BE49-F238E27FC236}">
                <a16:creationId xmlns:a16="http://schemas.microsoft.com/office/drawing/2014/main" id="{23D1A225-F381-5C43-A176-66CF9720AEFF}"/>
              </a:ext>
            </a:extLst>
          </p:cNvPr>
          <p:cNvSpPr txBox="1"/>
          <p:nvPr/>
        </p:nvSpPr>
        <p:spPr>
          <a:xfrm>
            <a:off x="9876409" y="2164747"/>
            <a:ext cx="583105" cy="276999"/>
          </a:xfrm>
          <a:prstGeom prst="rect">
            <a:avLst/>
          </a:prstGeom>
          <a:noFill/>
        </p:spPr>
        <p:txBody>
          <a:bodyPr wrap="square" rtlCol="0">
            <a:spAutoFit/>
          </a:bodyPr>
          <a:lstStyle/>
          <a:p>
            <a:r>
              <a:rPr lang="en-US" sz="1200" b="1" dirty="0">
                <a:solidFill>
                  <a:srgbClr val="A5A6A5"/>
                </a:solidFill>
              </a:rPr>
              <a:t>28%</a:t>
            </a:r>
          </a:p>
        </p:txBody>
      </p:sp>
      <p:sp>
        <p:nvSpPr>
          <p:cNvPr id="45" name="TextBox 44">
            <a:extLst>
              <a:ext uri="{FF2B5EF4-FFF2-40B4-BE49-F238E27FC236}">
                <a16:creationId xmlns:a16="http://schemas.microsoft.com/office/drawing/2014/main" id="{52222D79-3F60-F243-AA00-450E352E0D22}"/>
              </a:ext>
            </a:extLst>
          </p:cNvPr>
          <p:cNvSpPr txBox="1"/>
          <p:nvPr/>
        </p:nvSpPr>
        <p:spPr>
          <a:xfrm>
            <a:off x="10700614" y="2480278"/>
            <a:ext cx="583105" cy="276999"/>
          </a:xfrm>
          <a:prstGeom prst="rect">
            <a:avLst/>
          </a:prstGeom>
          <a:noFill/>
        </p:spPr>
        <p:txBody>
          <a:bodyPr wrap="square" rtlCol="0">
            <a:spAutoFit/>
          </a:bodyPr>
          <a:lstStyle/>
          <a:p>
            <a:r>
              <a:rPr lang="en-US" sz="1200" b="1" dirty="0">
                <a:solidFill>
                  <a:srgbClr val="F8CE35"/>
                </a:solidFill>
              </a:rPr>
              <a:t>21%</a:t>
            </a:r>
          </a:p>
        </p:txBody>
      </p:sp>
      <p:sp>
        <p:nvSpPr>
          <p:cNvPr id="46" name="TextBox 45">
            <a:extLst>
              <a:ext uri="{FF2B5EF4-FFF2-40B4-BE49-F238E27FC236}">
                <a16:creationId xmlns:a16="http://schemas.microsoft.com/office/drawing/2014/main" id="{7B50691F-3B11-EC43-A047-BCB0C150A798}"/>
              </a:ext>
            </a:extLst>
          </p:cNvPr>
          <p:cNvSpPr txBox="1"/>
          <p:nvPr/>
        </p:nvSpPr>
        <p:spPr>
          <a:xfrm>
            <a:off x="11277288" y="4015920"/>
            <a:ext cx="583105" cy="276999"/>
          </a:xfrm>
          <a:prstGeom prst="rect">
            <a:avLst/>
          </a:prstGeom>
          <a:noFill/>
        </p:spPr>
        <p:txBody>
          <a:bodyPr wrap="square" rtlCol="0">
            <a:spAutoFit/>
          </a:bodyPr>
          <a:lstStyle/>
          <a:p>
            <a:r>
              <a:rPr lang="en-US" sz="1200" b="1" dirty="0">
                <a:solidFill>
                  <a:srgbClr val="EC7D31"/>
                </a:solidFill>
              </a:rPr>
              <a:t>9%</a:t>
            </a:r>
          </a:p>
        </p:txBody>
      </p:sp>
      <p:pic>
        <p:nvPicPr>
          <p:cNvPr id="47" name="Picture 46">
            <a:extLst>
              <a:ext uri="{FF2B5EF4-FFF2-40B4-BE49-F238E27FC236}">
                <a16:creationId xmlns:a16="http://schemas.microsoft.com/office/drawing/2014/main" id="{14B81595-9D1B-474B-A5F2-9B47CB7E5348}"/>
              </a:ext>
            </a:extLst>
          </p:cNvPr>
          <p:cNvPicPr>
            <a:picLocks noChangeAspect="1"/>
          </p:cNvPicPr>
          <p:nvPr/>
        </p:nvPicPr>
        <p:blipFill>
          <a:blip r:embed="rId8"/>
          <a:stretch>
            <a:fillRect/>
          </a:stretch>
        </p:blipFill>
        <p:spPr>
          <a:xfrm>
            <a:off x="0" y="5949240"/>
            <a:ext cx="12192000" cy="931910"/>
          </a:xfrm>
          <a:prstGeom prst="rect">
            <a:avLst/>
          </a:prstGeom>
        </p:spPr>
      </p:pic>
    </p:spTree>
    <p:extLst>
      <p:ext uri="{BB962C8B-B14F-4D97-AF65-F5344CB8AC3E}">
        <p14:creationId xmlns:p14="http://schemas.microsoft.com/office/powerpoint/2010/main" val="127029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2BD57-0DA1-9645-A6DC-A6A36B87CE63}"/>
              </a:ext>
            </a:extLst>
          </p:cNvPr>
          <p:cNvSpPr>
            <a:spLocks noGrp="1"/>
          </p:cNvSpPr>
          <p:nvPr>
            <p:ph type="title"/>
          </p:nvPr>
        </p:nvSpPr>
        <p:spPr/>
        <p:txBody>
          <a:bodyPr/>
          <a:lstStyle/>
          <a:p>
            <a:pPr marL="1588"/>
            <a:r>
              <a:rPr lang="en-US" dirty="0"/>
              <a:t>QUANTITATIVE RESULTS</a:t>
            </a:r>
          </a:p>
        </p:txBody>
      </p:sp>
      <p:pic>
        <p:nvPicPr>
          <p:cNvPr id="6" name="Picture Placeholder 5" descr="A person driving a car&#10;&#10;Description automatically generated">
            <a:extLst>
              <a:ext uri="{FF2B5EF4-FFF2-40B4-BE49-F238E27FC236}">
                <a16:creationId xmlns:a16="http://schemas.microsoft.com/office/drawing/2014/main" id="{F2110310-B8E3-3D45-AC3A-65D3EB7889E1}"/>
              </a:ext>
            </a:extLst>
          </p:cNvPr>
          <p:cNvPicPr>
            <a:picLocks noGrp="1" noChangeAspect="1"/>
          </p:cNvPicPr>
          <p:nvPr>
            <p:ph type="pic" sz="quarter" idx="10"/>
          </p:nvPr>
        </p:nvPicPr>
        <p:blipFill rotWithShape="1">
          <a:blip r:embed="rId2"/>
          <a:srcRect l="13374" r="38688"/>
          <a:stretch/>
        </p:blipFill>
        <p:spPr>
          <a:xfrm>
            <a:off x="-536" y="0"/>
            <a:ext cx="4156075" cy="5803900"/>
          </a:xfrm>
        </p:spPr>
      </p:pic>
      <p:sp>
        <p:nvSpPr>
          <p:cNvPr id="10" name="TextBox 9">
            <a:extLst>
              <a:ext uri="{FF2B5EF4-FFF2-40B4-BE49-F238E27FC236}">
                <a16:creationId xmlns:a16="http://schemas.microsoft.com/office/drawing/2014/main" id="{7FFD5124-C775-4741-805B-580BFE38ED7E}"/>
              </a:ext>
            </a:extLst>
          </p:cNvPr>
          <p:cNvSpPr txBox="1"/>
          <p:nvPr/>
        </p:nvSpPr>
        <p:spPr>
          <a:xfrm>
            <a:off x="4295280" y="1154723"/>
            <a:ext cx="7756979" cy="2954655"/>
          </a:xfrm>
          <a:prstGeom prst="rect">
            <a:avLst/>
          </a:prstGeom>
          <a:noFill/>
        </p:spPr>
        <p:txBody>
          <a:bodyPr wrap="square" rtlCol="0">
            <a:spAutoFit/>
          </a:bodyPr>
          <a:lstStyle/>
          <a:p>
            <a:r>
              <a:rPr lang="en-US" sz="2000" b="1" dirty="0">
                <a:latin typeface="Arial" panose="020B0604020202020204" pitchFamily="34" charset="0"/>
                <a:ea typeface="Franklin Gothic Book" charset="0"/>
                <a:cs typeface="Arial" panose="020B0604020202020204" pitchFamily="34" charset="0"/>
              </a:rPr>
              <a:t>KEY FINDING ONE:</a:t>
            </a:r>
          </a:p>
          <a:p>
            <a:r>
              <a:rPr lang="en-US" sz="2000" dirty="0">
                <a:latin typeface="Arial" panose="020B0604020202020204" pitchFamily="34" charset="0"/>
                <a:ea typeface="Franklin Gothic Book" charset="0"/>
                <a:cs typeface="Arial" panose="020B0604020202020204" pitchFamily="34" charset="0"/>
              </a:rPr>
              <a:t>Texans are engaging in dangerous behaviors with regard to usage of marijuana and driving</a:t>
            </a:r>
          </a:p>
          <a:p>
            <a:endParaRPr lang="en-US" sz="2000" dirty="0">
              <a:latin typeface="Arial" panose="020B0604020202020204" pitchFamily="34" charset="0"/>
              <a:ea typeface="Franklin Gothic Book"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ea typeface="Franklin Gothic Book" charset="0"/>
                <a:cs typeface="Arial" panose="020B0604020202020204" pitchFamily="34" charset="0"/>
              </a:rPr>
              <a:t>The overwhelming majority of marijuana users (67%) report either not having a plan or having a weak or inconsistent plan for a sober ride after they have used marijuana</a:t>
            </a:r>
          </a:p>
          <a:p>
            <a:endParaRPr lang="en-US" sz="2000" dirty="0">
              <a:latin typeface="Arial" panose="020B0604020202020204" pitchFamily="34" charset="0"/>
              <a:ea typeface="Franklin Gothic Book" charset="0"/>
              <a:cs typeface="Arial" panose="020B0604020202020204" pitchFamily="34" charset="0"/>
            </a:endParaRPr>
          </a:p>
          <a:p>
            <a:endParaRPr lang="en-US" sz="2000" dirty="0"/>
          </a:p>
        </p:txBody>
      </p:sp>
      <p:pic>
        <p:nvPicPr>
          <p:cNvPr id="5" name="Picture 4">
            <a:extLst>
              <a:ext uri="{FF2B5EF4-FFF2-40B4-BE49-F238E27FC236}">
                <a16:creationId xmlns:a16="http://schemas.microsoft.com/office/drawing/2014/main" id="{006FAF0C-3CF6-A641-A511-17CC1D38B9F8}"/>
              </a:ext>
            </a:extLst>
          </p:cNvPr>
          <p:cNvPicPr>
            <a:picLocks noChangeAspect="1"/>
          </p:cNvPicPr>
          <p:nvPr/>
        </p:nvPicPr>
        <p:blipFill>
          <a:blip r:embed="rId3"/>
          <a:stretch>
            <a:fillRect/>
          </a:stretch>
        </p:blipFill>
        <p:spPr>
          <a:xfrm>
            <a:off x="0" y="5949240"/>
            <a:ext cx="12192000" cy="931910"/>
          </a:xfrm>
          <a:prstGeom prst="rect">
            <a:avLst/>
          </a:prstGeom>
        </p:spPr>
      </p:pic>
    </p:spTree>
    <p:extLst>
      <p:ext uri="{BB962C8B-B14F-4D97-AF65-F5344CB8AC3E}">
        <p14:creationId xmlns:p14="http://schemas.microsoft.com/office/powerpoint/2010/main" val="3622308431"/>
      </p:ext>
    </p:extLst>
  </p:cSld>
  <p:clrMapOvr>
    <a:masterClrMapping/>
  </p:clrMapOvr>
</p:sld>
</file>

<file path=ppt/theme/theme1.xml><?xml version="1.0" encoding="utf-8"?>
<a:theme xmlns:a="http://schemas.openxmlformats.org/drawingml/2006/main" name="SWID_">
  <a:themeElements>
    <a:clrScheme name="SWID YELLOW">
      <a:dk1>
        <a:srgbClr val="000000"/>
      </a:dk1>
      <a:lt1>
        <a:srgbClr val="FFFFFF"/>
      </a:lt1>
      <a:dk2>
        <a:srgbClr val="44546A"/>
      </a:dk2>
      <a:lt2>
        <a:srgbClr val="E7E6E6"/>
      </a:lt2>
      <a:accent1>
        <a:srgbClr val="F8CE3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D_" id="{02A80E49-188D-C448-98CA-7B52882C7D95}" vid="{5339310A-0CF8-3E4C-9BED-7463A6CE57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SWID_</Template>
  <TotalTime>29460</TotalTime>
  <Words>2587</Words>
  <Application>Microsoft Macintosh PowerPoint</Application>
  <PresentationFormat>Widescreen</PresentationFormat>
  <Paragraphs>357</Paragraphs>
  <Slides>57</Slides>
  <Notes>14</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Arial Black</vt:lpstr>
      <vt:lpstr>Calibri</vt:lpstr>
      <vt:lpstr>SWID_</vt:lpstr>
      <vt:lpstr>STATEWIDE  IMPAIRED DRIVING</vt:lpstr>
      <vt:lpstr>OBJECTIVES</vt:lpstr>
      <vt:lpstr>WHAT THIS PROJECT IS NOT</vt:lpstr>
      <vt:lpstr>QUANTITATIVE METHODOLOGY</vt:lpstr>
      <vt:lpstr>QUALITATIVE METHODOLOGY</vt:lpstr>
      <vt:lpstr>QUANTITATIVE RESULTS</vt:lpstr>
      <vt:lpstr>QUANTITATIVE RESULTS</vt:lpstr>
      <vt:lpstr>QUANTITATIVE RESULTS</vt:lpstr>
      <vt:lpstr>QUANTITATIVE RESULTS</vt:lpstr>
      <vt:lpstr>QUANTITATIVE RESULTS</vt:lpstr>
      <vt:lpstr>QUANTITATIVE RESULTS</vt:lpstr>
      <vt:lpstr>QUANTITATIVE RESULTS</vt:lpstr>
      <vt:lpstr>QUANTITATIVE RESULTS</vt:lpstr>
      <vt:lpstr>QUANTITATIVE RESULTS</vt:lpstr>
      <vt:lpstr>QUANTITATIVE RESULTS</vt:lpstr>
      <vt:lpstr>QUANTITATIVE RESULTS</vt:lpstr>
      <vt:lpstr>QUANTITATIVE RESULTS</vt:lpstr>
      <vt:lpstr>QUANTITATIVE RESULT</vt:lpstr>
      <vt:lpstr>QUANTITATIVE RESULTS</vt:lpstr>
      <vt:lpstr>QUANTITATIVE RESULTS</vt:lpstr>
      <vt:lpstr>AUDIENCES</vt:lpstr>
      <vt:lpstr>AUDIENCES</vt:lpstr>
      <vt:lpstr>AUDIENCES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QUALITATIVE FINDINGS</vt:lpstr>
      <vt:lpstr>MOVING FORWARD</vt:lpstr>
      <vt:lpstr>MOVING FORWARD</vt:lpstr>
      <vt:lpstr>MOVING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 Quackenbush</dc:creator>
  <cp:lastModifiedBy>David Ocamb</cp:lastModifiedBy>
  <cp:revision>317</cp:revision>
  <cp:lastPrinted>2018-09-04T19:53:10Z</cp:lastPrinted>
  <dcterms:created xsi:type="dcterms:W3CDTF">2016-12-02T16:40:26Z</dcterms:created>
  <dcterms:modified xsi:type="dcterms:W3CDTF">2021-03-22T20:14:23Z</dcterms:modified>
</cp:coreProperties>
</file>