
<file path=[Content_Types].xml><?xml version="1.0" encoding="utf-8"?>
<Types xmlns="http://schemas.openxmlformats.org/package/2006/content-types">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34"/>
  </p:notesMasterIdLst>
  <p:sldIdLst>
    <p:sldId id="256" r:id="rId5"/>
    <p:sldId id="339" r:id="rId6"/>
    <p:sldId id="340" r:id="rId7"/>
    <p:sldId id="342" r:id="rId8"/>
    <p:sldId id="354" r:id="rId9"/>
    <p:sldId id="337" r:id="rId10"/>
    <p:sldId id="333" r:id="rId11"/>
    <p:sldId id="334" r:id="rId12"/>
    <p:sldId id="335" r:id="rId13"/>
    <p:sldId id="343" r:id="rId14"/>
    <p:sldId id="357" r:id="rId15"/>
    <p:sldId id="345" r:id="rId16"/>
    <p:sldId id="352" r:id="rId17"/>
    <p:sldId id="347" r:id="rId18"/>
    <p:sldId id="346" r:id="rId19"/>
    <p:sldId id="355" r:id="rId20"/>
    <p:sldId id="356" r:id="rId21"/>
    <p:sldId id="327" r:id="rId22"/>
    <p:sldId id="331" r:id="rId23"/>
    <p:sldId id="332" r:id="rId24"/>
    <p:sldId id="268" r:id="rId25"/>
    <p:sldId id="336" r:id="rId26"/>
    <p:sldId id="341" r:id="rId27"/>
    <p:sldId id="353" r:id="rId28"/>
    <p:sldId id="344" r:id="rId29"/>
    <p:sldId id="350" r:id="rId30"/>
    <p:sldId id="351" r:id="rId31"/>
    <p:sldId id="349" r:id="rId32"/>
    <p:sldId id="348" r:id="rId33"/>
  </p:sldIdLst>
  <p:sldSz cx="12192000" cy="6858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1pPr>
    <a:lvl2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2pPr>
    <a:lvl3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3pPr>
    <a:lvl4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4pPr>
    <a:lvl5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5pPr>
    <a:lvl6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6pPr>
    <a:lvl7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7pPr>
    <a:lvl8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8pPr>
    <a:lvl9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DD4EA"/>
          </a:solidFill>
        </a:fill>
      </a:tcStyle>
    </a:wholeTbl>
    <a:band2H>
      <a:tcTxStyle/>
      <a:tcStyle>
        <a:tcBdr/>
        <a:fill>
          <a:solidFill>
            <a:srgbClr val="E8EBF5"/>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E0E0E0"/>
          </a:solidFill>
        </a:fill>
      </a:tcStyle>
    </a:wholeTbl>
    <a:band2H>
      <a:tcTxStyle/>
      <a:tcStyle>
        <a:tcBdr/>
        <a:fill>
          <a:solidFill>
            <a:srgbClr val="F0F0F0"/>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4E2CE"/>
          </a:solidFill>
        </a:fill>
      </a:tcStyle>
    </a:wholeTbl>
    <a:band2H>
      <a:tcTxStyle/>
      <a:tcStyle>
        <a:tcBdr/>
        <a:fill>
          <a:solidFill>
            <a:srgbClr val="EBF1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04" autoAdjust="0"/>
    <p:restoredTop sz="95226" autoAdjust="0"/>
  </p:normalViewPr>
  <p:slideViewPr>
    <p:cSldViewPr snapToGrid="0">
      <p:cViewPr varScale="1">
        <p:scale>
          <a:sx n="82" d="100"/>
          <a:sy n="82" d="100"/>
        </p:scale>
        <p:origin x="710"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9" name="Shape 109"/>
          <p:cNvSpPr>
            <a:spLocks noGrp="1" noRot="1" noChangeAspect="1"/>
          </p:cNvSpPr>
          <p:nvPr>
            <p:ph type="sldImg"/>
          </p:nvPr>
        </p:nvSpPr>
        <p:spPr>
          <a:xfrm>
            <a:off x="1143000" y="685800"/>
            <a:ext cx="4572000" cy="3429000"/>
          </a:xfrm>
          <a:prstGeom prst="rect">
            <a:avLst/>
          </a:prstGeom>
        </p:spPr>
        <p:txBody>
          <a:bodyPr/>
          <a:lstStyle/>
          <a:p>
            <a:endParaRPr/>
          </a:p>
        </p:txBody>
      </p:sp>
      <p:sp>
        <p:nvSpPr>
          <p:cNvPr id="110" name="Shape 110"/>
          <p:cNvSpPr>
            <a:spLocks noGrp="1"/>
          </p:cNvSpPr>
          <p:nvPr>
            <p:ph type="body" sz="quarter" idx="1"/>
          </p:nvPr>
        </p:nvSpPr>
        <p:spPr>
          <a:xfrm>
            <a:off x="914400" y="4343400"/>
            <a:ext cx="5029200" cy="4114800"/>
          </a:xfrm>
          <a:prstGeom prst="rect">
            <a:avLst/>
          </a:prstGeom>
        </p:spPr>
        <p:txBody>
          <a:bodyPr/>
          <a:lstStyle/>
          <a:p>
            <a:endParaRPr/>
          </a:p>
        </p:txBody>
      </p:sp>
    </p:spTree>
    <p:extLst>
      <p:ext uri="{BB962C8B-B14F-4D97-AF65-F5344CB8AC3E}">
        <p14:creationId xmlns:p14="http://schemas.microsoft.com/office/powerpoint/2010/main" val="2055181963"/>
      </p:ext>
    </p:extLst>
  </p:cSld>
  <p:clrMap bg1="lt1" tx1="dk1" bg2="lt2" tx2="dk2" accent1="accent1" accent2="accent2" accent3="accent3" accent4="accent4" accent5="accent5" accent6="accent6" hlink="hlink" folHlink="folHlink"/>
  <p:notesStyle>
    <a:lvl1pPr latinLnBrk="0">
      <a:defRPr sz="1200">
        <a:latin typeface="+mn-lt"/>
        <a:ea typeface="+mn-ea"/>
        <a:cs typeface="+mn-cs"/>
        <a:sym typeface="Calibri"/>
      </a:defRPr>
    </a:lvl1pPr>
    <a:lvl2pPr indent="228600" latinLnBrk="0">
      <a:defRPr sz="1200">
        <a:latin typeface="+mn-lt"/>
        <a:ea typeface="+mn-ea"/>
        <a:cs typeface="+mn-cs"/>
        <a:sym typeface="Calibri"/>
      </a:defRPr>
    </a:lvl2pPr>
    <a:lvl3pPr indent="457200" latinLnBrk="0">
      <a:defRPr sz="1200">
        <a:latin typeface="+mn-lt"/>
        <a:ea typeface="+mn-ea"/>
        <a:cs typeface="+mn-cs"/>
        <a:sym typeface="Calibri"/>
      </a:defRPr>
    </a:lvl3pPr>
    <a:lvl4pPr indent="685800" latinLnBrk="0">
      <a:defRPr sz="1200">
        <a:latin typeface="+mn-lt"/>
        <a:ea typeface="+mn-ea"/>
        <a:cs typeface="+mn-cs"/>
        <a:sym typeface="Calibri"/>
      </a:defRPr>
    </a:lvl4pPr>
    <a:lvl5pPr indent="914400" latinLnBrk="0">
      <a:defRPr sz="1200">
        <a:latin typeface="+mn-lt"/>
        <a:ea typeface="+mn-ea"/>
        <a:cs typeface="+mn-cs"/>
        <a:sym typeface="Calibri"/>
      </a:defRPr>
    </a:lvl5pPr>
    <a:lvl6pPr indent="1143000" latinLnBrk="0">
      <a:defRPr sz="1200">
        <a:latin typeface="+mn-lt"/>
        <a:ea typeface="+mn-ea"/>
        <a:cs typeface="+mn-cs"/>
        <a:sym typeface="Calibri"/>
      </a:defRPr>
    </a:lvl6pPr>
    <a:lvl7pPr indent="1371600" latinLnBrk="0">
      <a:defRPr sz="1200">
        <a:latin typeface="+mn-lt"/>
        <a:ea typeface="+mn-ea"/>
        <a:cs typeface="+mn-cs"/>
        <a:sym typeface="Calibri"/>
      </a:defRPr>
    </a:lvl7pPr>
    <a:lvl8pPr indent="1600200" latinLnBrk="0">
      <a:defRPr sz="1200">
        <a:latin typeface="+mn-lt"/>
        <a:ea typeface="+mn-ea"/>
        <a:cs typeface="+mn-cs"/>
        <a:sym typeface="Calibri"/>
      </a:defRPr>
    </a:lvl8pPr>
    <a:lvl9pPr indent="1828800" latinLnBrk="0">
      <a:defRPr sz="1200">
        <a:latin typeface="+mn-lt"/>
        <a:ea typeface="+mn-ea"/>
        <a:cs typeface="+mn-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85776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15971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87765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98992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206133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9355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524000" y="1122362"/>
            <a:ext cx="9144000" cy="2387601"/>
          </a:xfrm>
          <a:prstGeom prst="rect">
            <a:avLst/>
          </a:prstGeom>
        </p:spPr>
        <p:txBody>
          <a:bodyPr anchor="b"/>
          <a:lstStyle>
            <a:lvl1pPr algn="ctr">
              <a:defRPr sz="6000"/>
            </a:lvl1pPr>
          </a:lstStyle>
          <a:p>
            <a:r>
              <a:t>Title Text</a:t>
            </a:r>
          </a:p>
        </p:txBody>
      </p:sp>
      <p:sp>
        <p:nvSpPr>
          <p:cNvPr id="12" name="Body Level One…"/>
          <p:cNvSpPr txBox="1">
            <a:spLocks noGrp="1"/>
          </p:cNvSpPr>
          <p:nvPr>
            <p:ph type="body" sz="quarter" idx="1"/>
          </p:nvPr>
        </p:nvSpPr>
        <p:spPr>
          <a:xfrm>
            <a:off x="1524000" y="3602037"/>
            <a:ext cx="9144000" cy="1655764"/>
          </a:xfrm>
          <a:prstGeom prst="rect">
            <a:avLst/>
          </a:prstGeom>
        </p:spPr>
        <p:txBody>
          <a:bodyPr/>
          <a:lstStyle>
            <a:lvl1pPr marL="0" indent="0" algn="ctr">
              <a:buSzTx/>
              <a:buFontTx/>
              <a:buNone/>
              <a:defRPr sz="2400"/>
            </a:lvl1pPr>
            <a:lvl2pPr marL="0" indent="0" algn="ctr">
              <a:buSzTx/>
              <a:buFontTx/>
              <a:buNone/>
              <a:defRPr sz="2400"/>
            </a:lvl2pPr>
            <a:lvl3pPr marL="0" indent="0" algn="ctr">
              <a:buSzTx/>
              <a:buFontTx/>
              <a:buNone/>
              <a:defRPr sz="2400"/>
            </a:lvl3pPr>
            <a:lvl4pPr marL="0" indent="0" algn="ctr">
              <a:buSzTx/>
              <a:buFontTx/>
              <a:buNone/>
              <a:defRPr sz="2400"/>
            </a:lvl4pPr>
            <a:lvl5pPr marL="0" indent="0" algn="ctr">
              <a:buSzTx/>
              <a:buFontTx/>
              <a:buNone/>
              <a:defRPr sz="2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73" name="Body Level One…"/>
          <p:cNvSpPr txBox="1">
            <a:spLocks noGrp="1"/>
          </p:cNvSpPr>
          <p:nvPr>
            <p:ph type="body" sz="half" idx="1"/>
          </p:nvPr>
        </p:nvSpPr>
        <p:spPr>
          <a:xfrm>
            <a:off x="5183187" y="987425"/>
            <a:ext cx="6172202" cy="4873625"/>
          </a:xfrm>
          <a:prstGeom prst="rect">
            <a:avLst/>
          </a:prstGeom>
        </p:spPr>
        <p:txBody>
          <a:bodyPr/>
          <a:lstStyle>
            <a:lvl1pPr>
              <a:defRPr sz="3200"/>
            </a:lvl1pPr>
            <a:lvl2pPr marL="718457" indent="-261257">
              <a:defRPr sz="3200"/>
            </a:lvl2pPr>
            <a:lvl3pPr marL="1219200" indent="-304800">
              <a:defRPr sz="3200"/>
            </a:lvl3pPr>
            <a:lvl4pPr marL="1737360" indent="-365760">
              <a:defRPr sz="3200"/>
            </a:lvl4pPr>
            <a:lvl5pPr marL="2194560" indent="-365760">
              <a:defRPr sz="32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839787" y="2057400"/>
            <a:ext cx="3932238" cy="3811588"/>
          </a:xfrm>
          <a:prstGeom prst="rect">
            <a:avLst/>
          </a:prstGeom>
        </p:spPr>
        <p:txBody>
          <a:bodyPr/>
          <a:lstStyle/>
          <a:p>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839787" y="457200"/>
            <a:ext cx="3932240" cy="1600200"/>
          </a:xfrm>
          <a:prstGeom prst="rect">
            <a:avLst/>
          </a:prstGeom>
        </p:spPr>
        <p:txBody>
          <a:bodyPr anchor="b"/>
          <a:lstStyle>
            <a:lvl1pPr>
              <a:defRPr sz="3200"/>
            </a:lvl1pPr>
          </a:lstStyle>
          <a:p>
            <a:r>
              <a:t>Title Text</a:t>
            </a:r>
          </a:p>
        </p:txBody>
      </p:sp>
      <p:sp>
        <p:nvSpPr>
          <p:cNvPr id="83" name="Picture Placeholder 2"/>
          <p:cNvSpPr>
            <a:spLocks noGrp="1"/>
          </p:cNvSpPr>
          <p:nvPr>
            <p:ph type="pic" sz="half" idx="13"/>
          </p:nvPr>
        </p:nvSpPr>
        <p:spPr>
          <a:xfrm>
            <a:off x="5183187" y="987425"/>
            <a:ext cx="6172202" cy="4873625"/>
          </a:xfrm>
          <a:prstGeom prst="rect">
            <a:avLst/>
          </a:prstGeom>
        </p:spPr>
        <p:txBody>
          <a:bodyPr lIns="91439" tIns="45719" rIns="91439" bIns="45719">
            <a:noAutofit/>
          </a:bodyPr>
          <a:lstStyle/>
          <a:p>
            <a:endParaRPr/>
          </a:p>
        </p:txBody>
      </p:sp>
      <p:sp>
        <p:nvSpPr>
          <p:cNvPr id="84" name="Body Level One…"/>
          <p:cNvSpPr txBox="1">
            <a:spLocks noGrp="1"/>
          </p:cNvSpPr>
          <p:nvPr>
            <p:ph type="body" sz="quarter" idx="1"/>
          </p:nvPr>
        </p:nvSpPr>
        <p:spPr>
          <a:xfrm>
            <a:off x="839787" y="2057400"/>
            <a:ext cx="3932240" cy="3811588"/>
          </a:xfrm>
          <a:prstGeom prst="rect">
            <a:avLst/>
          </a:prstGeom>
        </p:spPr>
        <p:txBody>
          <a:bodyPr/>
          <a:lstStyle>
            <a:lvl1pPr marL="0" indent="0">
              <a:buSzTx/>
              <a:buFontTx/>
              <a:buNone/>
              <a:defRPr sz="1600"/>
            </a:lvl1pPr>
            <a:lvl2pPr marL="0" indent="0">
              <a:buSzTx/>
              <a:buFontTx/>
              <a:buNone/>
              <a:defRPr sz="1600"/>
            </a:lvl2pPr>
            <a:lvl3pPr marL="0" indent="0">
              <a:buSzTx/>
              <a:buFontTx/>
              <a:buNone/>
              <a:defRPr sz="1600"/>
            </a:lvl3pPr>
            <a:lvl4pPr marL="0" indent="0">
              <a:buSzTx/>
              <a:buFontTx/>
              <a:buNone/>
              <a:defRPr sz="1600"/>
            </a:lvl4pPr>
            <a:lvl5pPr marL="0" indent="0">
              <a:buSzTx/>
              <a:buFontTx/>
              <a:buNone/>
              <a:defRPr sz="16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p:nvPr>
        </p:nvSpPr>
        <p:spPr>
          <a:prstGeom prst="rect">
            <a:avLst/>
          </a:prstGeom>
        </p:spPr>
        <p:txBody>
          <a:bodyPr/>
          <a:lstStyle/>
          <a:p>
            <a:r>
              <a:t>Title Text</a:t>
            </a:r>
          </a:p>
        </p:txBody>
      </p:sp>
      <p:sp>
        <p:nvSpPr>
          <p:cNvPr id="93" name="Body Level One…"/>
          <p:cNvSpPr txBox="1">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p:nvPr>
        </p:nvSpPr>
        <p:spPr>
          <a:xfrm>
            <a:off x="8724900" y="365125"/>
            <a:ext cx="2628900" cy="5811838"/>
          </a:xfrm>
          <a:prstGeom prst="rect">
            <a:avLst/>
          </a:prstGeom>
        </p:spPr>
        <p:txBody>
          <a:bodyPr/>
          <a:lstStyle/>
          <a:p>
            <a:r>
              <a:t>Title Text</a:t>
            </a:r>
          </a:p>
        </p:txBody>
      </p:sp>
      <p:sp>
        <p:nvSpPr>
          <p:cNvPr id="102" name="Body Level One…"/>
          <p:cNvSpPr txBox="1">
            <a:spLocks noGrp="1"/>
          </p:cNvSpPr>
          <p:nvPr>
            <p:ph type="body" idx="1"/>
          </p:nvPr>
        </p:nvSpPr>
        <p:spPr>
          <a:xfrm>
            <a:off x="838200" y="365125"/>
            <a:ext cx="7734300" cy="5811838"/>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838200" y="365125"/>
            <a:ext cx="10515600" cy="13255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ctr">
            <a:normAutofit/>
          </a:bodyPr>
          <a:lstStyle/>
          <a:p>
            <a:r>
              <a:t>Title Text</a:t>
            </a:r>
          </a:p>
        </p:txBody>
      </p:sp>
      <p:sp>
        <p:nvSpPr>
          <p:cNvPr id="3" name="Body Level One…"/>
          <p:cNvSpPr txBox="1">
            <a:spLocks noGrp="1"/>
          </p:cNvSpPr>
          <p:nvPr>
            <p:ph type="body" idx="1"/>
          </p:nvPr>
        </p:nvSpPr>
        <p:spPr>
          <a:xfrm>
            <a:off x="838200" y="1825625"/>
            <a:ext cx="10515600" cy="43513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11095178" y="6404293"/>
            <a:ext cx="258623" cy="269239"/>
          </a:xfrm>
          <a:prstGeom prst="rect">
            <a:avLst/>
          </a:prstGeom>
          <a:ln w="12700">
            <a:miter lim="400000"/>
          </a:ln>
        </p:spPr>
        <p:txBody>
          <a:bodyPr wrap="none" lIns="45718" tIns="45718" rIns="45718" bIns="45718" anchor="ctr">
            <a:spAutoFit/>
          </a:bodyPr>
          <a:lstStyle>
            <a:lvl1pPr algn="r">
              <a:defRPr sz="1200">
                <a:solidFill>
                  <a:srgbClr val="888888"/>
                </a:solidFill>
                <a:latin typeface="+mn-lt"/>
                <a:ea typeface="+mn-ea"/>
                <a:cs typeface="+mn-cs"/>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4" r:id="rId2"/>
    <p:sldLayoutId id="2147483655" r:id="rId3"/>
    <p:sldLayoutId id="2147483656" r:id="rId4"/>
    <p:sldLayoutId id="2147483657" r:id="rId5"/>
    <p:sldLayoutId id="2147483658" r:id="rId6"/>
    <p:sldLayoutId id="2147483659" r:id="rId7"/>
  </p:sldLayoutIdLst>
  <p:transition spd="med"/>
  <p:txStyles>
    <p:titleStyle>
      <a:lvl1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1pPr>
      <a:lvl2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2pPr>
      <a:lvl3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3pPr>
      <a:lvl4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4pPr>
      <a:lvl5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5pPr>
      <a:lvl6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6pPr>
      <a:lvl7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7pPr>
      <a:lvl8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8pPr>
      <a:lvl9pPr marL="0" marR="0" indent="0" algn="l" defTabSz="914400" rtl="0" latinLnBrk="0">
        <a:lnSpc>
          <a:spcPct val="90000"/>
        </a:lnSpc>
        <a:spcBef>
          <a:spcPts val="0"/>
        </a:spcBef>
        <a:spcAft>
          <a:spcPts val="0"/>
        </a:spcAft>
        <a:buClrTx/>
        <a:buSzTx/>
        <a:buFontTx/>
        <a:buNone/>
        <a:tabLst/>
        <a:defRPr sz="4400" b="0" i="0" u="none" strike="noStrike" cap="none" spc="0" baseline="0">
          <a:ln>
            <a:noFill/>
          </a:ln>
          <a:solidFill>
            <a:srgbClr val="000000"/>
          </a:solidFill>
          <a:uFillTx/>
          <a:latin typeface="Calibri Light"/>
          <a:ea typeface="Calibri Light"/>
          <a:cs typeface="Calibri Light"/>
          <a:sym typeface="Calibri Light"/>
        </a:defRPr>
      </a:lvl9pPr>
    </p:titleStyle>
    <p:bodyStyle>
      <a:lvl1pPr marL="228600" marR="0" indent="-228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1pPr>
      <a:lvl2pPr marL="723900" marR="0" indent="-2667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2pPr>
      <a:lvl3pPr marL="1234438" marR="0" indent="-320038"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3pPr>
      <a:lvl4pPr marL="1727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4pPr>
      <a:lvl5pPr marL="21844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5pPr>
      <a:lvl6pPr marL="26416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6pPr>
      <a:lvl7pPr marL="30988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7pPr>
      <a:lvl8pPr marL="35560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8pPr>
      <a:lvl9pPr marL="4013200" marR="0" indent="-355600" algn="l" defTabSz="914400" rtl="0" latinLnBrk="0">
        <a:lnSpc>
          <a:spcPct val="90000"/>
        </a:lnSpc>
        <a:spcBef>
          <a:spcPts val="1000"/>
        </a:spcBef>
        <a:spcAft>
          <a:spcPts val="0"/>
        </a:spcAft>
        <a:buClrTx/>
        <a:buSzPct val="100000"/>
        <a:buFont typeface="Arial"/>
        <a:buChar char="•"/>
        <a:tabLst/>
        <a:defRPr sz="2800" b="0" i="0" u="none" strike="noStrike" cap="none" spc="0" baseline="0">
          <a:ln>
            <a:noFill/>
          </a:ln>
          <a:solidFill>
            <a:srgbClr val="000000"/>
          </a:solidFill>
          <a:uFillTx/>
          <a:latin typeface="+mn-lt"/>
          <a:ea typeface="+mn-ea"/>
          <a:cs typeface="+mn-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2.jp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8.gi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21.gif"/><Relationship Id="rId4" Type="http://schemas.openxmlformats.org/officeDocument/2006/relationships/image" Target="../media/image18.gif"/></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hyperlink" Target="https://soundcloud.com/user-351119834/newlaw" TargetMode="External"/><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hyperlink" Target="https://rss.com/podcasts/drivesmartva/105944/"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JPG"/><Relationship Id="rId4" Type="http://schemas.openxmlformats.org/officeDocument/2006/relationships/hyperlink" Target="https://phonedown.wpengine.com/"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 name="Picture 7" descr="Picture 7"/>
          <p:cNvPicPr>
            <a:picLocks noChangeAspect="1"/>
          </p:cNvPicPr>
          <p:nvPr/>
        </p:nvPicPr>
        <p:blipFill>
          <a:blip r:embed="rId2"/>
          <a:srcRect l="2637"/>
          <a:stretch>
            <a:fillRect/>
          </a:stretch>
        </p:blipFill>
        <p:spPr>
          <a:xfrm>
            <a:off x="0" y="-27982"/>
            <a:ext cx="12187034" cy="6903504"/>
          </a:xfrm>
          <a:prstGeom prst="rect">
            <a:avLst/>
          </a:prstGeom>
          <a:ln w="12700">
            <a:miter lim="400000"/>
          </a:ln>
        </p:spPr>
      </p:pic>
      <p:sp>
        <p:nvSpPr>
          <p:cNvPr id="113" name="Shape"/>
          <p:cNvSpPr/>
          <p:nvPr/>
        </p:nvSpPr>
        <p:spPr>
          <a:xfrm>
            <a:off x="7235608" y="-27983"/>
            <a:ext cx="4951426"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alpha val="50000"/>
            </a:srgbClr>
          </a:solidFill>
          <a:ln w="12700">
            <a:miter lim="400000"/>
          </a:ln>
        </p:spPr>
        <p:txBody>
          <a:bodyPr lIns="45718" tIns="45718" rIns="45718" bIns="45718"/>
          <a:lstStyle/>
          <a:p>
            <a:pPr>
              <a:defRPr>
                <a:latin typeface="+mn-lt"/>
                <a:ea typeface="+mn-ea"/>
                <a:cs typeface="+mn-cs"/>
                <a:sym typeface="Calibri"/>
              </a:defRPr>
            </a:pPr>
            <a:endParaRPr/>
          </a:p>
        </p:txBody>
      </p:sp>
      <p:grpSp>
        <p:nvGrpSpPr>
          <p:cNvPr id="116" name="Group 11"/>
          <p:cNvGrpSpPr/>
          <p:nvPr/>
        </p:nvGrpSpPr>
        <p:grpSpPr>
          <a:xfrm>
            <a:off x="10584543" y="362856"/>
            <a:ext cx="1372504" cy="6104505"/>
            <a:chOff x="0" y="0"/>
            <a:chExt cx="1372503" cy="6104503"/>
          </a:xfrm>
        </p:grpSpPr>
        <p:pic>
          <p:nvPicPr>
            <p:cNvPr id="114" name="Picture 8" descr="Picture 8"/>
            <p:cNvPicPr>
              <a:picLocks noChangeAspect="1"/>
            </p:cNvPicPr>
            <p:nvPr/>
          </p:nvPicPr>
          <p:blipFill>
            <a:blip r:embed="rId3"/>
            <a:stretch>
              <a:fillRect/>
            </a:stretch>
          </p:blipFill>
          <p:spPr>
            <a:xfrm>
              <a:off x="-1" y="-1"/>
              <a:ext cx="1270003" cy="762002"/>
            </a:xfrm>
            <a:prstGeom prst="rect">
              <a:avLst/>
            </a:prstGeom>
            <a:ln w="12700" cap="flat">
              <a:noFill/>
              <a:miter lim="400000"/>
            </a:ln>
            <a:effectLst/>
          </p:spPr>
        </p:pic>
        <p:sp>
          <p:nvSpPr>
            <p:cNvPr id="115" name="Rectangle 9"/>
            <p:cNvSpPr txBox="1"/>
            <p:nvPr/>
          </p:nvSpPr>
          <p:spPr>
            <a:xfrm>
              <a:off x="204359" y="5886065"/>
              <a:ext cx="1168145" cy="218439"/>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numCol="1" anchor="t">
              <a:spAutoFit/>
            </a:bodyPr>
            <a:lstStyle>
              <a:lvl1pPr>
                <a:defRPr sz="1000">
                  <a:solidFill>
                    <a:srgbClr val="FFFFFF"/>
                  </a:solidFill>
                  <a:latin typeface="Gotham"/>
                  <a:ea typeface="Gotham"/>
                  <a:cs typeface="Gotham"/>
                  <a:sym typeface="Gotham"/>
                </a:defRPr>
              </a:lvl1pPr>
            </a:lstStyle>
            <a:p>
              <a:r>
                <a:rPr dirty="0"/>
                <a:t>drivesmartva.org</a:t>
              </a:r>
            </a:p>
          </p:txBody>
        </p:sp>
      </p:grpSp>
      <p:sp>
        <p:nvSpPr>
          <p:cNvPr id="3" name="TextBox 2">
            <a:extLst>
              <a:ext uri="{FF2B5EF4-FFF2-40B4-BE49-F238E27FC236}">
                <a16:creationId xmlns:a16="http://schemas.microsoft.com/office/drawing/2014/main" id="{11283748-3368-4589-BC57-63FB72BB5DF1}"/>
              </a:ext>
            </a:extLst>
          </p:cNvPr>
          <p:cNvSpPr txBox="1"/>
          <p:nvPr/>
        </p:nvSpPr>
        <p:spPr>
          <a:xfrm>
            <a:off x="1855778" y="2165717"/>
            <a:ext cx="8310386" cy="16927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j-lt"/>
                <a:ea typeface="+mj-ea"/>
                <a:cs typeface="+mj-cs"/>
                <a:sym typeface="Helvetica"/>
              </a:rPr>
              <a:t>We Passed a New Distracted Driving Law.</a:t>
            </a:r>
          </a:p>
          <a:p>
            <a:pPr marL="0" marR="0" indent="0" algn="ctr" defTabSz="914400" rtl="0" fontAlgn="auto" latinLnBrk="0" hangingPunct="0">
              <a:lnSpc>
                <a:spcPct val="100000"/>
              </a:lnSpc>
              <a:spcBef>
                <a:spcPts val="0"/>
              </a:spcBef>
              <a:spcAft>
                <a:spcPts val="0"/>
              </a:spcAft>
              <a:buClrTx/>
              <a:buSzTx/>
              <a:buFontTx/>
              <a:buNone/>
              <a:tabLst/>
            </a:pPr>
            <a:endParaRPr lang="en-US" sz="3200" b="1" dirty="0"/>
          </a:p>
          <a:p>
            <a:pPr marL="0" marR="0" indent="0" algn="ctr" defTabSz="914400" rtl="0" fontAlgn="auto" latinLnBrk="0" hangingPunct="0">
              <a:lnSpc>
                <a:spcPct val="100000"/>
              </a:lnSpc>
              <a:spcBef>
                <a:spcPts val="0"/>
              </a:spcBef>
              <a:spcAft>
                <a:spcPts val="0"/>
              </a:spcAft>
              <a:buClrTx/>
              <a:buSzTx/>
              <a:buFontTx/>
              <a:buNone/>
              <a:tabLst/>
            </a:pPr>
            <a:r>
              <a:rPr kumimoji="0" lang="en-US" sz="3200" b="1" i="0" u="none" strike="noStrike" cap="none" spc="0" normalizeH="0" baseline="0" dirty="0">
                <a:ln>
                  <a:noFill/>
                </a:ln>
                <a:solidFill>
                  <a:srgbClr val="000000"/>
                </a:solidFill>
                <a:effectLst/>
                <a:uFillTx/>
                <a:latin typeface="+mj-lt"/>
                <a:ea typeface="+mj-ea"/>
                <a:cs typeface="+mj-cs"/>
                <a:sym typeface="Helvetica"/>
              </a:rPr>
              <a:t> </a:t>
            </a:r>
            <a:r>
              <a:rPr kumimoji="0" lang="en-US" sz="3600" b="1" i="0" u="none" strike="noStrike" cap="none" spc="0" normalizeH="0" baseline="0" dirty="0">
                <a:ln>
                  <a:noFill/>
                </a:ln>
                <a:solidFill>
                  <a:srgbClr val="000000"/>
                </a:solidFill>
                <a:effectLst/>
                <a:uFillTx/>
                <a:latin typeface="+mj-lt"/>
                <a:ea typeface="+mj-ea"/>
                <a:cs typeface="+mj-cs"/>
                <a:sym typeface="Helvetica"/>
              </a:rPr>
              <a:t>Now What?</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9" name="TextBox 10"/>
          <p:cNvSpPr txBox="1"/>
          <p:nvPr/>
        </p:nvSpPr>
        <p:spPr>
          <a:xfrm>
            <a:off x="419087" y="370402"/>
            <a:ext cx="9439085" cy="13849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800" b="1">
                <a:solidFill>
                  <a:srgbClr val="72A03F"/>
                </a:solidFill>
                <a:latin typeface="Gotham Black"/>
                <a:ea typeface="Gotham Black"/>
                <a:cs typeface="Gotham Black"/>
                <a:sym typeface="Gotham Black"/>
              </a:defRPr>
            </a:lvl1pPr>
          </a:lstStyle>
          <a:p>
            <a:pPr algn="l"/>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Tactic: </a:t>
            </a:r>
            <a:r>
              <a:rPr lang="en-US" b="0" i="0" u="none" strike="noStrike" baseline="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To mobilize and motivate community champions through the Hands-Free Virginia Advisory Council and the Virginia Partners for Safe Driving to help get the word out. </a:t>
            </a:r>
          </a:p>
        </p:txBody>
      </p:sp>
      <p:sp>
        <p:nvSpPr>
          <p:cNvPr id="150"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D68B0376-D28A-4452-995B-ACD07422D404}"/>
              </a:ext>
            </a:extLst>
          </p:cNvPr>
          <p:cNvSpPr txBox="1"/>
          <p:nvPr/>
        </p:nvSpPr>
        <p:spPr>
          <a:xfrm>
            <a:off x="234954" y="1940052"/>
            <a:ext cx="8727885" cy="443197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AAA Tidewater added a message to their phone system to advise that the new law was upcoming.</a:t>
            </a:r>
          </a:p>
          <a:p>
            <a:pPr marL="0" marR="0" indent="0" algn="l" defTabSz="914400" rtl="0" fontAlgn="auto" latinLnBrk="0" hangingPunct="0">
              <a:lnSpc>
                <a:spcPct val="100000"/>
              </a:lnSpc>
              <a:spcBef>
                <a:spcPts val="0"/>
              </a:spcBef>
              <a:spcAft>
                <a:spcPts val="0"/>
              </a:spcAft>
              <a:buClrTx/>
              <a:buSzTx/>
              <a:buFontTx/>
              <a:buNone/>
              <a:tabLst/>
            </a:pPr>
            <a:endParaRPr lang="en-US" sz="2400" dirty="0">
              <a:latin typeface="Arial" panose="020B0604020202020204" pitchFamily="34" charset="0"/>
              <a:cs typeface="Arial" panose="020B0604020202020204" pitchFamily="34" charset="0"/>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Carilion New </a:t>
            </a:r>
            <a:r>
              <a:rPr lang="en-US" sz="2400" dirty="0">
                <a:latin typeface="Arial" panose="020B0604020202020204" pitchFamily="34" charset="0"/>
                <a:cs typeface="Arial" panose="020B0604020202020204" pitchFamily="34" charset="0"/>
              </a:rPr>
              <a:t>River Medical Center distributed posters and e-posters and sent mass email to all employees.</a:t>
            </a:r>
          </a:p>
          <a:p>
            <a:pPr marL="0" marR="0" indent="0" algn="l" defTabSz="9144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Henrico PD filmed a PSA in partnership with their surrounding counties about the new law.</a:t>
            </a:r>
          </a:p>
          <a:p>
            <a:pPr marL="0" marR="0" indent="0" algn="l" defTabSz="914400" rtl="0" fontAlgn="auto" latinLnBrk="0" hangingPunct="0">
              <a:lnSpc>
                <a:spcPct val="100000"/>
              </a:lnSpc>
              <a:spcBef>
                <a:spcPts val="0"/>
              </a:spcBef>
              <a:spcAft>
                <a:spcPts val="0"/>
              </a:spcAft>
              <a:buClrTx/>
              <a:buSzTx/>
              <a:buFontTx/>
              <a:buNone/>
              <a:tabLst/>
            </a:pPr>
            <a:endParaRPr lang="en-US" sz="2400" dirty="0">
              <a:latin typeface="Arial" panose="020B0604020202020204" pitchFamily="34" charset="0"/>
              <a:cs typeface="Arial" panose="020B0604020202020204" pitchFamily="34" charset="0"/>
            </a:endParaRPr>
          </a:p>
          <a:p>
            <a:pPr marL="342900" marR="0" indent="-34290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National Safety Council sent a newsletter to all of the Virginia members</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spTree>
    <p:extLst>
      <p:ext uri="{BB962C8B-B14F-4D97-AF65-F5344CB8AC3E}">
        <p14:creationId xmlns:p14="http://schemas.microsoft.com/office/powerpoint/2010/main" val="3271445192"/>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9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91"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92"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93" name="TextBox 10"/>
          <p:cNvSpPr txBox="1"/>
          <p:nvPr/>
        </p:nvSpPr>
        <p:spPr>
          <a:xfrm flipH="1" flipV="1">
            <a:off x="988528" y="520700"/>
            <a:ext cx="45719" cy="94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b="1">
                <a:solidFill>
                  <a:srgbClr val="007446"/>
                </a:solidFill>
                <a:latin typeface="Gotham Black"/>
                <a:ea typeface="Gotham Black"/>
                <a:cs typeface="Gotham Black"/>
                <a:sym typeface="Gotham Black"/>
              </a:defRPr>
            </a:lvl1pPr>
          </a:lstStyle>
          <a:p>
            <a:endParaRPr dirty="0"/>
          </a:p>
        </p:txBody>
      </p:sp>
      <p:sp>
        <p:nvSpPr>
          <p:cNvPr id="194"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CE3896C9-17A2-4980-8369-6E082CC7DDF9}"/>
              </a:ext>
            </a:extLst>
          </p:cNvPr>
          <p:cNvSpPr txBox="1"/>
          <p:nvPr/>
        </p:nvSpPr>
        <p:spPr>
          <a:xfrm>
            <a:off x="1222030" y="1461346"/>
            <a:ext cx="822960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lgn="l">
              <a:buFont typeface="Arial" panose="020B0604020202020204" pitchFamily="34" charset="0"/>
              <a:buChar char="•"/>
            </a:pP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3" name="TextBox 2">
            <a:extLst>
              <a:ext uri="{FF2B5EF4-FFF2-40B4-BE49-F238E27FC236}">
                <a16:creationId xmlns:a16="http://schemas.microsoft.com/office/drawing/2014/main" id="{573FD9FA-0F63-486C-B47C-829D6AAE0965}"/>
              </a:ext>
            </a:extLst>
          </p:cNvPr>
          <p:cNvSpPr txBox="1"/>
          <p:nvPr/>
        </p:nvSpPr>
        <p:spPr>
          <a:xfrm>
            <a:off x="508689" y="398749"/>
            <a:ext cx="252919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dirty="0">
              <a:ln>
                <a:noFill/>
              </a:ln>
              <a:solidFill>
                <a:srgbClr val="00B050"/>
              </a:solidFill>
              <a:effectLst>
                <a:outerShdw blurRad="38100" dist="38100" dir="2700000" algn="tl">
                  <a:srgbClr val="000000">
                    <a:alpha val="43137"/>
                  </a:srgbClr>
                </a:outerShdw>
              </a:effectLst>
              <a:uFillTx/>
              <a:latin typeface="Arial" panose="020B0604020202020204" pitchFamily="34" charset="0"/>
              <a:cs typeface="Arial" panose="020B0604020202020204" pitchFamily="34" charset="0"/>
              <a:sym typeface="Helvetica"/>
            </a:endParaRPr>
          </a:p>
        </p:txBody>
      </p:sp>
      <p:pic>
        <p:nvPicPr>
          <p:cNvPr id="4" name="Picture 3">
            <a:extLst>
              <a:ext uri="{FF2B5EF4-FFF2-40B4-BE49-F238E27FC236}">
                <a16:creationId xmlns:a16="http://schemas.microsoft.com/office/drawing/2014/main" id="{966D9106-FA1B-4E84-BDA2-3192FC5064F5}"/>
              </a:ext>
            </a:extLst>
          </p:cNvPr>
          <p:cNvPicPr>
            <a:picLocks noChangeAspect="1"/>
          </p:cNvPicPr>
          <p:nvPr/>
        </p:nvPicPr>
        <p:blipFill>
          <a:blip r:embed="rId3">
            <a:alphaModFix amt="20000"/>
          </a:blip>
          <a:stretch>
            <a:fillRect/>
          </a:stretch>
        </p:blipFill>
        <p:spPr>
          <a:xfrm>
            <a:off x="-1327831" y="-853596"/>
            <a:ext cx="13519831" cy="9055070"/>
          </a:xfrm>
          <a:prstGeom prst="rect">
            <a:avLst/>
          </a:prstGeom>
          <a:ln>
            <a:noFill/>
          </a:ln>
          <a:effectLst>
            <a:outerShdw blurRad="50800" dist="50800" dir="5400000" algn="ctr" rotWithShape="0">
              <a:srgbClr val="000000"/>
            </a:outerShdw>
          </a:effectLst>
        </p:spPr>
      </p:pic>
      <p:pic>
        <p:nvPicPr>
          <p:cNvPr id="6" name="Picture 5" descr="A group of people posing for a photo&#10;&#10;Description automatically generated">
            <a:extLst>
              <a:ext uri="{FF2B5EF4-FFF2-40B4-BE49-F238E27FC236}">
                <a16:creationId xmlns:a16="http://schemas.microsoft.com/office/drawing/2014/main" id="{F42D2ABA-8634-4E5A-A396-673CCB8B59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143" y="-27983"/>
            <a:ext cx="9750206" cy="6885983"/>
          </a:xfrm>
          <a:prstGeom prst="rect">
            <a:avLst/>
          </a:prstGeom>
        </p:spPr>
      </p:pic>
    </p:spTree>
    <p:extLst>
      <p:ext uri="{BB962C8B-B14F-4D97-AF65-F5344CB8AC3E}">
        <p14:creationId xmlns:p14="http://schemas.microsoft.com/office/powerpoint/2010/main" val="1127815991"/>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66D9106-FA1B-4E84-BDA2-3192FC5064F5}"/>
              </a:ext>
            </a:extLst>
          </p:cNvPr>
          <p:cNvPicPr>
            <a:picLocks noChangeAspect="1"/>
          </p:cNvPicPr>
          <p:nvPr/>
        </p:nvPicPr>
        <p:blipFill>
          <a:blip r:embed="rId2">
            <a:alphaModFix amt="20000"/>
          </a:blip>
          <a:stretch>
            <a:fillRect/>
          </a:stretch>
        </p:blipFill>
        <p:spPr>
          <a:xfrm>
            <a:off x="-1068428" y="-874616"/>
            <a:ext cx="13519831" cy="9055070"/>
          </a:xfrm>
          <a:prstGeom prst="rect">
            <a:avLst/>
          </a:prstGeom>
          <a:ln>
            <a:noFill/>
          </a:ln>
          <a:effectLst>
            <a:outerShdw blurRad="50800" dist="50800" dir="5400000" algn="ctr" rotWithShape="0">
              <a:srgbClr val="000000"/>
            </a:outerShdw>
          </a:effectLst>
        </p:spPr>
      </p:pic>
      <p:sp>
        <p:nvSpPr>
          <p:cNvPr id="189"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9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91" name="Picture 7" descr="Picture 7"/>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192"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93" name="TextBox 10"/>
          <p:cNvSpPr txBox="1"/>
          <p:nvPr/>
        </p:nvSpPr>
        <p:spPr>
          <a:xfrm flipH="1" flipV="1">
            <a:off x="988528" y="520700"/>
            <a:ext cx="45719" cy="94064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800" b="1">
                <a:solidFill>
                  <a:srgbClr val="007446"/>
                </a:solidFill>
                <a:latin typeface="Gotham Black"/>
                <a:ea typeface="Gotham Black"/>
                <a:cs typeface="Gotham Black"/>
                <a:sym typeface="Gotham Black"/>
              </a:defRPr>
            </a:lvl1pPr>
          </a:lstStyle>
          <a:p>
            <a:endParaRPr dirty="0"/>
          </a:p>
        </p:txBody>
      </p:sp>
      <p:sp>
        <p:nvSpPr>
          <p:cNvPr id="194"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CE3896C9-17A2-4980-8369-6E082CC7DDF9}"/>
              </a:ext>
            </a:extLst>
          </p:cNvPr>
          <p:cNvSpPr txBox="1"/>
          <p:nvPr/>
        </p:nvSpPr>
        <p:spPr>
          <a:xfrm>
            <a:off x="1222030" y="1461346"/>
            <a:ext cx="8229600" cy="415498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lgn="l">
              <a:buFont typeface="Arial" panose="020B0604020202020204" pitchFamily="34" charset="0"/>
              <a:buChar char="•"/>
            </a:pPr>
            <a:r>
              <a:rPr lang="en-US" sz="2400" b="0" i="0" u="none" strike="noStrike" baseline="0" dirty="0">
                <a:latin typeface="Arial" panose="020B0604020202020204" pitchFamily="34" charset="0"/>
                <a:cs typeface="Arial" panose="020B0604020202020204" pitchFamily="34" charset="0"/>
              </a:rPr>
              <a:t>Displayed information on VMS statewide</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P</a:t>
            </a:r>
            <a:r>
              <a:rPr lang="en-US" sz="2400" b="0" i="0" u="none" strike="noStrike" baseline="0" dirty="0">
                <a:latin typeface="Arial" panose="020B0604020202020204" pitchFamily="34" charset="0"/>
                <a:cs typeface="Arial" panose="020B0604020202020204" pitchFamily="34" charset="0"/>
              </a:rPr>
              <a:t>osters in public spaces and bathrooms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B</a:t>
            </a:r>
            <a:r>
              <a:rPr lang="en-US" sz="2400" b="0" i="0" u="none" strike="noStrike" baseline="0" dirty="0">
                <a:latin typeface="Arial" panose="020B0604020202020204" pitchFamily="34" charset="0"/>
                <a:cs typeface="Arial" panose="020B0604020202020204" pitchFamily="34" charset="0"/>
              </a:rPr>
              <a:t>anner message on 511 Virginia website and phone recording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M</a:t>
            </a:r>
            <a:r>
              <a:rPr lang="en-US" sz="2400" b="0" i="0" u="none" strike="noStrike" baseline="0" dirty="0">
                <a:latin typeface="Arial" panose="020B0604020202020204" pitchFamily="34" charset="0"/>
                <a:cs typeface="Arial" panose="020B0604020202020204" pitchFamily="34" charset="0"/>
              </a:rPr>
              <a:t>essaging on interstate CMS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M</a:t>
            </a:r>
            <a:r>
              <a:rPr lang="en-US" sz="2400" b="0" i="0" u="none" strike="noStrike" baseline="0" dirty="0">
                <a:latin typeface="Arial" panose="020B0604020202020204" pitchFamily="34" charset="0"/>
                <a:cs typeface="Arial" panose="020B0604020202020204" pitchFamily="34" charset="0"/>
              </a:rPr>
              <a:t>essaging from online toolkits posted to internal electronic bulletin boards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W</a:t>
            </a:r>
            <a:r>
              <a:rPr lang="en-US" sz="2400" b="0" i="0" u="none" strike="noStrike" baseline="0" dirty="0">
                <a:latin typeface="Arial" panose="020B0604020202020204" pitchFamily="34" charset="0"/>
                <a:cs typeface="Arial" panose="020B0604020202020204" pitchFamily="34" charset="0"/>
              </a:rPr>
              <a:t>rote a story for VDOT employees on "Inside VDOT" about the law</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C</a:t>
            </a:r>
            <a:r>
              <a:rPr lang="en-US" sz="2400" b="0" i="0" u="none" strike="noStrike" baseline="0" dirty="0">
                <a:latin typeface="Arial" panose="020B0604020202020204" pitchFamily="34" charset="0"/>
                <a:cs typeface="Arial" panose="020B0604020202020204" pitchFamily="34" charset="0"/>
              </a:rPr>
              <a:t>reated a VDOT-TV episode about the law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A</a:t>
            </a:r>
            <a:r>
              <a:rPr lang="en-US" sz="2400" b="0" i="0" u="none" strike="noStrike" baseline="0" dirty="0">
                <a:latin typeface="Arial" panose="020B0604020202020204" pitchFamily="34" charset="0"/>
                <a:cs typeface="Arial" panose="020B0604020202020204" pitchFamily="34" charset="0"/>
              </a:rPr>
              <a:t>ssisted with big social media push</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3" name="TextBox 2">
            <a:extLst>
              <a:ext uri="{FF2B5EF4-FFF2-40B4-BE49-F238E27FC236}">
                <a16:creationId xmlns:a16="http://schemas.microsoft.com/office/drawing/2014/main" id="{573FD9FA-0F63-486C-B47C-829D6AAE0965}"/>
              </a:ext>
            </a:extLst>
          </p:cNvPr>
          <p:cNvSpPr txBox="1"/>
          <p:nvPr/>
        </p:nvSpPr>
        <p:spPr>
          <a:xfrm>
            <a:off x="582262" y="336662"/>
            <a:ext cx="252919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B050"/>
                </a:solidFill>
                <a:effectLst>
                  <a:outerShdw blurRad="38100" dist="38100" dir="2700000" algn="tl">
                    <a:srgbClr val="000000">
                      <a:alpha val="43137"/>
                    </a:srgbClr>
                  </a:outerShdw>
                </a:effectLst>
                <a:uFillTx/>
                <a:latin typeface="Arial" panose="020B0604020202020204" pitchFamily="34" charset="0"/>
                <a:cs typeface="Arial" panose="020B0604020202020204" pitchFamily="34" charset="0"/>
                <a:sym typeface="Helvetica"/>
              </a:rPr>
              <a:t>VDOT</a:t>
            </a:r>
          </a:p>
        </p:txBody>
      </p:sp>
    </p:spTree>
    <p:extLst>
      <p:ext uri="{BB962C8B-B14F-4D97-AF65-F5344CB8AC3E}">
        <p14:creationId xmlns:p14="http://schemas.microsoft.com/office/powerpoint/2010/main" val="404304687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9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91"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92"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93" name="TextBox 10"/>
          <p:cNvSpPr txBox="1"/>
          <p:nvPr/>
        </p:nvSpPr>
        <p:spPr>
          <a:xfrm flipH="1" flipV="1">
            <a:off x="988528" y="520700"/>
            <a:ext cx="45719" cy="94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b="1">
                <a:solidFill>
                  <a:srgbClr val="007446"/>
                </a:solidFill>
                <a:latin typeface="Gotham Black"/>
                <a:ea typeface="Gotham Black"/>
                <a:cs typeface="Gotham Black"/>
                <a:sym typeface="Gotham Black"/>
              </a:defRPr>
            </a:lvl1pPr>
          </a:lstStyle>
          <a:p>
            <a:endParaRPr dirty="0"/>
          </a:p>
        </p:txBody>
      </p:sp>
      <p:sp>
        <p:nvSpPr>
          <p:cNvPr id="194"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CE3896C9-17A2-4980-8369-6E082CC7DDF9}"/>
              </a:ext>
            </a:extLst>
          </p:cNvPr>
          <p:cNvSpPr txBox="1"/>
          <p:nvPr/>
        </p:nvSpPr>
        <p:spPr>
          <a:xfrm>
            <a:off x="582262" y="1346666"/>
            <a:ext cx="8229600"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Placed banners at rest areas: </a:t>
            </a:r>
          </a:p>
        </p:txBody>
      </p:sp>
      <p:sp>
        <p:nvSpPr>
          <p:cNvPr id="3" name="TextBox 2">
            <a:extLst>
              <a:ext uri="{FF2B5EF4-FFF2-40B4-BE49-F238E27FC236}">
                <a16:creationId xmlns:a16="http://schemas.microsoft.com/office/drawing/2014/main" id="{573FD9FA-0F63-486C-B47C-829D6AAE0965}"/>
              </a:ext>
            </a:extLst>
          </p:cNvPr>
          <p:cNvSpPr txBox="1"/>
          <p:nvPr/>
        </p:nvSpPr>
        <p:spPr>
          <a:xfrm>
            <a:off x="582262" y="336662"/>
            <a:ext cx="2529192" cy="646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B050"/>
                </a:solidFill>
                <a:effectLst>
                  <a:outerShdw blurRad="38100" dist="38100" dir="2700000" algn="tl">
                    <a:srgbClr val="000000">
                      <a:alpha val="43137"/>
                    </a:srgbClr>
                  </a:outerShdw>
                </a:effectLst>
                <a:uFillTx/>
                <a:latin typeface="Arial" panose="020B0604020202020204" pitchFamily="34" charset="0"/>
                <a:cs typeface="Arial" panose="020B0604020202020204" pitchFamily="34" charset="0"/>
                <a:sym typeface="Helvetica"/>
              </a:rPr>
              <a:t>VDOT</a:t>
            </a:r>
          </a:p>
        </p:txBody>
      </p:sp>
      <p:pic>
        <p:nvPicPr>
          <p:cNvPr id="6" name="Picture 5">
            <a:extLst>
              <a:ext uri="{FF2B5EF4-FFF2-40B4-BE49-F238E27FC236}">
                <a16:creationId xmlns:a16="http://schemas.microsoft.com/office/drawing/2014/main" id="{1D52FD29-092B-4256-89E6-4504F5B96C71}"/>
              </a:ext>
            </a:extLst>
          </p:cNvPr>
          <p:cNvPicPr>
            <a:picLocks noChangeAspect="1"/>
          </p:cNvPicPr>
          <p:nvPr/>
        </p:nvPicPr>
        <p:blipFill>
          <a:blip r:embed="rId3"/>
          <a:stretch>
            <a:fillRect/>
          </a:stretch>
        </p:blipFill>
        <p:spPr>
          <a:xfrm>
            <a:off x="433583" y="2401364"/>
            <a:ext cx="5011510" cy="3748445"/>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061A204C-3E0F-4917-A371-B5001F95E93D}"/>
              </a:ext>
            </a:extLst>
          </p:cNvPr>
          <p:cNvPicPr>
            <a:picLocks noChangeAspect="1"/>
          </p:cNvPicPr>
          <p:nvPr/>
        </p:nvPicPr>
        <p:blipFill>
          <a:blip r:embed="rId4"/>
          <a:stretch>
            <a:fillRect/>
          </a:stretch>
        </p:blipFill>
        <p:spPr>
          <a:xfrm>
            <a:off x="5543916" y="1124858"/>
            <a:ext cx="4941804" cy="363566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602355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rPr dirty="0"/>
              <a:t>drivesmartva.org</a:t>
            </a:r>
          </a:p>
        </p:txBody>
      </p:sp>
      <p:sp>
        <p:nvSpPr>
          <p:cNvPr id="149" name="TextBox 10"/>
          <p:cNvSpPr txBox="1"/>
          <p:nvPr/>
        </p:nvSpPr>
        <p:spPr>
          <a:xfrm>
            <a:off x="497397" y="362856"/>
            <a:ext cx="1626403"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72A03F"/>
                </a:solidFill>
                <a:latin typeface="Gotham Black"/>
                <a:ea typeface="Gotham Black"/>
                <a:cs typeface="Gotham Black"/>
                <a:sym typeface="Gotham Black"/>
              </a:defRPr>
            </a:lvl1p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YOVASO</a:t>
            </a:r>
            <a:endParaRPr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50"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4C0D546A-0103-4E55-BDEB-6166D6BA9C3C}"/>
              </a:ext>
            </a:extLst>
          </p:cNvPr>
          <p:cNvSpPr txBox="1"/>
          <p:nvPr/>
        </p:nvSpPr>
        <p:spPr>
          <a:xfrm>
            <a:off x="497397" y="1169079"/>
            <a:ext cx="4971001" cy="48936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lgn="l">
              <a:buFont typeface="Arial" panose="020B0604020202020204" pitchFamily="34" charset="0"/>
              <a:buChar char="•"/>
            </a:pPr>
            <a:r>
              <a:rPr lang="en-US" sz="2400" b="0" i="0" u="none" strike="noStrike" baseline="0" dirty="0">
                <a:latin typeface="Arial" panose="020B0604020202020204" pitchFamily="34" charset="0"/>
                <a:cs typeface="Arial" panose="020B0604020202020204" pitchFamily="34" charset="0"/>
              </a:rPr>
              <a:t>Youth of Virginia Speak Out About Traffic Safety (YOVASO) incorporated the message into all of their fall campaign messaging</a:t>
            </a:r>
          </a:p>
          <a:p>
            <a:pPr marL="342900" indent="-342900" algn="l">
              <a:buFont typeface="Arial" panose="020B0604020202020204" pitchFamily="34" charset="0"/>
              <a:buChar char="•"/>
            </a:pPr>
            <a:r>
              <a:rPr lang="en-US" sz="2400" b="0" i="0" u="none" strike="noStrike" baseline="0" dirty="0">
                <a:latin typeface="Arial" panose="020B0604020202020204" pitchFamily="34" charset="0"/>
                <a:cs typeface="Arial" panose="020B0604020202020204" pitchFamily="34" charset="0"/>
              </a:rPr>
              <a:t>Posted to Facebook and Twitter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S</a:t>
            </a:r>
            <a:r>
              <a:rPr lang="en-US" sz="2400" b="0" i="0" u="none" strike="noStrike" baseline="0" dirty="0">
                <a:latin typeface="Arial" panose="020B0604020202020204" pitchFamily="34" charset="0"/>
                <a:cs typeface="Arial" panose="020B0604020202020204" pitchFamily="34" charset="0"/>
              </a:rPr>
              <a:t>hared information with Youth Advisory Council, Advisory Board and almost 200 schools/school groups,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P</a:t>
            </a:r>
            <a:r>
              <a:rPr lang="en-US" sz="2400" b="0" i="0" u="none" strike="noStrike" baseline="0" dirty="0">
                <a:latin typeface="Arial" panose="020B0604020202020204" pitchFamily="34" charset="0"/>
                <a:cs typeface="Arial" panose="020B0604020202020204" pitchFamily="34" charset="0"/>
              </a:rPr>
              <a:t>articipated in two TV media interviews about the new law </a:t>
            </a:r>
          </a:p>
          <a:p>
            <a:pPr marL="342900" indent="-342900" algn="l">
              <a:buFont typeface="Arial" panose="020B0604020202020204" pitchFamily="34" charset="0"/>
              <a:buChar char="•"/>
            </a:pPr>
            <a:r>
              <a:rPr lang="en-US" sz="2400" dirty="0">
                <a:latin typeface="Arial" panose="020B0604020202020204" pitchFamily="34" charset="0"/>
                <a:cs typeface="Arial" panose="020B0604020202020204" pitchFamily="34" charset="0"/>
              </a:rPr>
              <a:t>A</a:t>
            </a:r>
            <a:r>
              <a:rPr lang="en-US" sz="2400" b="0" i="0" u="none" strike="noStrike" baseline="0" dirty="0">
                <a:latin typeface="Arial" panose="020B0604020202020204" pitchFamily="34" charset="0"/>
                <a:cs typeface="Arial" panose="020B0604020202020204" pitchFamily="34" charset="0"/>
              </a:rPr>
              <a:t>dded message to YOVASO holiday email.</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pic>
        <p:nvPicPr>
          <p:cNvPr id="3" name="Picture 2">
            <a:extLst>
              <a:ext uri="{FF2B5EF4-FFF2-40B4-BE49-F238E27FC236}">
                <a16:creationId xmlns:a16="http://schemas.microsoft.com/office/drawing/2014/main" id="{80776B55-A6C4-4B8C-BD6C-3A9556DDC701}"/>
              </a:ext>
            </a:extLst>
          </p:cNvPr>
          <p:cNvPicPr>
            <a:picLocks noChangeAspect="1"/>
          </p:cNvPicPr>
          <p:nvPr/>
        </p:nvPicPr>
        <p:blipFill>
          <a:blip r:embed="rId3"/>
          <a:stretch>
            <a:fillRect/>
          </a:stretch>
        </p:blipFill>
        <p:spPr>
          <a:xfrm>
            <a:off x="5709622" y="1169079"/>
            <a:ext cx="5079279" cy="451277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62570364"/>
      </p:ext>
    </p:extLst>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truck on the road&#10;&#10;Description automatically generated with medium confidence">
            <a:extLst>
              <a:ext uri="{FF2B5EF4-FFF2-40B4-BE49-F238E27FC236}">
                <a16:creationId xmlns:a16="http://schemas.microsoft.com/office/drawing/2014/main" id="{B74ED835-696C-405A-BF18-D5F1872FA66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0" y="-228601"/>
            <a:ext cx="11834318" cy="7100591"/>
          </a:xfrm>
          <a:prstGeom prst="rect">
            <a:avLst/>
          </a:prstGeom>
          <a:effectLst>
            <a:outerShdw blurRad="50800" dist="50800" dir="5400000" algn="ctr" rotWithShape="0">
              <a:srgbClr val="000000"/>
            </a:outerShdw>
          </a:effectLst>
        </p:spPr>
      </p:pic>
      <p:sp>
        <p:nvSpPr>
          <p:cNvPr id="181" name="Shape"/>
          <p:cNvSpPr/>
          <p:nvPr/>
        </p:nvSpPr>
        <p:spPr>
          <a:xfrm>
            <a:off x="6948621" y="-1399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82" name="Picture 7" descr="Picture 7"/>
          <p:cNvPicPr>
            <a:picLocks noChangeAspect="1"/>
          </p:cNvPicPr>
          <p:nvPr/>
        </p:nvPicPr>
        <p:blipFill>
          <a:blip r:embed="rId4"/>
          <a:stretch>
            <a:fillRect/>
          </a:stretch>
        </p:blipFill>
        <p:spPr>
          <a:xfrm>
            <a:off x="10584543" y="362856"/>
            <a:ext cx="1270002" cy="762002"/>
          </a:xfrm>
          <a:prstGeom prst="rect">
            <a:avLst/>
          </a:prstGeom>
          <a:ln w="12700">
            <a:miter lim="400000"/>
          </a:ln>
        </p:spPr>
      </p:pic>
      <p:sp>
        <p:nvSpPr>
          <p:cNvPr id="183"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84" name="TextBox 10"/>
          <p:cNvSpPr txBox="1"/>
          <p:nvPr/>
        </p:nvSpPr>
        <p:spPr>
          <a:xfrm>
            <a:off x="519752" y="743857"/>
            <a:ext cx="5164230"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Virginia Trucking Association</a:t>
            </a:r>
            <a:endParaRPr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5"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E0E42C4A-FE24-4BB9-9D23-88D8C2A3C6EA}"/>
              </a:ext>
            </a:extLst>
          </p:cNvPr>
          <p:cNvSpPr txBox="1"/>
          <p:nvPr/>
        </p:nvSpPr>
        <p:spPr>
          <a:xfrm>
            <a:off x="519752" y="2557672"/>
            <a:ext cx="9555473"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algn="l"/>
            <a:r>
              <a:rPr lang="en-US" sz="2400" b="0" i="0" u="none" strike="noStrike" baseline="0" dirty="0">
                <a:latin typeface="Arial" panose="020B0604020202020204" pitchFamily="34" charset="0"/>
                <a:cs typeface="Arial" panose="020B0604020202020204" pitchFamily="34" charset="0"/>
              </a:rPr>
              <a:t>The Virginia Trucking Association Shared information during truck driver appreciation event. Placed signage at weigh stations. Sent the word out to members.</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5314483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9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91"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92"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94"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4" name="Title 3">
            <a:extLst>
              <a:ext uri="{FF2B5EF4-FFF2-40B4-BE49-F238E27FC236}">
                <a16:creationId xmlns:a16="http://schemas.microsoft.com/office/drawing/2014/main" id="{945F3C60-92D9-4FD4-ACF3-56574BCA3AC0}"/>
              </a:ext>
            </a:extLst>
          </p:cNvPr>
          <p:cNvSpPr>
            <a:spLocks noGrp="1"/>
          </p:cNvSpPr>
          <p:nvPr>
            <p:ph type="title"/>
          </p:nvPr>
        </p:nvSpPr>
        <p:spPr>
          <a:xfrm>
            <a:off x="493986" y="462456"/>
            <a:ext cx="9144000" cy="1528922"/>
          </a:xfrm>
        </p:spPr>
        <p:txBody>
          <a:bodyPr>
            <a:normAutofit/>
          </a:bodyPr>
          <a:lstStyle/>
          <a:p>
            <a:r>
              <a:rPr lang="en-US" sz="3600" b="1" dirty="0">
                <a:latin typeface="Arial" panose="020B0604020202020204" pitchFamily="34" charset="0"/>
                <a:cs typeface="Arial" panose="020B0604020202020204" pitchFamily="34" charset="0"/>
              </a:rPr>
              <a:t>Community Partners helped increase the footprint of this project significantly</a:t>
            </a:r>
            <a:r>
              <a:rPr lang="en-US" b="1" dirty="0">
                <a:latin typeface="Arial" panose="020B0604020202020204" pitchFamily="34" charset="0"/>
                <a:cs typeface="Arial" panose="020B0604020202020204" pitchFamily="34" charset="0"/>
              </a:rPr>
              <a:t>.</a:t>
            </a:r>
          </a:p>
        </p:txBody>
      </p:sp>
      <p:sp>
        <p:nvSpPr>
          <p:cNvPr id="5" name="Text Placeholder 4">
            <a:extLst>
              <a:ext uri="{FF2B5EF4-FFF2-40B4-BE49-F238E27FC236}">
                <a16:creationId xmlns:a16="http://schemas.microsoft.com/office/drawing/2014/main" id="{0F7627DC-7066-4410-913D-ADDDE136585B}"/>
              </a:ext>
            </a:extLst>
          </p:cNvPr>
          <p:cNvSpPr>
            <a:spLocks noGrp="1"/>
          </p:cNvSpPr>
          <p:nvPr>
            <p:ph type="body" sz="quarter" idx="1"/>
          </p:nvPr>
        </p:nvSpPr>
        <p:spPr>
          <a:xfrm>
            <a:off x="315310" y="2217683"/>
            <a:ext cx="7809187" cy="3909848"/>
          </a:xfrm>
        </p:spPr>
        <p:txBody>
          <a:bodyPr>
            <a:normAutofit/>
          </a:bodyPr>
          <a:lstStyle/>
          <a:p>
            <a:r>
              <a:rPr lang="en-US" dirty="0"/>
              <a:t>	</a:t>
            </a:r>
          </a:p>
          <a:p>
            <a:pPr algn="l"/>
            <a:r>
              <a:rPr lang="en-US" dirty="0"/>
              <a:t>	</a:t>
            </a:r>
            <a:r>
              <a:rPr lang="en-US" dirty="0">
                <a:latin typeface="Arial" panose="020B0604020202020204" pitchFamily="34" charset="0"/>
                <a:cs typeface="Arial" panose="020B0604020202020204" pitchFamily="34" charset="0"/>
              </a:rPr>
              <a:t>* More than 300 partners ordered materials from 	  our FREE online store</a:t>
            </a:r>
          </a:p>
          <a:p>
            <a:pPr algn="l"/>
            <a:r>
              <a:rPr lang="en-US" dirty="0">
                <a:latin typeface="Arial" panose="020B0604020202020204" pitchFamily="34" charset="0"/>
                <a:cs typeface="Arial" panose="020B0604020202020204" pitchFamily="34" charset="0"/>
              </a:rPr>
              <a:t>	*  46% of brochures ordered were ordered by law 	enforcement. 30% of posters were ordered by 		non-profits</a:t>
            </a:r>
          </a:p>
          <a:p>
            <a:pPr algn="l"/>
            <a:r>
              <a:rPr lang="en-US" dirty="0">
                <a:latin typeface="Arial" panose="020B0604020202020204" pitchFamily="34" charset="0"/>
                <a:cs typeface="Arial" panose="020B0604020202020204" pitchFamily="34" charset="0"/>
              </a:rPr>
              <a:t>	*  Hundreds of entities shared our content on 	 	social media and used our hashtags 	#handsfreeVA #phonedown</a:t>
            </a:r>
          </a:p>
          <a:p>
            <a:pPr algn="l"/>
            <a:r>
              <a:rPr lang="en-US" dirty="0"/>
              <a:t>		</a:t>
            </a:r>
          </a:p>
        </p:txBody>
      </p:sp>
    </p:spTree>
    <p:extLst>
      <p:ext uri="{BB962C8B-B14F-4D97-AF65-F5344CB8AC3E}">
        <p14:creationId xmlns:p14="http://schemas.microsoft.com/office/powerpoint/2010/main" val="3255978846"/>
      </p:ext>
    </p:extLst>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90"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91"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92"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93" name="TextBox 10"/>
          <p:cNvSpPr txBox="1"/>
          <p:nvPr/>
        </p:nvSpPr>
        <p:spPr>
          <a:xfrm flipH="1" flipV="1">
            <a:off x="988528" y="520700"/>
            <a:ext cx="45719" cy="9406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lvl1pPr>
              <a:defRPr sz="2800" b="1">
                <a:solidFill>
                  <a:srgbClr val="007446"/>
                </a:solidFill>
                <a:latin typeface="Gotham Black"/>
                <a:ea typeface="Gotham Black"/>
                <a:cs typeface="Gotham Black"/>
                <a:sym typeface="Gotham Black"/>
              </a:defRPr>
            </a:lvl1pPr>
          </a:lstStyle>
          <a:p>
            <a:endParaRPr dirty="0"/>
          </a:p>
        </p:txBody>
      </p:sp>
      <p:sp>
        <p:nvSpPr>
          <p:cNvPr id="194"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3" name="TextBox 2">
            <a:extLst>
              <a:ext uri="{FF2B5EF4-FFF2-40B4-BE49-F238E27FC236}">
                <a16:creationId xmlns:a16="http://schemas.microsoft.com/office/drawing/2014/main" id="{573FD9FA-0F63-486C-B47C-829D6AAE0965}"/>
              </a:ext>
            </a:extLst>
          </p:cNvPr>
          <p:cNvSpPr txBox="1"/>
          <p:nvPr/>
        </p:nvSpPr>
        <p:spPr>
          <a:xfrm>
            <a:off x="707504" y="1561936"/>
            <a:ext cx="8887559" cy="28007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4400" b="0" i="0" u="none" strike="noStrike" cap="none" spc="0" normalizeH="0" baseline="0" dirty="0">
                <a:ln>
                  <a:noFill/>
                </a:ln>
                <a:solidFill>
                  <a:srgbClr val="00B050"/>
                </a:solidFill>
                <a:effectLst>
                  <a:outerShdw blurRad="38100" dist="38100" dir="2700000" algn="tl">
                    <a:srgbClr val="000000">
                      <a:alpha val="43137"/>
                    </a:srgbClr>
                  </a:outerShdw>
                </a:effectLst>
                <a:uFillTx/>
                <a:latin typeface="Arial" panose="020B0604020202020204" pitchFamily="34" charset="0"/>
                <a:cs typeface="Arial" panose="020B0604020202020204" pitchFamily="34" charset="0"/>
                <a:sym typeface="Helvetica"/>
              </a:rPr>
              <a:t>Tactic: To leverage our social media platforms to push the “Phone Down, It’s the Law” message out</a:t>
            </a:r>
          </a:p>
        </p:txBody>
      </p:sp>
    </p:spTree>
    <p:extLst>
      <p:ext uri="{BB962C8B-B14F-4D97-AF65-F5344CB8AC3E}">
        <p14:creationId xmlns:p14="http://schemas.microsoft.com/office/powerpoint/2010/main" val="4010144940"/>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4" name="TextBox 3">
            <a:extLst>
              <a:ext uri="{FF2B5EF4-FFF2-40B4-BE49-F238E27FC236}">
                <a16:creationId xmlns:a16="http://schemas.microsoft.com/office/drawing/2014/main" id="{4F3B8BBB-1982-4DB3-BA28-D1A883281BFD}"/>
              </a:ext>
            </a:extLst>
          </p:cNvPr>
          <p:cNvSpPr txBox="1"/>
          <p:nvPr/>
        </p:nvSpPr>
        <p:spPr>
          <a:xfrm>
            <a:off x="477096" y="469841"/>
            <a:ext cx="587043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Twitter Ad</a:t>
            </a:r>
          </a:p>
        </p:txBody>
      </p:sp>
      <p:sp>
        <p:nvSpPr>
          <p:cNvPr id="2" name="TextBox 1">
            <a:extLst>
              <a:ext uri="{FF2B5EF4-FFF2-40B4-BE49-F238E27FC236}">
                <a16:creationId xmlns:a16="http://schemas.microsoft.com/office/drawing/2014/main" id="{846E1529-EF84-4302-A696-9C8FDF6DE33B}"/>
              </a:ext>
            </a:extLst>
          </p:cNvPr>
          <p:cNvSpPr txBox="1"/>
          <p:nvPr/>
        </p:nvSpPr>
        <p:spPr>
          <a:xfrm>
            <a:off x="5458267" y="2618824"/>
            <a:ext cx="885176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1" u="none" strike="noStrike" cap="none" spc="0" normalizeH="0" baseline="0" dirty="0">
                <a:ln>
                  <a:noFill/>
                </a:ln>
                <a:solidFill>
                  <a:srgbClr val="000000"/>
                </a:solidFill>
                <a:effectLst/>
                <a:uFillTx/>
                <a:latin typeface="+mj-lt"/>
                <a:ea typeface="+mj-ea"/>
                <a:cs typeface="+mj-cs"/>
                <a:sym typeface="Helvetica"/>
              </a:rPr>
              <a:t>Phone Down, It’s The Law</a:t>
            </a:r>
          </a:p>
        </p:txBody>
      </p:sp>
      <p:graphicFrame>
        <p:nvGraphicFramePr>
          <p:cNvPr id="7" name="Table 7">
            <a:extLst>
              <a:ext uri="{FF2B5EF4-FFF2-40B4-BE49-F238E27FC236}">
                <a16:creationId xmlns:a16="http://schemas.microsoft.com/office/drawing/2014/main" id="{62870E3C-E4BA-417C-88BB-35ADDA276A3F}"/>
              </a:ext>
            </a:extLst>
          </p:cNvPr>
          <p:cNvGraphicFramePr>
            <a:graphicFrameLocks noGrp="1"/>
          </p:cNvGraphicFramePr>
          <p:nvPr>
            <p:extLst>
              <p:ext uri="{D42A27DB-BD31-4B8C-83A1-F6EECF244321}">
                <p14:modId xmlns:p14="http://schemas.microsoft.com/office/powerpoint/2010/main" val="1463909302"/>
              </p:ext>
            </p:extLst>
          </p:nvPr>
        </p:nvGraphicFramePr>
        <p:xfrm>
          <a:off x="477096" y="1124858"/>
          <a:ext cx="7596860" cy="1015228"/>
        </p:xfrm>
        <a:graphic>
          <a:graphicData uri="http://schemas.openxmlformats.org/drawingml/2006/table">
            <a:tbl>
              <a:tblPr firstRow="1" bandRow="1">
                <a:tableStyleId>{08FB837D-C827-4EFA-A057-4D05807E0F7C}</a:tableStyleId>
              </a:tblPr>
              <a:tblGrid>
                <a:gridCol w="1899215">
                  <a:extLst>
                    <a:ext uri="{9D8B030D-6E8A-4147-A177-3AD203B41FA5}">
                      <a16:colId xmlns:a16="http://schemas.microsoft.com/office/drawing/2014/main" val="2831274468"/>
                    </a:ext>
                  </a:extLst>
                </a:gridCol>
                <a:gridCol w="1899215">
                  <a:extLst>
                    <a:ext uri="{9D8B030D-6E8A-4147-A177-3AD203B41FA5}">
                      <a16:colId xmlns:a16="http://schemas.microsoft.com/office/drawing/2014/main" val="2126744101"/>
                    </a:ext>
                  </a:extLst>
                </a:gridCol>
                <a:gridCol w="1899215">
                  <a:extLst>
                    <a:ext uri="{9D8B030D-6E8A-4147-A177-3AD203B41FA5}">
                      <a16:colId xmlns:a16="http://schemas.microsoft.com/office/drawing/2014/main" val="1712910593"/>
                    </a:ext>
                  </a:extLst>
                </a:gridCol>
                <a:gridCol w="1899215">
                  <a:extLst>
                    <a:ext uri="{9D8B030D-6E8A-4147-A177-3AD203B41FA5}">
                      <a16:colId xmlns:a16="http://schemas.microsoft.com/office/drawing/2014/main" val="2704914597"/>
                    </a:ext>
                  </a:extLst>
                </a:gridCol>
              </a:tblGrid>
              <a:tr h="507614">
                <a:tc>
                  <a:txBody>
                    <a:bodyPr/>
                    <a:lstStyle/>
                    <a:p>
                      <a:pPr algn="ctr"/>
                      <a:r>
                        <a:rPr lang="en-US" sz="2400" dirty="0"/>
                        <a:t>Impressions</a:t>
                      </a:r>
                    </a:p>
                  </a:txBody>
                  <a:tcPr/>
                </a:tc>
                <a:tc>
                  <a:txBody>
                    <a:bodyPr/>
                    <a:lstStyle/>
                    <a:p>
                      <a:pPr algn="ctr"/>
                      <a:r>
                        <a:rPr lang="en-US" sz="2400" dirty="0"/>
                        <a:t>Audience</a:t>
                      </a:r>
                    </a:p>
                  </a:txBody>
                  <a:tcPr/>
                </a:tc>
                <a:tc>
                  <a:txBody>
                    <a:bodyPr/>
                    <a:lstStyle/>
                    <a:p>
                      <a:pPr algn="ctr"/>
                      <a:r>
                        <a:rPr lang="en-US" sz="2400" dirty="0"/>
                        <a:t>Follows</a:t>
                      </a:r>
                    </a:p>
                  </a:txBody>
                  <a:tcPr/>
                </a:tc>
                <a:tc>
                  <a:txBody>
                    <a:bodyPr/>
                    <a:lstStyle/>
                    <a:p>
                      <a:pPr algn="ctr"/>
                      <a:r>
                        <a:rPr lang="en-US" sz="2400" dirty="0"/>
                        <a:t>Duration</a:t>
                      </a:r>
                    </a:p>
                  </a:txBody>
                  <a:tcPr/>
                </a:tc>
                <a:extLst>
                  <a:ext uri="{0D108BD9-81ED-4DB2-BD59-A6C34878D82A}">
                    <a16:rowId xmlns:a16="http://schemas.microsoft.com/office/drawing/2014/main" val="2492215729"/>
                  </a:ext>
                </a:extLst>
              </a:tr>
              <a:tr h="507614">
                <a:tc>
                  <a:txBody>
                    <a:bodyPr/>
                    <a:lstStyle/>
                    <a:p>
                      <a:pPr algn="ctr"/>
                      <a:r>
                        <a:rPr lang="en-US" sz="2400" b="0" i="0" u="none" strike="noStrike" cap="none" spc="0" baseline="0" dirty="0">
                          <a:ln>
                            <a:noFill/>
                          </a:ln>
                          <a:solidFill>
                            <a:schemeClr val="dk1"/>
                          </a:solidFill>
                          <a:effectLst/>
                          <a:uFillTx/>
                          <a:latin typeface="+mn-lt"/>
                          <a:ea typeface="+mn-ea"/>
                          <a:cs typeface="+mn-cs"/>
                          <a:sym typeface="Calibri"/>
                        </a:rPr>
                        <a:t>2,518,022</a:t>
                      </a:r>
                      <a:endParaRPr lang="en-US" sz="2400" dirty="0"/>
                    </a:p>
                  </a:txBody>
                  <a:tcPr/>
                </a:tc>
                <a:tc>
                  <a:txBody>
                    <a:bodyPr/>
                    <a:lstStyle/>
                    <a:p>
                      <a:pPr algn="ctr"/>
                      <a:r>
                        <a:rPr lang="en-US" sz="2400" dirty="0"/>
                        <a:t>Virginia </a:t>
                      </a:r>
                    </a:p>
                  </a:txBody>
                  <a:tcPr/>
                </a:tc>
                <a:tc>
                  <a:txBody>
                    <a:bodyPr/>
                    <a:lstStyle/>
                    <a:p>
                      <a:pPr algn="ctr"/>
                      <a:r>
                        <a:rPr lang="en-US" sz="2400" dirty="0"/>
                        <a:t>686</a:t>
                      </a:r>
                    </a:p>
                  </a:txBody>
                  <a:tcPr/>
                </a:tc>
                <a:tc>
                  <a:txBody>
                    <a:bodyPr/>
                    <a:lstStyle/>
                    <a:p>
                      <a:pPr algn="ctr"/>
                      <a:r>
                        <a:rPr lang="en-US" sz="2400" dirty="0"/>
                        <a:t>20 Days</a:t>
                      </a:r>
                    </a:p>
                  </a:txBody>
                  <a:tcPr/>
                </a:tc>
                <a:extLst>
                  <a:ext uri="{0D108BD9-81ED-4DB2-BD59-A6C34878D82A}">
                    <a16:rowId xmlns:a16="http://schemas.microsoft.com/office/drawing/2014/main" val="287283086"/>
                  </a:ext>
                </a:extLst>
              </a:tr>
            </a:tbl>
          </a:graphicData>
        </a:graphic>
      </p:graphicFrame>
      <p:pic>
        <p:nvPicPr>
          <p:cNvPr id="5" name="Picture 4">
            <a:extLst>
              <a:ext uri="{FF2B5EF4-FFF2-40B4-BE49-F238E27FC236}">
                <a16:creationId xmlns:a16="http://schemas.microsoft.com/office/drawing/2014/main" id="{93A98929-F301-41E6-A137-A4146EAD6A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095" y="2201214"/>
            <a:ext cx="4682553" cy="4520599"/>
          </a:xfrm>
          <a:prstGeom prst="rect">
            <a:avLst/>
          </a:prstGeom>
        </p:spPr>
      </p:pic>
    </p:spTree>
    <p:extLst>
      <p:ext uri="{BB962C8B-B14F-4D97-AF65-F5344CB8AC3E}">
        <p14:creationId xmlns:p14="http://schemas.microsoft.com/office/powerpoint/2010/main" val="2894090328"/>
      </p:ext>
    </p:extLst>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4" name="TextBox 3">
            <a:extLst>
              <a:ext uri="{FF2B5EF4-FFF2-40B4-BE49-F238E27FC236}">
                <a16:creationId xmlns:a16="http://schemas.microsoft.com/office/drawing/2014/main" id="{4F3B8BBB-1982-4DB3-BA28-D1A883281BFD}"/>
              </a:ext>
            </a:extLst>
          </p:cNvPr>
          <p:cNvSpPr txBox="1"/>
          <p:nvPr/>
        </p:nvSpPr>
        <p:spPr>
          <a:xfrm>
            <a:off x="337455" y="505720"/>
            <a:ext cx="587043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Facebook Ad</a:t>
            </a:r>
          </a:p>
        </p:txBody>
      </p:sp>
      <p:sp>
        <p:nvSpPr>
          <p:cNvPr id="2" name="TextBox 1">
            <a:extLst>
              <a:ext uri="{FF2B5EF4-FFF2-40B4-BE49-F238E27FC236}">
                <a16:creationId xmlns:a16="http://schemas.microsoft.com/office/drawing/2014/main" id="{846E1529-EF84-4302-A696-9C8FDF6DE33B}"/>
              </a:ext>
            </a:extLst>
          </p:cNvPr>
          <p:cNvSpPr txBox="1"/>
          <p:nvPr/>
        </p:nvSpPr>
        <p:spPr>
          <a:xfrm>
            <a:off x="5966765" y="2658422"/>
            <a:ext cx="885176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Phone Down, It’s The Law</a:t>
            </a:r>
          </a:p>
        </p:txBody>
      </p:sp>
      <p:graphicFrame>
        <p:nvGraphicFramePr>
          <p:cNvPr id="7" name="Table 7">
            <a:extLst>
              <a:ext uri="{FF2B5EF4-FFF2-40B4-BE49-F238E27FC236}">
                <a16:creationId xmlns:a16="http://schemas.microsoft.com/office/drawing/2014/main" id="{62870E3C-E4BA-417C-88BB-35ADDA276A3F}"/>
              </a:ext>
            </a:extLst>
          </p:cNvPr>
          <p:cNvGraphicFramePr>
            <a:graphicFrameLocks noGrp="1"/>
          </p:cNvGraphicFramePr>
          <p:nvPr>
            <p:extLst>
              <p:ext uri="{D42A27DB-BD31-4B8C-83A1-F6EECF244321}">
                <p14:modId xmlns:p14="http://schemas.microsoft.com/office/powerpoint/2010/main" val="2537098950"/>
              </p:ext>
            </p:extLst>
          </p:nvPr>
        </p:nvGraphicFramePr>
        <p:xfrm>
          <a:off x="337455" y="1124858"/>
          <a:ext cx="7364800" cy="914400"/>
        </p:xfrm>
        <a:graphic>
          <a:graphicData uri="http://schemas.openxmlformats.org/drawingml/2006/table">
            <a:tbl>
              <a:tblPr firstRow="1" bandRow="1">
                <a:tableStyleId>{08FB837D-C827-4EFA-A057-4D05807E0F7C}</a:tableStyleId>
              </a:tblPr>
              <a:tblGrid>
                <a:gridCol w="1841200">
                  <a:extLst>
                    <a:ext uri="{9D8B030D-6E8A-4147-A177-3AD203B41FA5}">
                      <a16:colId xmlns:a16="http://schemas.microsoft.com/office/drawing/2014/main" val="2831274468"/>
                    </a:ext>
                  </a:extLst>
                </a:gridCol>
                <a:gridCol w="1841200">
                  <a:extLst>
                    <a:ext uri="{9D8B030D-6E8A-4147-A177-3AD203B41FA5}">
                      <a16:colId xmlns:a16="http://schemas.microsoft.com/office/drawing/2014/main" val="2126744101"/>
                    </a:ext>
                  </a:extLst>
                </a:gridCol>
                <a:gridCol w="1841200">
                  <a:extLst>
                    <a:ext uri="{9D8B030D-6E8A-4147-A177-3AD203B41FA5}">
                      <a16:colId xmlns:a16="http://schemas.microsoft.com/office/drawing/2014/main" val="1712910593"/>
                    </a:ext>
                  </a:extLst>
                </a:gridCol>
                <a:gridCol w="1841200">
                  <a:extLst>
                    <a:ext uri="{9D8B030D-6E8A-4147-A177-3AD203B41FA5}">
                      <a16:colId xmlns:a16="http://schemas.microsoft.com/office/drawing/2014/main" val="2704914597"/>
                    </a:ext>
                  </a:extLst>
                </a:gridCol>
              </a:tblGrid>
              <a:tr h="344809">
                <a:tc>
                  <a:txBody>
                    <a:bodyPr/>
                    <a:lstStyle/>
                    <a:p>
                      <a:pPr algn="ctr"/>
                      <a:r>
                        <a:rPr lang="en-US" sz="2400" dirty="0"/>
                        <a:t>Reach</a:t>
                      </a:r>
                    </a:p>
                  </a:txBody>
                  <a:tcPr/>
                </a:tc>
                <a:tc>
                  <a:txBody>
                    <a:bodyPr/>
                    <a:lstStyle/>
                    <a:p>
                      <a:pPr algn="ctr"/>
                      <a:r>
                        <a:rPr lang="en-US" sz="2400" dirty="0"/>
                        <a:t>Engagement</a:t>
                      </a:r>
                    </a:p>
                  </a:txBody>
                  <a:tcPr/>
                </a:tc>
                <a:tc>
                  <a:txBody>
                    <a:bodyPr/>
                    <a:lstStyle/>
                    <a:p>
                      <a:pPr algn="ctr"/>
                      <a:r>
                        <a:rPr lang="en-US" sz="2400" dirty="0"/>
                        <a:t>Shares</a:t>
                      </a:r>
                    </a:p>
                  </a:txBody>
                  <a:tcPr/>
                </a:tc>
                <a:tc>
                  <a:txBody>
                    <a:bodyPr/>
                    <a:lstStyle/>
                    <a:p>
                      <a:pPr algn="ctr"/>
                      <a:r>
                        <a:rPr lang="en-US" sz="2400" dirty="0"/>
                        <a:t>Duration</a:t>
                      </a:r>
                    </a:p>
                  </a:txBody>
                  <a:tcPr/>
                </a:tc>
                <a:extLst>
                  <a:ext uri="{0D108BD9-81ED-4DB2-BD59-A6C34878D82A}">
                    <a16:rowId xmlns:a16="http://schemas.microsoft.com/office/drawing/2014/main" val="2492215729"/>
                  </a:ext>
                </a:extLst>
              </a:tr>
              <a:tr h="292875">
                <a:tc>
                  <a:txBody>
                    <a:bodyPr/>
                    <a:lstStyle/>
                    <a:p>
                      <a:pPr algn="ctr"/>
                      <a:r>
                        <a:rPr lang="en-US" sz="2400" b="0" i="0" u="none" strike="noStrike" cap="none" spc="0" baseline="0" dirty="0">
                          <a:ln>
                            <a:noFill/>
                          </a:ln>
                          <a:solidFill>
                            <a:schemeClr val="dk1"/>
                          </a:solidFill>
                          <a:effectLst/>
                          <a:uFillTx/>
                          <a:latin typeface="+mn-lt"/>
                          <a:ea typeface="+mn-ea"/>
                          <a:cs typeface="+mn-cs"/>
                          <a:sym typeface="Calibri"/>
                        </a:rPr>
                        <a:t>116,200</a:t>
                      </a:r>
                      <a:endParaRPr lang="en-US" sz="2400" dirty="0"/>
                    </a:p>
                  </a:txBody>
                  <a:tcPr/>
                </a:tc>
                <a:tc>
                  <a:txBody>
                    <a:bodyPr/>
                    <a:lstStyle/>
                    <a:p>
                      <a:pPr algn="ctr"/>
                      <a:r>
                        <a:rPr lang="en-US" sz="2400" dirty="0"/>
                        <a:t>74,340</a:t>
                      </a:r>
                    </a:p>
                  </a:txBody>
                  <a:tcPr/>
                </a:tc>
                <a:tc>
                  <a:txBody>
                    <a:bodyPr/>
                    <a:lstStyle/>
                    <a:p>
                      <a:pPr algn="ctr"/>
                      <a:r>
                        <a:rPr lang="en-US" sz="2400" dirty="0"/>
                        <a:t>1,358</a:t>
                      </a:r>
                    </a:p>
                  </a:txBody>
                  <a:tcPr/>
                </a:tc>
                <a:tc>
                  <a:txBody>
                    <a:bodyPr/>
                    <a:lstStyle/>
                    <a:p>
                      <a:pPr algn="ctr"/>
                      <a:r>
                        <a:rPr lang="en-US" sz="2400" dirty="0"/>
                        <a:t>19 Days</a:t>
                      </a:r>
                    </a:p>
                  </a:txBody>
                  <a:tcPr/>
                </a:tc>
                <a:extLst>
                  <a:ext uri="{0D108BD9-81ED-4DB2-BD59-A6C34878D82A}">
                    <a16:rowId xmlns:a16="http://schemas.microsoft.com/office/drawing/2014/main" val="287283086"/>
                  </a:ext>
                </a:extLst>
              </a:tr>
            </a:tbl>
          </a:graphicData>
        </a:graphic>
      </p:graphicFrame>
      <p:pic>
        <p:nvPicPr>
          <p:cNvPr id="5" name="Picture 4">
            <a:extLst>
              <a:ext uri="{FF2B5EF4-FFF2-40B4-BE49-F238E27FC236}">
                <a16:creationId xmlns:a16="http://schemas.microsoft.com/office/drawing/2014/main" id="{D208EC1A-3B5A-40B9-A7A6-9D746BE7894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55" y="2109761"/>
            <a:ext cx="5312670" cy="4427225"/>
          </a:xfrm>
          <a:prstGeom prst="rect">
            <a:avLst/>
          </a:prstGeom>
        </p:spPr>
      </p:pic>
    </p:spTree>
    <p:extLst>
      <p:ext uri="{BB962C8B-B14F-4D97-AF65-F5344CB8AC3E}">
        <p14:creationId xmlns:p14="http://schemas.microsoft.com/office/powerpoint/2010/main" val="2099541289"/>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building, sky, outdoor, government building&#10;&#10;Description automatically generated">
            <a:extLst>
              <a:ext uri="{FF2B5EF4-FFF2-40B4-BE49-F238E27FC236}">
                <a16:creationId xmlns:a16="http://schemas.microsoft.com/office/drawing/2014/main" id="{E42B93C1-499C-4FB2-8C95-8EB48F9C9AA8}"/>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656102" y="-6083"/>
            <a:ext cx="12458467" cy="6864083"/>
          </a:xfrm>
          <a:prstGeom prst="rect">
            <a:avLst/>
          </a:prstGeom>
        </p:spPr>
      </p:pic>
      <p:sp>
        <p:nvSpPr>
          <p:cNvPr id="127" name="Shape"/>
          <p:cNvSpPr/>
          <p:nvPr/>
        </p:nvSpPr>
        <p:spPr>
          <a:xfrm>
            <a:off x="7215088" y="-6083"/>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28" name="Picture 7" descr="Picture 7"/>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12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30" name="TextBox 10"/>
          <p:cNvSpPr txBox="1"/>
          <p:nvPr/>
        </p:nvSpPr>
        <p:spPr>
          <a:xfrm>
            <a:off x="803741" y="601642"/>
            <a:ext cx="3482681" cy="83099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sz="4800" dirty="0">
                <a:latin typeface="Arial" panose="020B0604020202020204" pitchFamily="34" charset="0"/>
                <a:cs typeface="Arial" panose="020B0604020202020204" pitchFamily="34" charset="0"/>
              </a:rPr>
              <a:t>The Charge</a:t>
            </a:r>
            <a:endParaRPr sz="4800" dirty="0">
              <a:latin typeface="Arial" panose="020B0604020202020204" pitchFamily="34" charset="0"/>
              <a:cs typeface="Arial" panose="020B0604020202020204" pitchFamily="34" charset="0"/>
            </a:endParaRPr>
          </a:p>
        </p:txBody>
      </p:sp>
      <p:sp>
        <p:nvSpPr>
          <p:cNvPr id="13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3" name="TextBox 2">
            <a:extLst>
              <a:ext uri="{FF2B5EF4-FFF2-40B4-BE49-F238E27FC236}">
                <a16:creationId xmlns:a16="http://schemas.microsoft.com/office/drawing/2014/main" id="{9D7B7305-E67C-434F-A13C-6BD8BFF98760}"/>
              </a:ext>
            </a:extLst>
          </p:cNvPr>
          <p:cNvSpPr txBox="1"/>
          <p:nvPr/>
        </p:nvSpPr>
        <p:spPr>
          <a:xfrm>
            <a:off x="803741" y="2206329"/>
            <a:ext cx="9538783" cy="26776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r>
              <a:rPr lang="en-US" sz="2400" b="0" i="0" dirty="0">
                <a:solidFill>
                  <a:srgbClr val="112E4F"/>
                </a:solidFill>
                <a:effectLst/>
                <a:latin typeface="Arial" panose="020B0604020202020204" pitchFamily="34" charset="0"/>
                <a:cs typeface="Arial" panose="020B0604020202020204" pitchFamily="34" charset="0"/>
              </a:rPr>
              <a:t>The Virginia General Assembly mandated that traffic safety organizations like DRIVE SMART Virginia shall develop and provide educational materials to the public regarding the provisions of this act prior to its effective date.</a:t>
            </a:r>
          </a:p>
          <a:p>
            <a:endParaRPr lang="en-US" sz="2400" dirty="0">
              <a:solidFill>
                <a:srgbClr val="112E4F"/>
              </a:solidFill>
              <a:latin typeface="Arial" panose="020B0604020202020204" pitchFamily="34" charset="0"/>
              <a:cs typeface="Arial" panose="020B0604020202020204" pitchFamily="34" charset="0"/>
            </a:endParaRPr>
          </a:p>
          <a:p>
            <a:r>
              <a:rPr lang="en-US" sz="2400" dirty="0">
                <a:solidFill>
                  <a:srgbClr val="112E4F"/>
                </a:solidFill>
                <a:latin typeface="Arial" panose="020B0604020202020204" pitchFamily="34" charset="0"/>
                <a:cs typeface="Arial" panose="020B0604020202020204" pitchFamily="34" charset="0"/>
              </a:rPr>
              <a:t>The effective date was delayed for six months in order to provide the time to deliver this education to the public.</a:t>
            </a: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6904490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147" name="Picture 8" descr="Picture 8"/>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148"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4" name="TextBox 3">
            <a:extLst>
              <a:ext uri="{FF2B5EF4-FFF2-40B4-BE49-F238E27FC236}">
                <a16:creationId xmlns:a16="http://schemas.microsoft.com/office/drawing/2014/main" id="{4F3B8BBB-1982-4DB3-BA28-D1A883281BFD}"/>
              </a:ext>
            </a:extLst>
          </p:cNvPr>
          <p:cNvSpPr txBox="1"/>
          <p:nvPr/>
        </p:nvSpPr>
        <p:spPr>
          <a:xfrm>
            <a:off x="337455" y="513026"/>
            <a:ext cx="5870438"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Instagram Ad</a:t>
            </a:r>
          </a:p>
        </p:txBody>
      </p:sp>
      <p:sp>
        <p:nvSpPr>
          <p:cNvPr id="2" name="TextBox 1">
            <a:extLst>
              <a:ext uri="{FF2B5EF4-FFF2-40B4-BE49-F238E27FC236}">
                <a16:creationId xmlns:a16="http://schemas.microsoft.com/office/drawing/2014/main" id="{846E1529-EF84-4302-A696-9C8FDF6DE33B}"/>
              </a:ext>
            </a:extLst>
          </p:cNvPr>
          <p:cNvSpPr txBox="1"/>
          <p:nvPr/>
        </p:nvSpPr>
        <p:spPr>
          <a:xfrm>
            <a:off x="5463569" y="2737270"/>
            <a:ext cx="8851769" cy="523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800" b="1" i="1"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Phone Down, It’s The Law</a:t>
            </a:r>
          </a:p>
        </p:txBody>
      </p:sp>
      <p:graphicFrame>
        <p:nvGraphicFramePr>
          <p:cNvPr id="7" name="Table 7">
            <a:extLst>
              <a:ext uri="{FF2B5EF4-FFF2-40B4-BE49-F238E27FC236}">
                <a16:creationId xmlns:a16="http://schemas.microsoft.com/office/drawing/2014/main" id="{62870E3C-E4BA-417C-88BB-35ADDA276A3F}"/>
              </a:ext>
            </a:extLst>
          </p:cNvPr>
          <p:cNvGraphicFramePr>
            <a:graphicFrameLocks noGrp="1"/>
          </p:cNvGraphicFramePr>
          <p:nvPr>
            <p:extLst>
              <p:ext uri="{D42A27DB-BD31-4B8C-83A1-F6EECF244321}">
                <p14:modId xmlns:p14="http://schemas.microsoft.com/office/powerpoint/2010/main" val="3277225130"/>
              </p:ext>
            </p:extLst>
          </p:nvPr>
        </p:nvGraphicFramePr>
        <p:xfrm>
          <a:off x="337455" y="1164282"/>
          <a:ext cx="7833780" cy="914400"/>
        </p:xfrm>
        <a:graphic>
          <a:graphicData uri="http://schemas.openxmlformats.org/drawingml/2006/table">
            <a:tbl>
              <a:tblPr firstRow="1" bandRow="1">
                <a:tableStyleId>{08FB837D-C827-4EFA-A057-4D05807E0F7C}</a:tableStyleId>
              </a:tblPr>
              <a:tblGrid>
                <a:gridCol w="1958445">
                  <a:extLst>
                    <a:ext uri="{9D8B030D-6E8A-4147-A177-3AD203B41FA5}">
                      <a16:colId xmlns:a16="http://schemas.microsoft.com/office/drawing/2014/main" val="2831274468"/>
                    </a:ext>
                  </a:extLst>
                </a:gridCol>
                <a:gridCol w="1958445">
                  <a:extLst>
                    <a:ext uri="{9D8B030D-6E8A-4147-A177-3AD203B41FA5}">
                      <a16:colId xmlns:a16="http://schemas.microsoft.com/office/drawing/2014/main" val="2126744101"/>
                    </a:ext>
                  </a:extLst>
                </a:gridCol>
                <a:gridCol w="1958445">
                  <a:extLst>
                    <a:ext uri="{9D8B030D-6E8A-4147-A177-3AD203B41FA5}">
                      <a16:colId xmlns:a16="http://schemas.microsoft.com/office/drawing/2014/main" val="1712910593"/>
                    </a:ext>
                  </a:extLst>
                </a:gridCol>
                <a:gridCol w="1958445">
                  <a:extLst>
                    <a:ext uri="{9D8B030D-6E8A-4147-A177-3AD203B41FA5}">
                      <a16:colId xmlns:a16="http://schemas.microsoft.com/office/drawing/2014/main" val="2704914597"/>
                    </a:ext>
                  </a:extLst>
                </a:gridCol>
              </a:tblGrid>
              <a:tr h="377797">
                <a:tc>
                  <a:txBody>
                    <a:bodyPr/>
                    <a:lstStyle/>
                    <a:p>
                      <a:pPr algn="ctr"/>
                      <a:r>
                        <a:rPr lang="en-US" sz="2400" dirty="0"/>
                        <a:t>Impressions</a:t>
                      </a:r>
                    </a:p>
                  </a:txBody>
                  <a:tcPr/>
                </a:tc>
                <a:tc>
                  <a:txBody>
                    <a:bodyPr/>
                    <a:lstStyle/>
                    <a:p>
                      <a:pPr algn="ctr"/>
                      <a:r>
                        <a:rPr lang="en-US" sz="2400" dirty="0" err="1"/>
                        <a:t>ThruPlays</a:t>
                      </a:r>
                      <a:endParaRPr lang="en-US" sz="2400" dirty="0"/>
                    </a:p>
                  </a:txBody>
                  <a:tcPr/>
                </a:tc>
                <a:tc>
                  <a:txBody>
                    <a:bodyPr/>
                    <a:lstStyle/>
                    <a:p>
                      <a:pPr algn="ctr"/>
                      <a:r>
                        <a:rPr lang="en-US" sz="2400" dirty="0"/>
                        <a:t>Results Rate</a:t>
                      </a:r>
                    </a:p>
                  </a:txBody>
                  <a:tcPr/>
                </a:tc>
                <a:tc>
                  <a:txBody>
                    <a:bodyPr/>
                    <a:lstStyle/>
                    <a:p>
                      <a:pPr algn="ctr"/>
                      <a:r>
                        <a:rPr lang="en-US" sz="2400" dirty="0"/>
                        <a:t>Duration</a:t>
                      </a:r>
                    </a:p>
                  </a:txBody>
                  <a:tcPr/>
                </a:tc>
                <a:extLst>
                  <a:ext uri="{0D108BD9-81ED-4DB2-BD59-A6C34878D82A}">
                    <a16:rowId xmlns:a16="http://schemas.microsoft.com/office/drawing/2014/main" val="2492215729"/>
                  </a:ext>
                </a:extLst>
              </a:tr>
              <a:tr h="377797">
                <a:tc>
                  <a:txBody>
                    <a:bodyPr/>
                    <a:lstStyle/>
                    <a:p>
                      <a:pPr algn="ctr"/>
                      <a:r>
                        <a:rPr lang="en-US" sz="2400" b="0" i="0" u="none" strike="noStrike" cap="none" spc="0" baseline="0" dirty="0">
                          <a:ln>
                            <a:noFill/>
                          </a:ln>
                          <a:solidFill>
                            <a:schemeClr val="dk1"/>
                          </a:solidFill>
                          <a:effectLst/>
                          <a:uFillTx/>
                          <a:latin typeface="+mn-lt"/>
                          <a:ea typeface="+mn-ea"/>
                          <a:cs typeface="+mn-cs"/>
                          <a:sym typeface="Calibri"/>
                        </a:rPr>
                        <a:t>324,419</a:t>
                      </a:r>
                      <a:endParaRPr lang="en-US" sz="2400" dirty="0"/>
                    </a:p>
                  </a:txBody>
                  <a:tcPr/>
                </a:tc>
                <a:tc>
                  <a:txBody>
                    <a:bodyPr/>
                    <a:lstStyle/>
                    <a:p>
                      <a:pPr algn="ctr"/>
                      <a:r>
                        <a:rPr lang="en-US" sz="2400" dirty="0"/>
                        <a:t>330,200</a:t>
                      </a:r>
                    </a:p>
                  </a:txBody>
                  <a:tcPr/>
                </a:tc>
                <a:tc>
                  <a:txBody>
                    <a:bodyPr/>
                    <a:lstStyle/>
                    <a:p>
                      <a:pPr algn="ctr"/>
                      <a:r>
                        <a:rPr lang="en-US" sz="2400" dirty="0"/>
                        <a:t>101.85%</a:t>
                      </a:r>
                    </a:p>
                  </a:txBody>
                  <a:tcPr/>
                </a:tc>
                <a:tc>
                  <a:txBody>
                    <a:bodyPr/>
                    <a:lstStyle/>
                    <a:p>
                      <a:pPr algn="ctr"/>
                      <a:r>
                        <a:rPr lang="en-US" sz="2400" dirty="0"/>
                        <a:t>19 Days</a:t>
                      </a:r>
                    </a:p>
                  </a:txBody>
                  <a:tcPr/>
                </a:tc>
                <a:extLst>
                  <a:ext uri="{0D108BD9-81ED-4DB2-BD59-A6C34878D82A}">
                    <a16:rowId xmlns:a16="http://schemas.microsoft.com/office/drawing/2014/main" val="287283086"/>
                  </a:ext>
                </a:extLst>
              </a:tr>
            </a:tbl>
          </a:graphicData>
        </a:graphic>
      </p:graphicFrame>
      <p:pic>
        <p:nvPicPr>
          <p:cNvPr id="6" name="Picture 5">
            <a:extLst>
              <a:ext uri="{FF2B5EF4-FFF2-40B4-BE49-F238E27FC236}">
                <a16:creationId xmlns:a16="http://schemas.microsoft.com/office/drawing/2014/main" id="{775DBBAA-3761-4036-A087-0478DD76A5B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455" y="2261301"/>
            <a:ext cx="4481609" cy="4326607"/>
          </a:xfrm>
          <a:prstGeom prst="rect">
            <a:avLst/>
          </a:prstGeom>
        </p:spPr>
      </p:pic>
    </p:spTree>
    <p:extLst>
      <p:ext uri="{BB962C8B-B14F-4D97-AF65-F5344CB8AC3E}">
        <p14:creationId xmlns:p14="http://schemas.microsoft.com/office/powerpoint/2010/main" val="1953954116"/>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218"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19"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pic>
        <p:nvPicPr>
          <p:cNvPr id="3" name="Picture 2">
            <a:extLst>
              <a:ext uri="{FF2B5EF4-FFF2-40B4-BE49-F238E27FC236}">
                <a16:creationId xmlns:a16="http://schemas.microsoft.com/office/drawing/2014/main" id="{12399935-480B-4096-B749-E780AFC5A2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2357" y="127477"/>
            <a:ext cx="9637229" cy="5970233"/>
          </a:xfrm>
          <a:prstGeom prst="rect">
            <a:avLst/>
          </a:prstGeom>
          <a:effectLst>
            <a:outerShdw blurRad="50800" dist="38100" dir="2700000" algn="tl" rotWithShape="0">
              <a:prstClr val="black">
                <a:alpha val="40000"/>
              </a:prstClr>
            </a:outerShdw>
          </a:effectLst>
        </p:spPr>
      </p:pic>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218"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1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pic>
        <p:nvPicPr>
          <p:cNvPr id="4" name="Picture 3" descr="Diagram&#10;&#10;Description automatically generated">
            <a:extLst>
              <a:ext uri="{FF2B5EF4-FFF2-40B4-BE49-F238E27FC236}">
                <a16:creationId xmlns:a16="http://schemas.microsoft.com/office/drawing/2014/main" id="{00255EDC-1313-4BC2-A668-8F551C2DB2E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2009" y="2452380"/>
            <a:ext cx="4037708" cy="3364757"/>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487065BA-0793-4034-8649-F90A85AEB51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18627" y="2452381"/>
            <a:ext cx="4037708" cy="3364757"/>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5A1D851E-0772-4488-8295-E2E80394EA3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7183" y="569873"/>
            <a:ext cx="8978416" cy="11099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12085533"/>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337455" y="261000"/>
            <a:ext cx="9781510" cy="120032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marL="342900" indent="-342900">
              <a:buFont typeface="Arial" panose="020B0604020202020204" pitchFamily="34" charset="0"/>
              <a:buChar char="•"/>
              <a:defRPr sz="2800" b="1">
                <a:solidFill>
                  <a:srgbClr val="007446"/>
                </a:solidFill>
                <a:latin typeface="Gotham Black"/>
                <a:ea typeface="Gotham Black"/>
                <a:cs typeface="Gotham Black"/>
                <a:sym typeface="Gotham Black"/>
              </a:defRPr>
            </a:pPr>
            <a:r>
              <a:rPr lang="en-US" sz="2400" dirty="0">
                <a:solidFill>
                  <a:schemeClr val="tx1"/>
                </a:solidFill>
                <a:latin typeface="Arial" panose="020B0604020202020204" pitchFamily="34" charset="0"/>
                <a:cs typeface="Arial" panose="020B0604020202020204" pitchFamily="34" charset="0"/>
              </a:rPr>
              <a:t>Continued to Engage the Virginia Governor and Bill Patrons</a:t>
            </a:r>
          </a:p>
          <a:p>
            <a:pPr marL="342900" indent="-342900">
              <a:buFont typeface="Arial" panose="020B0604020202020204" pitchFamily="34" charset="0"/>
              <a:buChar char="•"/>
              <a:defRPr sz="2800" b="1">
                <a:solidFill>
                  <a:srgbClr val="007446"/>
                </a:solidFill>
                <a:latin typeface="Gotham Black"/>
                <a:ea typeface="Gotham Black"/>
                <a:cs typeface="Gotham Black"/>
                <a:sym typeface="Gotham Black"/>
              </a:defRPr>
            </a:pPr>
            <a:r>
              <a:rPr lang="en-US" sz="2400" dirty="0">
                <a:solidFill>
                  <a:schemeClr val="tx1"/>
                </a:solidFill>
                <a:latin typeface="Arial" panose="020B0604020202020204" pitchFamily="34" charset="0"/>
                <a:cs typeface="Arial" panose="020B0604020202020204" pitchFamily="34" charset="0"/>
              </a:rPr>
              <a:t>Bill Signing Press Conference</a:t>
            </a:r>
          </a:p>
          <a:p>
            <a:pPr marL="342900" indent="-342900">
              <a:buFont typeface="Arial" panose="020B0604020202020204" pitchFamily="34" charset="0"/>
              <a:buChar char="•"/>
              <a:defRPr sz="2800" b="1">
                <a:solidFill>
                  <a:srgbClr val="007446"/>
                </a:solidFill>
                <a:latin typeface="Gotham Black"/>
                <a:ea typeface="Gotham Black"/>
                <a:cs typeface="Gotham Black"/>
                <a:sym typeface="Gotham Black"/>
              </a:defRPr>
            </a:pPr>
            <a:r>
              <a:rPr lang="en-US" sz="2400" dirty="0">
                <a:solidFill>
                  <a:schemeClr val="tx1"/>
                </a:solidFill>
                <a:latin typeface="Arial" panose="020B0604020202020204" pitchFamily="34" charset="0"/>
                <a:cs typeface="Arial" panose="020B0604020202020204" pitchFamily="34" charset="0"/>
              </a:rPr>
              <a:t>December Press Conference</a:t>
            </a:r>
            <a:endParaRPr sz="2400" dirty="0">
              <a:solidFill>
                <a:schemeClr val="tx1"/>
              </a:solidFill>
              <a:latin typeface="Arial" panose="020B0604020202020204" pitchFamily="34" charset="0"/>
              <a:cs typeface="Arial" panose="020B0604020202020204" pitchFamily="34" charset="0"/>
            </a:endParaRPr>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2" name="Picture 1">
            <a:extLst>
              <a:ext uri="{FF2B5EF4-FFF2-40B4-BE49-F238E27FC236}">
                <a16:creationId xmlns:a16="http://schemas.microsoft.com/office/drawing/2014/main" id="{77B421A0-0CB8-4A34-912B-E7AB7EEE4907}"/>
              </a:ext>
            </a:extLst>
          </p:cNvPr>
          <p:cNvPicPr>
            <a:picLocks noChangeAspect="1"/>
          </p:cNvPicPr>
          <p:nvPr/>
        </p:nvPicPr>
        <p:blipFill>
          <a:blip r:embed="rId3"/>
          <a:stretch>
            <a:fillRect/>
          </a:stretch>
        </p:blipFill>
        <p:spPr>
          <a:xfrm>
            <a:off x="2668979" y="1604365"/>
            <a:ext cx="5560622" cy="510526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41776042"/>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337455" y="261000"/>
            <a:ext cx="9781510" cy="4616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a:spAutoFit/>
          </a:bodyPr>
          <a:lstStyle/>
          <a:p>
            <a:pPr>
              <a:defRPr sz="2800" b="1">
                <a:solidFill>
                  <a:srgbClr val="007446"/>
                </a:solidFill>
                <a:latin typeface="Gotham Black"/>
                <a:ea typeface="Gotham Black"/>
                <a:cs typeface="Gotham Black"/>
                <a:sym typeface="Gotham Black"/>
              </a:defRPr>
            </a:pPr>
            <a:endParaRPr sz="2400" dirty="0">
              <a:solidFill>
                <a:schemeClr val="tx1"/>
              </a:solidFill>
              <a:latin typeface="Arial" panose="020B0604020202020204" pitchFamily="34" charset="0"/>
              <a:cs typeface="Arial" panose="020B0604020202020204" pitchFamily="34" charset="0"/>
            </a:endParaRPr>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10" name="TextBox 9">
            <a:extLst>
              <a:ext uri="{FF2B5EF4-FFF2-40B4-BE49-F238E27FC236}">
                <a16:creationId xmlns:a16="http://schemas.microsoft.com/office/drawing/2014/main" id="{1F054A45-8F30-4D76-9822-7F7E0DECA7C5}"/>
              </a:ext>
            </a:extLst>
          </p:cNvPr>
          <p:cNvSpPr txBox="1"/>
          <p:nvPr/>
        </p:nvSpPr>
        <p:spPr>
          <a:xfrm>
            <a:off x="631614" y="420691"/>
            <a:ext cx="8804215" cy="9541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sz="2800" dirty="0">
                <a:latin typeface="Arial" panose="020B0604020202020204" pitchFamily="34" charset="0"/>
                <a:cs typeface="Arial" panose="020B0604020202020204" pitchFamily="34" charset="0"/>
              </a:rPr>
              <a:t>Tactic: To leverage earned media opportunities to reach the widest, most diverse population possible. </a:t>
            </a:r>
          </a:p>
        </p:txBody>
      </p:sp>
      <p:pic>
        <p:nvPicPr>
          <p:cNvPr id="5" name="Picture 4">
            <a:extLst>
              <a:ext uri="{FF2B5EF4-FFF2-40B4-BE49-F238E27FC236}">
                <a16:creationId xmlns:a16="http://schemas.microsoft.com/office/drawing/2014/main" id="{86B71D0A-4594-4CD0-8F7D-D803CC49F9C2}"/>
              </a:ext>
            </a:extLst>
          </p:cNvPr>
          <p:cNvPicPr>
            <a:picLocks noChangeAspect="1"/>
          </p:cNvPicPr>
          <p:nvPr/>
        </p:nvPicPr>
        <p:blipFill>
          <a:blip r:embed="rId3"/>
          <a:stretch>
            <a:fillRect/>
          </a:stretch>
        </p:blipFill>
        <p:spPr>
          <a:xfrm>
            <a:off x="631614" y="1532171"/>
            <a:ext cx="5243378" cy="4993694"/>
          </a:xfrm>
          <a:prstGeom prst="rect">
            <a:avLst/>
          </a:prstGeom>
        </p:spPr>
      </p:pic>
      <p:sp>
        <p:nvSpPr>
          <p:cNvPr id="6" name="TextBox 5">
            <a:extLst>
              <a:ext uri="{FF2B5EF4-FFF2-40B4-BE49-F238E27FC236}">
                <a16:creationId xmlns:a16="http://schemas.microsoft.com/office/drawing/2014/main" id="{A6F12266-B054-4DA3-823D-1FE0F0C03F37}"/>
              </a:ext>
            </a:extLst>
          </p:cNvPr>
          <p:cNvSpPr txBox="1"/>
          <p:nvPr/>
        </p:nvSpPr>
        <p:spPr>
          <a:xfrm>
            <a:off x="5986968" y="2394137"/>
            <a:ext cx="4681203"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19 Newspaper Stories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lang="en-US" sz="2400" dirty="0">
                <a:latin typeface="Arial" panose="020B0604020202020204" pitchFamily="34" charset="0"/>
                <a:cs typeface="Arial" panose="020B0604020202020204" pitchFamily="34" charset="0"/>
              </a:rPr>
              <a:t>30 Television Stories</a:t>
            </a:r>
          </a:p>
          <a:p>
            <a:pPr marL="285750" marR="0" indent="-285750" algn="l" defTabSz="9144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7 Online Stories (blogs, etc.)</a:t>
            </a:r>
          </a:p>
        </p:txBody>
      </p:sp>
    </p:spTree>
    <p:extLst>
      <p:ext uri="{BB962C8B-B14F-4D97-AF65-F5344CB8AC3E}">
        <p14:creationId xmlns:p14="http://schemas.microsoft.com/office/powerpoint/2010/main" val="18496852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82" name="Picture 7" descr="Picture 7"/>
          <p:cNvPicPr>
            <a:picLocks noChangeAspect="1"/>
          </p:cNvPicPr>
          <p:nvPr/>
        </p:nvPicPr>
        <p:blipFill>
          <a:blip r:embed="rId4"/>
          <a:stretch>
            <a:fillRect/>
          </a:stretch>
        </p:blipFill>
        <p:spPr>
          <a:xfrm>
            <a:off x="10584543" y="362856"/>
            <a:ext cx="1270002" cy="762002"/>
          </a:xfrm>
          <a:prstGeom prst="rect">
            <a:avLst/>
          </a:prstGeom>
          <a:ln w="12700">
            <a:miter lim="400000"/>
          </a:ln>
        </p:spPr>
      </p:pic>
      <p:sp>
        <p:nvSpPr>
          <p:cNvPr id="183"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84" name="TextBox 10"/>
          <p:cNvSpPr txBox="1"/>
          <p:nvPr/>
        </p:nvSpPr>
        <p:spPr>
          <a:xfrm>
            <a:off x="441005" y="220641"/>
            <a:ext cx="5265220"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Public Service Announcement</a:t>
            </a:r>
            <a:endParaRPr dirty="0">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85"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E20EDBB6-4B2F-4B56-9670-889251FB04E0}"/>
              </a:ext>
            </a:extLst>
          </p:cNvPr>
          <p:cNvSpPr txBox="1"/>
          <p:nvPr/>
        </p:nvSpPr>
        <p:spPr>
          <a:xfrm>
            <a:off x="457329" y="680496"/>
            <a:ext cx="7691317" cy="110799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State Farm Insurance funded a PSA to raise awareness about the new law.</a:t>
            </a:r>
          </a:p>
          <a:p>
            <a:pPr marL="0" marR="0" indent="0" algn="l" defTabSz="9144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Helvetica"/>
            </a:endParaRPr>
          </a:p>
        </p:txBody>
      </p:sp>
      <p:pic>
        <p:nvPicPr>
          <p:cNvPr id="6" name="Picture 5">
            <a:extLst>
              <a:ext uri="{FF2B5EF4-FFF2-40B4-BE49-F238E27FC236}">
                <a16:creationId xmlns:a16="http://schemas.microsoft.com/office/drawing/2014/main" id="{B5C45581-2B3A-4458-AFAD-E323D7E6A578}"/>
              </a:ext>
            </a:extLst>
          </p:cNvPr>
          <p:cNvPicPr>
            <a:picLocks noChangeAspect="1"/>
          </p:cNvPicPr>
          <p:nvPr/>
        </p:nvPicPr>
        <p:blipFill>
          <a:blip r:embed="rId5"/>
          <a:stretch>
            <a:fillRect/>
          </a:stretch>
        </p:blipFill>
        <p:spPr>
          <a:xfrm>
            <a:off x="1083259" y="5637189"/>
            <a:ext cx="6439458" cy="1112616"/>
          </a:xfrm>
          <a:prstGeom prst="rect">
            <a:avLst/>
          </a:prstGeom>
        </p:spPr>
      </p:pic>
      <p:pic>
        <p:nvPicPr>
          <p:cNvPr id="5" name="DSV Put Downs">
            <a:hlinkClick r:id="" action="ppaction://media"/>
            <a:extLst>
              <a:ext uri="{FF2B5EF4-FFF2-40B4-BE49-F238E27FC236}">
                <a16:creationId xmlns:a16="http://schemas.microsoft.com/office/drawing/2014/main" id="{983352B8-D826-453D-8C82-E166009C4F39}"/>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896135" y="1463196"/>
            <a:ext cx="7091265" cy="3988837"/>
          </a:xfrm>
          <a:prstGeom prst="rect">
            <a:avLst/>
          </a:prstGeom>
        </p:spPr>
      </p:pic>
    </p:spTree>
    <p:extLst>
      <p:ext uri="{BB962C8B-B14F-4D97-AF65-F5344CB8AC3E}">
        <p14:creationId xmlns:p14="http://schemas.microsoft.com/office/powerpoint/2010/main" val="29066436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5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2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2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30" name="TextBox 10"/>
          <p:cNvSpPr txBox="1"/>
          <p:nvPr/>
        </p:nvSpPr>
        <p:spPr>
          <a:xfrm>
            <a:off x="803740" y="678581"/>
            <a:ext cx="1927768"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dirty="0">
                <a:latin typeface="Arial" panose="020B0604020202020204" pitchFamily="34" charset="0"/>
                <a:cs typeface="Arial" panose="020B0604020202020204" pitchFamily="34" charset="0"/>
              </a:rPr>
              <a:t>Radio PSA</a:t>
            </a:r>
            <a:endParaRPr dirty="0">
              <a:latin typeface="Arial" panose="020B0604020202020204" pitchFamily="34" charset="0"/>
              <a:cs typeface="Arial" panose="020B0604020202020204" pitchFamily="34" charset="0"/>
            </a:endParaRPr>
          </a:p>
        </p:txBody>
      </p:sp>
      <p:sp>
        <p:nvSpPr>
          <p:cNvPr id="13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5" name="Picture 4">
            <a:hlinkClick r:id="rId3"/>
            <a:extLst>
              <a:ext uri="{FF2B5EF4-FFF2-40B4-BE49-F238E27FC236}">
                <a16:creationId xmlns:a16="http://schemas.microsoft.com/office/drawing/2014/main" id="{7F6DA7DD-31E4-414E-9DC4-66D2B28C780E}"/>
              </a:ext>
            </a:extLst>
          </p:cNvPr>
          <p:cNvPicPr>
            <a:picLocks noChangeAspect="1"/>
          </p:cNvPicPr>
          <p:nvPr/>
        </p:nvPicPr>
        <p:blipFill>
          <a:blip r:embed="rId4"/>
          <a:stretch>
            <a:fillRect/>
          </a:stretch>
        </p:blipFill>
        <p:spPr>
          <a:xfrm>
            <a:off x="803740" y="2866620"/>
            <a:ext cx="8744088" cy="1997210"/>
          </a:xfrm>
          <a:prstGeom prst="rect">
            <a:avLst/>
          </a:prstGeom>
        </p:spPr>
      </p:pic>
      <p:sp>
        <p:nvSpPr>
          <p:cNvPr id="6" name="TextBox 5">
            <a:extLst>
              <a:ext uri="{FF2B5EF4-FFF2-40B4-BE49-F238E27FC236}">
                <a16:creationId xmlns:a16="http://schemas.microsoft.com/office/drawing/2014/main" id="{4504B2ED-6FBA-4246-938D-7F788478D3D9}"/>
              </a:ext>
            </a:extLst>
          </p:cNvPr>
          <p:cNvSpPr txBox="1"/>
          <p:nvPr/>
        </p:nvSpPr>
        <p:spPr>
          <a:xfrm>
            <a:off x="849938" y="1371600"/>
            <a:ext cx="8744088"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DRIVE SMART Virginia produced a 30-second PSA. The Virginia Association of Broadcasters distributed the PSA to its 230 member radio stations. </a:t>
            </a:r>
          </a:p>
        </p:txBody>
      </p:sp>
      <p:sp>
        <p:nvSpPr>
          <p:cNvPr id="13" name="TextBox 12">
            <a:extLst>
              <a:ext uri="{FF2B5EF4-FFF2-40B4-BE49-F238E27FC236}">
                <a16:creationId xmlns:a16="http://schemas.microsoft.com/office/drawing/2014/main" id="{164910F0-723C-4680-BB6F-C939932D9499}"/>
              </a:ext>
            </a:extLst>
          </p:cNvPr>
          <p:cNvSpPr txBox="1"/>
          <p:nvPr/>
        </p:nvSpPr>
        <p:spPr>
          <a:xfrm>
            <a:off x="1624519" y="5486400"/>
            <a:ext cx="6108970" cy="36933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lang="en-US" dirty="0">
                <a:latin typeface="Arial" panose="020B0604020202020204" pitchFamily="34" charset="0"/>
                <a:cs typeface="Arial" panose="020B0604020202020204" pitchFamily="34" charset="0"/>
                <a:hlinkClick r:id="rId3"/>
              </a:rPr>
              <a:t>https://soundcloud.com/user-351119834/newlaw</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5937814"/>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719764" y="362856"/>
            <a:ext cx="1491751" cy="5232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p>
            <a:pPr>
              <a:defRPr sz="2800" b="1">
                <a:solidFill>
                  <a:srgbClr val="007446"/>
                </a:solidFill>
                <a:latin typeface="Gotham Black"/>
                <a:ea typeface="Gotham Black"/>
                <a:cs typeface="Gotham Black"/>
                <a:sym typeface="Gotham Black"/>
              </a:defRPr>
            </a:pPr>
            <a:r>
              <a:rPr lang="en-US" sz="2800" dirty="0">
                <a:latin typeface="Arial" panose="020B0604020202020204" pitchFamily="34" charset="0"/>
                <a:cs typeface="Arial" panose="020B0604020202020204" pitchFamily="34" charset="0"/>
              </a:rPr>
              <a:t>Podcast</a:t>
            </a:r>
            <a:endParaRPr sz="2800" dirty="0">
              <a:latin typeface="Arial" panose="020B0604020202020204" pitchFamily="34" charset="0"/>
              <a:cs typeface="Arial" panose="020B0604020202020204" pitchFamily="34" charset="0"/>
            </a:endParaRPr>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3" name="Picture 2">
            <a:extLst>
              <a:ext uri="{FF2B5EF4-FFF2-40B4-BE49-F238E27FC236}">
                <a16:creationId xmlns:a16="http://schemas.microsoft.com/office/drawing/2014/main" id="{5935D1E8-52AF-4A02-AFB4-E3043560664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178367" y="743857"/>
            <a:ext cx="3578717" cy="3578717"/>
          </a:xfrm>
          <a:prstGeom prst="rect">
            <a:avLst/>
          </a:prstGeom>
          <a:ln>
            <a:solidFill>
              <a:schemeClr val="accent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EDB979A-B14C-4C3B-81E3-B1D97EAFF944}"/>
              </a:ext>
            </a:extLst>
          </p:cNvPr>
          <p:cNvSpPr txBox="1"/>
          <p:nvPr/>
        </p:nvSpPr>
        <p:spPr>
          <a:xfrm>
            <a:off x="2748800" y="5133856"/>
            <a:ext cx="4939654"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hlinkClick r:id="rId4"/>
              </a:rPr>
              <a:t>Episode 3: VTTI, Dr. Charlie </a:t>
            </a:r>
            <a:r>
              <a:rPr kumimoji="0" lang="en-US" sz="2400" b="0" i="0" u="none" strike="noStrike" cap="none" spc="0" normalizeH="0" baseline="0" dirty="0" err="1">
                <a:ln>
                  <a:noFill/>
                </a:ln>
                <a:solidFill>
                  <a:srgbClr val="000000"/>
                </a:solidFill>
                <a:effectLst/>
                <a:uFillTx/>
                <a:latin typeface="Arial" panose="020B0604020202020204" pitchFamily="34" charset="0"/>
                <a:cs typeface="Arial" panose="020B0604020202020204" pitchFamily="34" charset="0"/>
                <a:sym typeface="Helvetica"/>
                <a:hlinkClick r:id="rId4"/>
              </a:rPr>
              <a:t>Klauer</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
        <p:nvSpPr>
          <p:cNvPr id="11" name="TextBox 10">
            <a:extLst>
              <a:ext uri="{FF2B5EF4-FFF2-40B4-BE49-F238E27FC236}">
                <a16:creationId xmlns:a16="http://schemas.microsoft.com/office/drawing/2014/main" id="{32A24856-057A-46B6-8BC3-FDC42BE0BB23}"/>
              </a:ext>
            </a:extLst>
          </p:cNvPr>
          <p:cNvSpPr txBox="1"/>
          <p:nvPr/>
        </p:nvSpPr>
        <p:spPr>
          <a:xfrm>
            <a:off x="401077" y="1752230"/>
            <a:ext cx="5612557" cy="19389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400" b="0" i="0" dirty="0">
                <a:solidFill>
                  <a:srgbClr val="112E4F"/>
                </a:solidFill>
                <a:effectLst/>
                <a:latin typeface="Arial" panose="020B0604020202020204" pitchFamily="34" charset="0"/>
                <a:cs typeface="Arial" panose="020B0604020202020204" pitchFamily="34" charset="0"/>
              </a:rPr>
              <a:t>DRIVE SMART Virginia produces an interview-format podcast focused on traffic safety. This year, </a:t>
            </a:r>
            <a:r>
              <a:rPr lang="en-US" sz="2400" b="0" i="1" dirty="0">
                <a:solidFill>
                  <a:srgbClr val="112E4F"/>
                </a:solidFill>
                <a:effectLst/>
                <a:latin typeface="Arial" panose="020B0604020202020204" pitchFamily="34" charset="0"/>
                <a:cs typeface="Arial" panose="020B0604020202020204" pitchFamily="34" charset="0"/>
              </a:rPr>
              <a:t>The Road We Travel</a:t>
            </a:r>
            <a:r>
              <a:rPr lang="en-US" sz="2400" b="0" dirty="0">
                <a:solidFill>
                  <a:srgbClr val="112E4F"/>
                </a:solidFill>
                <a:effectLst/>
                <a:latin typeface="Arial" panose="020B0604020202020204" pitchFamily="34" charset="0"/>
                <a:cs typeface="Arial" panose="020B0604020202020204" pitchFamily="34" charset="0"/>
              </a:rPr>
              <a:t> did a 3-part series on the new law and distracted driving.</a:t>
            </a:r>
            <a:endPar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2456318715"/>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719764" y="362856"/>
            <a:ext cx="4282579" cy="4924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defRPr sz="2800" b="1">
                <a:solidFill>
                  <a:srgbClr val="007446"/>
                </a:solidFill>
                <a:latin typeface="Gotham Black"/>
                <a:ea typeface="Gotham Black"/>
                <a:cs typeface="Gotham Black"/>
                <a:sym typeface="Gotham Black"/>
              </a:defRPr>
            </a:pPr>
            <a:r>
              <a:rPr lang="en-US" sz="2600" dirty="0">
                <a:latin typeface="Arial" panose="020B0604020202020204" pitchFamily="34" charset="0"/>
                <a:cs typeface="Arial" panose="020B0604020202020204" pitchFamily="34" charset="0"/>
              </a:rPr>
              <a:t>Distracted Driving Summit</a:t>
            </a:r>
            <a:endParaRPr sz="2600" dirty="0">
              <a:latin typeface="Arial" panose="020B0604020202020204" pitchFamily="34" charset="0"/>
              <a:cs typeface="Arial" panose="020B0604020202020204" pitchFamily="34" charset="0"/>
            </a:endParaRPr>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3" name="Picture 2">
            <a:extLst>
              <a:ext uri="{FF2B5EF4-FFF2-40B4-BE49-F238E27FC236}">
                <a16:creationId xmlns:a16="http://schemas.microsoft.com/office/drawing/2014/main" id="{5935D1E8-52AF-4A02-AFB4-E30435606640}"/>
              </a:ext>
            </a:extLst>
          </p:cNvPr>
          <p:cNvPicPr>
            <a:picLocks noChangeAspect="1"/>
          </p:cNvPicPr>
          <p:nvPr/>
        </p:nvPicPr>
        <p:blipFill>
          <a:blip r:embed="rId4"/>
          <a:stretch>
            <a:fillRect/>
          </a:stretch>
        </p:blipFill>
        <p:spPr>
          <a:xfrm>
            <a:off x="5218627" y="1897531"/>
            <a:ext cx="6548783" cy="3578717"/>
          </a:xfrm>
          <a:prstGeom prst="rect">
            <a:avLst/>
          </a:prstGeom>
          <a:ln>
            <a:solidFill>
              <a:schemeClr val="accent1"/>
            </a:solidFill>
          </a:ln>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4EDB979A-B14C-4C3B-81E3-B1D97EAFF944}"/>
              </a:ext>
            </a:extLst>
          </p:cNvPr>
          <p:cNvSpPr txBox="1"/>
          <p:nvPr/>
        </p:nvSpPr>
        <p:spPr>
          <a:xfrm>
            <a:off x="379633" y="4123865"/>
            <a:ext cx="4601266" cy="163121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For 2020, DRIVE SMART Virginia conducted a series of 12 webinars related to distracted driving. We had over 2,000 registrants and over 900 unique registrants.</a:t>
            </a:r>
          </a:p>
        </p:txBody>
      </p:sp>
      <p:sp>
        <p:nvSpPr>
          <p:cNvPr id="11" name="TextBox 10">
            <a:extLst>
              <a:ext uri="{FF2B5EF4-FFF2-40B4-BE49-F238E27FC236}">
                <a16:creationId xmlns:a16="http://schemas.microsoft.com/office/drawing/2014/main" id="{32A24856-057A-46B6-8BC3-FDC42BE0BB23}"/>
              </a:ext>
            </a:extLst>
          </p:cNvPr>
          <p:cNvSpPr txBox="1"/>
          <p:nvPr/>
        </p:nvSpPr>
        <p:spPr>
          <a:xfrm>
            <a:off x="401077" y="1075480"/>
            <a:ext cx="4601266" cy="25545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lang="en-US" sz="2000" b="0" i="0" dirty="0">
                <a:solidFill>
                  <a:srgbClr val="112E4F"/>
                </a:solidFill>
                <a:effectLst/>
                <a:latin typeface="Arial" panose="020B0604020202020204" pitchFamily="34" charset="0"/>
                <a:cs typeface="Arial" panose="020B0604020202020204" pitchFamily="34" charset="0"/>
              </a:rPr>
              <a:t>Since 2013, this annual conference focuses on how we can tackle distracted driving through advocacy, enforcement, corporate policies, education, and research. Hundreds of attendees hear experts from around the country talk about the most cutting-edge solutions for distracted driving. </a:t>
            </a:r>
            <a:endParaRPr kumimoji="0" lang="en-US" sz="2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1052595166"/>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803740" y="678581"/>
            <a:ext cx="92394" cy="52321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p>
            <a:pPr algn="l"/>
            <a:endParaRPr sz="2800" dirty="0"/>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pic>
        <p:nvPicPr>
          <p:cNvPr id="3" name="Picture 2">
            <a:extLst>
              <a:ext uri="{FF2B5EF4-FFF2-40B4-BE49-F238E27FC236}">
                <a16:creationId xmlns:a16="http://schemas.microsoft.com/office/drawing/2014/main" id="{31F4CF3F-BDB1-4C1B-8565-918E43B8ABB7}"/>
              </a:ext>
            </a:extLst>
          </p:cNvPr>
          <p:cNvPicPr>
            <a:picLocks noChangeAspect="1"/>
          </p:cNvPicPr>
          <p:nvPr/>
        </p:nvPicPr>
        <p:blipFill>
          <a:blip r:embed="rId3"/>
          <a:stretch>
            <a:fillRect/>
          </a:stretch>
        </p:blipFill>
        <p:spPr>
          <a:xfrm>
            <a:off x="1226241" y="81045"/>
            <a:ext cx="7552717" cy="5035145"/>
          </a:xfrm>
          <a:prstGeom prst="rect">
            <a:avLst/>
          </a:prstGeom>
        </p:spPr>
      </p:pic>
      <p:sp>
        <p:nvSpPr>
          <p:cNvPr id="4" name="TextBox 3">
            <a:extLst>
              <a:ext uri="{FF2B5EF4-FFF2-40B4-BE49-F238E27FC236}">
                <a16:creationId xmlns:a16="http://schemas.microsoft.com/office/drawing/2014/main" id="{98A2AF6D-585A-4D00-82BA-F3AB62B2A63E}"/>
              </a:ext>
            </a:extLst>
          </p:cNvPr>
          <p:cNvSpPr txBox="1"/>
          <p:nvPr/>
        </p:nvSpPr>
        <p:spPr>
          <a:xfrm>
            <a:off x="651753" y="5116190"/>
            <a:ext cx="5444247" cy="120032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Janet Brooking</a:t>
            </a:r>
          </a:p>
          <a:p>
            <a:pPr marL="0" marR="0" indent="0" algn="l" defTabSz="914400" rtl="0" fontAlgn="auto" latinLnBrk="0" hangingPunct="0">
              <a:lnSpc>
                <a:spcPct val="100000"/>
              </a:lnSpc>
              <a:spcBef>
                <a:spcPts val="0"/>
              </a:spcBef>
              <a:spcAft>
                <a:spcPts val="0"/>
              </a:spcAft>
              <a:buClrTx/>
              <a:buSzTx/>
              <a:buFontTx/>
              <a:buNone/>
              <a:tabLst/>
            </a:pPr>
            <a:r>
              <a:rPr lang="en-US" sz="2400" dirty="0">
                <a:latin typeface="Arial" panose="020B0604020202020204" pitchFamily="34" charset="0"/>
                <a:cs typeface="Arial" panose="020B0604020202020204" pitchFamily="34" charset="0"/>
              </a:rPr>
              <a:t>DRIVE SMART Virginia</a:t>
            </a:r>
          </a:p>
          <a:p>
            <a:pPr marL="0" marR="0" indent="0" algn="l" defTabSz="914400" rtl="0" fontAlgn="auto" latinLnBrk="0" hangingPunct="0">
              <a:lnSpc>
                <a:spcPct val="100000"/>
              </a:lnSpc>
              <a:spcBef>
                <a:spcPts val="0"/>
              </a:spcBef>
              <a:spcAft>
                <a:spcPts val="0"/>
              </a:spcAft>
              <a:buClrTx/>
              <a:buSzTx/>
              <a:buFontTx/>
              <a:buNone/>
              <a:tabLst/>
            </a:pPr>
            <a:r>
              <a:rPr lang="en-US" sz="2400" dirty="0">
                <a:latin typeface="Arial" panose="020B0604020202020204" pitchFamily="34" charset="0"/>
                <a:cs typeface="Arial" panose="020B0604020202020204" pitchFamily="34" charset="0"/>
              </a:rPr>
              <a:t>j</a:t>
            </a:r>
            <a:r>
              <a:rPr kumimoji="0" lang="en-US" sz="24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anet.brooking@drivesmartva.org</a:t>
            </a:r>
          </a:p>
        </p:txBody>
      </p:sp>
    </p:spTree>
    <p:extLst>
      <p:ext uri="{BB962C8B-B14F-4D97-AF65-F5344CB8AC3E}">
        <p14:creationId xmlns:p14="http://schemas.microsoft.com/office/powerpoint/2010/main" val="88897636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53B3EEB3-631A-4AEF-AA37-A38C5D95DEC7}"/>
              </a:ext>
            </a:extLst>
          </p:cNvPr>
          <p:cNvPicPr>
            <a:picLocks noChangeAspect="1"/>
          </p:cNvPicPr>
          <p:nvPr/>
        </p:nvPicPr>
        <p:blipFill>
          <a:blip r:embed="rId2">
            <a:alphaModFix amt="10000"/>
            <a:extLst>
              <a:ext uri="{28A0092B-C50C-407E-A947-70E740481C1C}">
                <a14:useLocalDpi xmlns:a14="http://schemas.microsoft.com/office/drawing/2010/main" val="0"/>
              </a:ext>
            </a:extLst>
          </a:blip>
          <a:stretch>
            <a:fillRect/>
          </a:stretch>
        </p:blipFill>
        <p:spPr>
          <a:xfrm>
            <a:off x="-35852" y="-17522"/>
            <a:ext cx="11255396" cy="8066367"/>
          </a:xfrm>
          <a:prstGeom prst="rect">
            <a:avLst/>
          </a:prstGeom>
        </p:spPr>
      </p:pic>
      <p:sp>
        <p:nvSpPr>
          <p:cNvPr id="12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28" name="Picture 7" descr="Picture 7"/>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12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30" name="TextBox 10"/>
          <p:cNvSpPr txBox="1"/>
          <p:nvPr/>
        </p:nvSpPr>
        <p:spPr>
          <a:xfrm>
            <a:off x="896135" y="370131"/>
            <a:ext cx="7206465" cy="156965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lvl1pPr>
              <a:defRPr sz="2800" b="1">
                <a:solidFill>
                  <a:srgbClr val="FEC32A"/>
                </a:solidFill>
                <a:latin typeface="Gotham Black"/>
                <a:ea typeface="Gotham Black"/>
                <a:cs typeface="Gotham Black"/>
                <a:sym typeface="Gotham Black"/>
              </a:defRPr>
            </a:lvl1pPr>
          </a:lstStyle>
          <a:p>
            <a:r>
              <a:rPr lang="en-US" sz="4800" dirty="0">
                <a:latin typeface="Arial" panose="020B0604020202020204" pitchFamily="34" charset="0"/>
                <a:cs typeface="Arial" panose="020B0604020202020204" pitchFamily="34" charset="0"/>
              </a:rPr>
              <a:t>Strategies</a:t>
            </a:r>
          </a:p>
          <a:p>
            <a:endParaRPr sz="4800" dirty="0"/>
          </a:p>
        </p:txBody>
      </p:sp>
      <p:sp>
        <p:nvSpPr>
          <p:cNvPr id="13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2" name="TextBox 1">
            <a:extLst>
              <a:ext uri="{FF2B5EF4-FFF2-40B4-BE49-F238E27FC236}">
                <a16:creationId xmlns:a16="http://schemas.microsoft.com/office/drawing/2014/main" id="{1AF17118-9996-410C-9D18-1D50E84B22E7}"/>
              </a:ext>
            </a:extLst>
          </p:cNvPr>
          <p:cNvSpPr txBox="1"/>
          <p:nvPr/>
        </p:nvSpPr>
        <p:spPr>
          <a:xfrm>
            <a:off x="896135" y="1468224"/>
            <a:ext cx="7803365" cy="440120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342900" indent="-342900" algn="l">
              <a:buFont typeface="Arial" panose="020B0604020202020204" pitchFamily="34" charset="0"/>
              <a:buChar char="•"/>
            </a:pPr>
            <a:r>
              <a:rPr lang="en-US" sz="2000" b="0" i="0" u="none" strike="noStrike" baseline="0" dirty="0">
                <a:latin typeface="Arial" panose="020B0604020202020204" pitchFamily="34" charset="0"/>
                <a:cs typeface="Arial" panose="020B0604020202020204" pitchFamily="34" charset="0"/>
              </a:rPr>
              <a:t>Created </a:t>
            </a:r>
            <a:r>
              <a:rPr lang="en-US" sz="2000" b="1" i="0" u="none" strike="noStrike" baseline="0" dirty="0">
                <a:latin typeface="Arial" panose="020B0604020202020204" pitchFamily="34" charset="0"/>
                <a:cs typeface="Arial" panose="020B0604020202020204" pitchFamily="34" charset="0"/>
              </a:rPr>
              <a:t>the Hands-Free Virginia Advisory Council </a:t>
            </a:r>
            <a:r>
              <a:rPr lang="en-US" sz="2000" b="0" i="0" u="none" strike="noStrike" baseline="0" dirty="0">
                <a:latin typeface="Arial" panose="020B0604020202020204" pitchFamily="34" charset="0"/>
                <a:cs typeface="Arial" panose="020B0604020202020204" pitchFamily="34" charset="0"/>
              </a:rPr>
              <a:t>in order to ensure that educational programming would meet the needs of all residents in a fair and inclusive way.</a:t>
            </a:r>
          </a:p>
          <a:p>
            <a:pPr algn="l"/>
            <a:endParaRPr lang="en-US" sz="2000" b="0" i="0" u="none" strike="noStrike" baseline="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0" i="0" u="none" strike="noStrike" baseline="0" dirty="0">
                <a:latin typeface="Arial" panose="020B0604020202020204" pitchFamily="34" charset="0"/>
                <a:cs typeface="Arial" panose="020B0604020202020204" pitchFamily="34" charset="0"/>
              </a:rPr>
              <a:t>Leveraged the </a:t>
            </a:r>
            <a:r>
              <a:rPr lang="en-US" sz="2000" b="1" i="0" u="none" strike="noStrike" baseline="0" dirty="0">
                <a:latin typeface="Arial" panose="020B0604020202020204" pitchFamily="34" charset="0"/>
                <a:cs typeface="Arial" panose="020B0604020202020204" pitchFamily="34" charset="0"/>
              </a:rPr>
              <a:t>Virginia Partners for Safe Driving</a:t>
            </a:r>
            <a:r>
              <a:rPr lang="en-US" sz="2000" b="0" i="0" u="none" strike="noStrike" baseline="0" dirty="0">
                <a:latin typeface="Arial" panose="020B0604020202020204" pitchFamily="34" charset="0"/>
                <a:cs typeface="Arial" panose="020B0604020202020204" pitchFamily="34" charset="0"/>
              </a:rPr>
              <a:t>, a group of businesses, organizations, and government entities committed to encourage safe driving behaviors to help raise awareness of the new law.</a:t>
            </a:r>
          </a:p>
          <a:p>
            <a:pPr algn="l"/>
            <a:endParaRPr lang="en-US" sz="2000" b="0" i="0" u="none" strike="noStrike" baseline="0" dirty="0">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en-US" sz="2000" b="0" i="0" u="none" strike="noStrike" baseline="0" dirty="0">
                <a:latin typeface="Arial" panose="020B0604020202020204" pitchFamily="34" charset="0"/>
                <a:cs typeface="Arial" panose="020B0604020202020204" pitchFamily="34" charset="0"/>
              </a:rPr>
              <a:t>Developed</a:t>
            </a:r>
            <a:r>
              <a:rPr lang="en-US" sz="2000" i="0" u="none" strike="noStrike" baseline="0" dirty="0">
                <a:latin typeface="Arial" panose="020B0604020202020204" pitchFamily="34" charset="0"/>
                <a:cs typeface="Arial" panose="020B0604020202020204" pitchFamily="34" charset="0"/>
              </a:rPr>
              <a:t> a </a:t>
            </a:r>
            <a:r>
              <a:rPr lang="en-US" sz="2000" b="1" i="0" u="none" strike="noStrike" baseline="0" dirty="0">
                <a:latin typeface="Arial" panose="020B0604020202020204" pitchFamily="34" charset="0"/>
                <a:cs typeface="Arial" panose="020B0604020202020204" pitchFamily="34" charset="0"/>
              </a:rPr>
              <a:t>communications plan</a:t>
            </a:r>
            <a:r>
              <a:rPr lang="en-US" sz="2000" b="0" i="0" u="none" strike="noStrike" baseline="0" dirty="0">
                <a:latin typeface="Arial" panose="020B0604020202020204" pitchFamily="34" charset="0"/>
                <a:cs typeface="Arial" panose="020B0604020202020204" pitchFamily="34" charset="0"/>
              </a:rPr>
              <a:t> based upon a variety of strategies to reach diverse audiences, including paid and organic social media, roadway signage, variable messaging signs, radio and digital PSAs, press conferences, print materials, a dedicated website and more.</a:t>
            </a:r>
            <a:endParaRPr kumimoji="0" lang="en-US" sz="2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endParaRPr>
          </a:p>
        </p:txBody>
      </p:sp>
    </p:spTree>
    <p:extLst>
      <p:ext uri="{BB962C8B-B14F-4D97-AF65-F5344CB8AC3E}">
        <p14:creationId xmlns:p14="http://schemas.microsoft.com/office/powerpoint/2010/main" val="106450178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close up of a sign&#10;&#10;Description automatically generated">
            <a:extLst>
              <a:ext uri="{FF2B5EF4-FFF2-40B4-BE49-F238E27FC236}">
                <a16:creationId xmlns:a16="http://schemas.microsoft.com/office/drawing/2014/main" id="{7C9A55AF-DDF9-4049-A017-109BE724F7E4}"/>
              </a:ext>
            </a:extLst>
          </p:cNvPr>
          <p:cNvPicPr>
            <a:picLocks noChangeAspect="1"/>
          </p:cNvPicPr>
          <p:nvPr/>
        </p:nvPicPr>
        <p:blipFill>
          <a:blip r:embed="rId3" cstate="print">
            <a:alphaModFix amt="32000"/>
            <a:extLst>
              <a:ext uri="{28A0092B-C50C-407E-A947-70E740481C1C}">
                <a14:useLocalDpi xmlns:a14="http://schemas.microsoft.com/office/drawing/2010/main" val="0"/>
              </a:ext>
            </a:extLst>
          </a:blip>
          <a:stretch>
            <a:fillRect/>
          </a:stretch>
        </p:blipFill>
        <p:spPr>
          <a:xfrm>
            <a:off x="-6175" y="-359030"/>
            <a:ext cx="11225719" cy="7263701"/>
          </a:xfrm>
          <a:prstGeom prst="rect">
            <a:avLst/>
          </a:prstGeom>
        </p:spPr>
      </p:pic>
      <p:sp>
        <p:nvSpPr>
          <p:cNvPr id="136"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sp>
        <p:nvSpPr>
          <p:cNvPr id="137" name="Shape"/>
          <p:cNvSpPr/>
          <p:nvPr/>
        </p:nvSpPr>
        <p:spPr>
          <a:xfrm>
            <a:off x="6973373" y="-27983"/>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89" y="21553"/>
                </a:lnTo>
                <a:lnTo>
                  <a:pt x="21600" y="38"/>
                </a:lnTo>
                <a:lnTo>
                  <a:pt x="10475" y="0"/>
                </a:lnTo>
                <a:close/>
              </a:path>
            </a:pathLst>
          </a:custGeom>
          <a:solidFill>
            <a:srgbClr val="0A6B3A"/>
          </a:solidFill>
          <a:ln w="12700">
            <a:miter lim="400000"/>
          </a:ln>
        </p:spPr>
        <p:txBody>
          <a:bodyPr lIns="45718" tIns="45718" rIns="45718" bIns="45718"/>
          <a:lstStyle/>
          <a:p>
            <a:pPr>
              <a:defRPr>
                <a:latin typeface="+mn-lt"/>
                <a:ea typeface="+mn-ea"/>
                <a:cs typeface="+mn-cs"/>
                <a:sym typeface="Calibri"/>
              </a:defRPr>
            </a:pPr>
            <a:endParaRPr/>
          </a:p>
        </p:txBody>
      </p:sp>
      <p:pic>
        <p:nvPicPr>
          <p:cNvPr id="138" name="Picture 7" descr="Picture 7"/>
          <p:cNvPicPr>
            <a:picLocks noChangeAspect="1"/>
          </p:cNvPicPr>
          <p:nvPr/>
        </p:nvPicPr>
        <p:blipFill>
          <a:blip r:embed="rId4"/>
          <a:stretch>
            <a:fillRect/>
          </a:stretch>
        </p:blipFill>
        <p:spPr>
          <a:xfrm>
            <a:off x="10584543" y="362856"/>
            <a:ext cx="1270002" cy="762002"/>
          </a:xfrm>
          <a:prstGeom prst="rect">
            <a:avLst/>
          </a:prstGeom>
          <a:ln w="12700">
            <a:miter lim="400000"/>
          </a:ln>
        </p:spPr>
      </p:pic>
      <p:sp>
        <p:nvSpPr>
          <p:cNvPr id="13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40" name="TextBox 10"/>
          <p:cNvSpPr txBox="1"/>
          <p:nvPr/>
        </p:nvSpPr>
        <p:spPr>
          <a:xfrm>
            <a:off x="5419626" y="1076220"/>
            <a:ext cx="4878683" cy="452431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a:spAutoFit/>
          </a:bodyPr>
          <a:lstStyle/>
          <a:p>
            <a:pPr>
              <a:defRPr sz="2800" b="1">
                <a:solidFill>
                  <a:srgbClr val="007446"/>
                </a:solidFill>
                <a:latin typeface="Gotham Black"/>
                <a:ea typeface="Gotham Black"/>
                <a:cs typeface="Gotham Black"/>
                <a:sym typeface="Gotham Black"/>
              </a:defRPr>
            </a:pPr>
            <a:r>
              <a:rPr lang="en-US" sz="2400" dirty="0">
                <a:solidFill>
                  <a:schemeClr val="tx1"/>
                </a:solidFill>
                <a:latin typeface="Arial" panose="020B0604020202020204" pitchFamily="34" charset="0"/>
                <a:cs typeface="Arial" panose="020B0604020202020204" pitchFamily="34" charset="0"/>
              </a:rPr>
              <a:t>Partnered with the Virginia Highway Safety Office to create the campaign. </a:t>
            </a:r>
          </a:p>
          <a:p>
            <a:pPr>
              <a:defRPr sz="2800" b="1">
                <a:solidFill>
                  <a:srgbClr val="007446"/>
                </a:solidFill>
                <a:latin typeface="Gotham Black"/>
                <a:ea typeface="Gotham Black"/>
                <a:cs typeface="Gotham Black"/>
                <a:sym typeface="Gotham Black"/>
              </a:defRPr>
            </a:pPr>
            <a:endParaRPr lang="en-US" sz="2400" dirty="0">
              <a:solidFill>
                <a:schemeClr val="tx1"/>
              </a:solidFill>
              <a:latin typeface="Arial" panose="020B0604020202020204" pitchFamily="34" charset="0"/>
              <a:cs typeface="Arial" panose="020B0604020202020204" pitchFamily="34" charset="0"/>
            </a:endParaRPr>
          </a:p>
          <a:p>
            <a:pPr>
              <a:defRPr sz="2800" b="1">
                <a:solidFill>
                  <a:srgbClr val="007446"/>
                </a:solidFill>
                <a:latin typeface="Gotham Black"/>
                <a:ea typeface="Gotham Black"/>
                <a:cs typeface="Gotham Black"/>
                <a:sym typeface="Gotham Black"/>
              </a:defRPr>
            </a:pPr>
            <a:r>
              <a:rPr lang="en-US" sz="2400" dirty="0">
                <a:solidFill>
                  <a:schemeClr val="tx1"/>
                </a:solidFill>
                <a:latin typeface="Arial" panose="020B0604020202020204" pitchFamily="34" charset="0"/>
                <a:cs typeface="Arial" panose="020B0604020202020204" pitchFamily="34" charset="0"/>
              </a:rPr>
              <a:t>The message needed to be clean and direct.</a:t>
            </a:r>
          </a:p>
          <a:p>
            <a:pPr>
              <a:defRPr sz="2800" b="1">
                <a:solidFill>
                  <a:srgbClr val="007446"/>
                </a:solidFill>
                <a:latin typeface="Gotham Black"/>
                <a:ea typeface="Gotham Black"/>
                <a:cs typeface="Gotham Black"/>
                <a:sym typeface="Gotham Black"/>
              </a:defRPr>
            </a:pPr>
            <a:endParaRPr lang="en-US" sz="4800" dirty="0"/>
          </a:p>
          <a:p>
            <a:pPr>
              <a:defRPr sz="2800" b="1">
                <a:solidFill>
                  <a:srgbClr val="007446"/>
                </a:solidFill>
                <a:latin typeface="Gotham Black"/>
                <a:ea typeface="Gotham Black"/>
                <a:cs typeface="Gotham Black"/>
                <a:sym typeface="Gotham Black"/>
              </a:defRPr>
            </a:pPr>
            <a:endParaRPr lang="en-US" sz="4800" dirty="0"/>
          </a:p>
          <a:p>
            <a:pPr>
              <a:defRPr sz="2800" b="1">
                <a:solidFill>
                  <a:srgbClr val="007446"/>
                </a:solidFill>
                <a:latin typeface="Gotham Black"/>
                <a:ea typeface="Gotham Black"/>
                <a:cs typeface="Gotham Black"/>
                <a:sym typeface="Gotham Black"/>
              </a:defRPr>
            </a:pPr>
            <a:r>
              <a:rPr lang="en-US" sz="4800" dirty="0"/>
              <a:t>	</a:t>
            </a:r>
          </a:p>
        </p:txBody>
      </p:sp>
      <p:sp>
        <p:nvSpPr>
          <p:cNvPr id="142" name="Rectangle 6"/>
          <p:cNvSpPr txBox="1"/>
          <p:nvPr/>
        </p:nvSpPr>
        <p:spPr>
          <a:xfrm>
            <a:off x="803741" y="6248922"/>
            <a:ext cx="92394" cy="24621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Tree>
    <p:extLst>
      <p:ext uri="{BB962C8B-B14F-4D97-AF65-F5344CB8AC3E}">
        <p14:creationId xmlns:p14="http://schemas.microsoft.com/office/powerpoint/2010/main" val="59455779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FABC09"/>
          </a:solidFill>
          <a:ln w="12700">
            <a:miter lim="400000"/>
          </a:ln>
        </p:spPr>
        <p:txBody>
          <a:bodyPr lIns="45718" tIns="45718" rIns="45718" bIns="45718"/>
          <a:lstStyle/>
          <a:p>
            <a:pPr>
              <a:defRPr>
                <a:latin typeface="+mn-lt"/>
                <a:ea typeface="+mn-ea"/>
                <a:cs typeface="+mn-cs"/>
                <a:sym typeface="Calibri"/>
              </a:defRPr>
            </a:pPr>
            <a:endParaRPr/>
          </a:p>
        </p:txBody>
      </p:sp>
      <p:pic>
        <p:nvPicPr>
          <p:cNvPr id="182" name="Picture 7" descr="Picture 7"/>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183"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185" name="Rectangle 6"/>
          <p:cNvSpPr txBox="1"/>
          <p:nvPr/>
        </p:nvSpPr>
        <p:spPr>
          <a:xfrm>
            <a:off x="803741" y="6248922"/>
            <a:ext cx="92394" cy="2462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3B3838"/>
                </a:solidFill>
                <a:latin typeface="Gotham"/>
                <a:ea typeface="Gotham"/>
                <a:cs typeface="Gotham"/>
                <a:sym typeface="Gotham"/>
              </a:defRPr>
            </a:lvl1pPr>
          </a:lstStyle>
          <a:p>
            <a:endParaRPr dirty="0"/>
          </a:p>
        </p:txBody>
      </p:sp>
      <p:sp>
        <p:nvSpPr>
          <p:cNvPr id="8" name="Title 7">
            <a:extLst>
              <a:ext uri="{FF2B5EF4-FFF2-40B4-BE49-F238E27FC236}">
                <a16:creationId xmlns:a16="http://schemas.microsoft.com/office/drawing/2014/main" id="{D08F443A-B427-4B9F-8387-B4BC834B6B09}"/>
              </a:ext>
            </a:extLst>
          </p:cNvPr>
          <p:cNvSpPr>
            <a:spLocks noGrp="1"/>
          </p:cNvSpPr>
          <p:nvPr>
            <p:ph type="title"/>
          </p:nvPr>
        </p:nvSpPr>
        <p:spPr>
          <a:xfrm>
            <a:off x="803741" y="1467595"/>
            <a:ext cx="9144000" cy="2306638"/>
          </a:xfrm>
        </p:spPr>
        <p:txBody>
          <a:bodyPr>
            <a:normAutofit fontScale="90000"/>
          </a:bodyPr>
          <a:lstStyle/>
          <a:p>
            <a:r>
              <a:rPr lang="en-US" sz="4800" dirty="0">
                <a:latin typeface="Arial" panose="020B0604020202020204" pitchFamily="34" charset="0"/>
                <a:cs typeface="Arial" panose="020B0604020202020204" pitchFamily="34" charset="0"/>
              </a:rPr>
              <a:t>Tactic: To create a campaign that would be direct, relatable and appealing to a diverse audience.</a:t>
            </a:r>
          </a:p>
        </p:txBody>
      </p:sp>
    </p:spTree>
    <p:extLst>
      <p:ext uri="{BB962C8B-B14F-4D97-AF65-F5344CB8AC3E}">
        <p14:creationId xmlns:p14="http://schemas.microsoft.com/office/powerpoint/2010/main" val="11104722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218" name="Picture 8" descr="Picture 8"/>
          <p:cNvPicPr>
            <a:picLocks noChangeAspect="1"/>
          </p:cNvPicPr>
          <p:nvPr/>
        </p:nvPicPr>
        <p:blipFill>
          <a:blip r:embed="rId3"/>
          <a:stretch>
            <a:fillRect/>
          </a:stretch>
        </p:blipFill>
        <p:spPr>
          <a:xfrm>
            <a:off x="10584543" y="362856"/>
            <a:ext cx="1270002" cy="762002"/>
          </a:xfrm>
          <a:prstGeom prst="rect">
            <a:avLst/>
          </a:prstGeom>
          <a:ln w="12700">
            <a:miter lim="400000"/>
          </a:ln>
        </p:spPr>
      </p:pic>
      <p:sp>
        <p:nvSpPr>
          <p:cNvPr id="219" name="Rectangle 9"/>
          <p:cNvSpPr txBox="1"/>
          <p:nvPr/>
        </p:nvSpPr>
        <p:spPr>
          <a:xfrm>
            <a:off x="10788901" y="6248922"/>
            <a:ext cx="1168145" cy="21843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pic>
        <p:nvPicPr>
          <p:cNvPr id="4" name="Picture 3">
            <a:hlinkClick r:id="rId4"/>
            <a:extLst>
              <a:ext uri="{FF2B5EF4-FFF2-40B4-BE49-F238E27FC236}">
                <a16:creationId xmlns:a16="http://schemas.microsoft.com/office/drawing/2014/main" id="{DC083D15-BC97-4428-A485-8B23E5FDCC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3464" y="236229"/>
            <a:ext cx="8899863" cy="5678188"/>
          </a:xfrm>
          <a:prstGeom prst="rect">
            <a:avLst/>
          </a:prstGeom>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74D299CE-DC0F-4452-A031-A96A49B43755}"/>
              </a:ext>
            </a:extLst>
          </p:cNvPr>
          <p:cNvSpPr txBox="1"/>
          <p:nvPr/>
        </p:nvSpPr>
        <p:spPr>
          <a:xfrm>
            <a:off x="3759061" y="6108969"/>
            <a:ext cx="2548647"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Website</a:t>
            </a:r>
          </a:p>
        </p:txBody>
      </p:sp>
    </p:spTree>
    <p:extLst>
      <p:ext uri="{BB962C8B-B14F-4D97-AF65-F5344CB8AC3E}">
        <p14:creationId xmlns:p14="http://schemas.microsoft.com/office/powerpoint/2010/main" val="322421789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218"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19"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2" name="TextBox 1">
            <a:extLst>
              <a:ext uri="{FF2B5EF4-FFF2-40B4-BE49-F238E27FC236}">
                <a16:creationId xmlns:a16="http://schemas.microsoft.com/office/drawing/2014/main" id="{A4130EC1-5E44-48AC-90EC-277C804AC830}"/>
              </a:ext>
            </a:extLst>
          </p:cNvPr>
          <p:cNvSpPr txBox="1"/>
          <p:nvPr/>
        </p:nvSpPr>
        <p:spPr>
          <a:xfrm>
            <a:off x="4027349" y="6005700"/>
            <a:ext cx="3803515"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Poster</a:t>
            </a:r>
          </a:p>
        </p:txBody>
      </p:sp>
      <p:pic>
        <p:nvPicPr>
          <p:cNvPr id="3" name="Picture 2" descr="A close up of a sign&#10;&#10;Description automatically generated">
            <a:extLst>
              <a:ext uri="{FF2B5EF4-FFF2-40B4-BE49-F238E27FC236}">
                <a16:creationId xmlns:a16="http://schemas.microsoft.com/office/drawing/2014/main" id="{0050D5BC-9A23-40BC-A919-3F490B994A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455" y="362855"/>
            <a:ext cx="9018957" cy="5483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9191553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218"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19"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pic>
        <p:nvPicPr>
          <p:cNvPr id="3" name="Picture 2">
            <a:extLst>
              <a:ext uri="{FF2B5EF4-FFF2-40B4-BE49-F238E27FC236}">
                <a16:creationId xmlns:a16="http://schemas.microsoft.com/office/drawing/2014/main" id="{0050D5BC-9A23-40BC-A919-3F490B994A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97763" y="184827"/>
            <a:ext cx="8014789" cy="5739318"/>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33005CEE-4F49-4C6C-A96B-D4A473E13593}"/>
              </a:ext>
            </a:extLst>
          </p:cNvPr>
          <p:cNvSpPr txBox="1"/>
          <p:nvPr/>
        </p:nvSpPr>
        <p:spPr>
          <a:xfrm>
            <a:off x="3541272" y="6098033"/>
            <a:ext cx="60537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Helvetica"/>
              </a:rPr>
              <a:t>Tri-Fold Brochure</a:t>
            </a:r>
          </a:p>
        </p:txBody>
      </p:sp>
    </p:spTree>
    <p:extLst>
      <p:ext uri="{BB962C8B-B14F-4D97-AF65-F5344CB8AC3E}">
        <p14:creationId xmlns:p14="http://schemas.microsoft.com/office/powerpoint/2010/main" val="1274031976"/>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 name="Shape"/>
          <p:cNvSpPr/>
          <p:nvPr/>
        </p:nvSpPr>
        <p:spPr>
          <a:xfrm>
            <a:off x="6973374" y="-17522"/>
            <a:ext cx="5243379" cy="6885983"/>
          </a:xfrm>
          <a:custGeom>
            <a:avLst/>
            <a:gdLst/>
            <a:ahLst/>
            <a:cxnLst>
              <a:cxn ang="0">
                <a:pos x="wd2" y="hd2"/>
              </a:cxn>
              <a:cxn ang="5400000">
                <a:pos x="wd2" y="hd2"/>
              </a:cxn>
              <a:cxn ang="10800000">
                <a:pos x="wd2" y="hd2"/>
              </a:cxn>
              <a:cxn ang="16200000">
                <a:pos x="wd2" y="hd2"/>
              </a:cxn>
            </a:cxnLst>
            <a:rect l="0" t="0" r="r" b="b"/>
            <a:pathLst>
              <a:path w="21600" h="21600" extrusionOk="0">
                <a:moveTo>
                  <a:pt x="10475" y="0"/>
                </a:moveTo>
                <a:lnTo>
                  <a:pt x="17502" y="6658"/>
                </a:lnTo>
                <a:cubicBezTo>
                  <a:pt x="16234" y="9728"/>
                  <a:pt x="14187" y="12499"/>
                  <a:pt x="11409" y="14955"/>
                </a:cubicBezTo>
                <a:cubicBezTo>
                  <a:pt x="8350" y="17660"/>
                  <a:pt x="4466" y="19968"/>
                  <a:pt x="0" y="21600"/>
                </a:cubicBezTo>
                <a:lnTo>
                  <a:pt x="21533" y="21596"/>
                </a:lnTo>
                <a:lnTo>
                  <a:pt x="21600" y="38"/>
                </a:lnTo>
                <a:lnTo>
                  <a:pt x="10475" y="0"/>
                </a:lnTo>
                <a:close/>
              </a:path>
            </a:pathLst>
          </a:custGeom>
          <a:solidFill>
            <a:srgbClr val="629D1F"/>
          </a:solidFill>
          <a:ln w="12700">
            <a:miter lim="400000"/>
          </a:ln>
        </p:spPr>
        <p:txBody>
          <a:bodyPr lIns="45718" tIns="45718" rIns="45718" bIns="45718"/>
          <a:lstStyle/>
          <a:p>
            <a:pPr>
              <a:defRPr>
                <a:latin typeface="+mn-lt"/>
                <a:ea typeface="+mn-ea"/>
                <a:cs typeface="+mn-cs"/>
                <a:sym typeface="Calibri"/>
              </a:defRPr>
            </a:pPr>
            <a:endParaRPr/>
          </a:p>
        </p:txBody>
      </p:sp>
      <p:pic>
        <p:nvPicPr>
          <p:cNvPr id="218" name="Picture 8" descr="Picture 8"/>
          <p:cNvPicPr>
            <a:picLocks noChangeAspect="1"/>
          </p:cNvPicPr>
          <p:nvPr/>
        </p:nvPicPr>
        <p:blipFill>
          <a:blip r:embed="rId2"/>
          <a:stretch>
            <a:fillRect/>
          </a:stretch>
        </p:blipFill>
        <p:spPr>
          <a:xfrm>
            <a:off x="10584543" y="362856"/>
            <a:ext cx="1270002" cy="762002"/>
          </a:xfrm>
          <a:prstGeom prst="rect">
            <a:avLst/>
          </a:prstGeom>
          <a:ln w="12700">
            <a:miter lim="400000"/>
          </a:ln>
        </p:spPr>
      </p:pic>
      <p:sp>
        <p:nvSpPr>
          <p:cNvPr id="219" name="Rectangle 9"/>
          <p:cNvSpPr txBox="1"/>
          <p:nvPr/>
        </p:nvSpPr>
        <p:spPr>
          <a:xfrm>
            <a:off x="10788901" y="6248922"/>
            <a:ext cx="1168145" cy="2184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1000">
                <a:solidFill>
                  <a:srgbClr val="FFFFFF"/>
                </a:solidFill>
                <a:latin typeface="Gotham"/>
                <a:ea typeface="Gotham"/>
                <a:cs typeface="Gotham"/>
                <a:sym typeface="Gotham"/>
              </a:defRPr>
            </a:lvl1pPr>
          </a:lstStyle>
          <a:p>
            <a:r>
              <a:t>drivesmartva.org</a:t>
            </a:r>
          </a:p>
        </p:txBody>
      </p:sp>
      <p:sp>
        <p:nvSpPr>
          <p:cNvPr id="5" name="TextBox 4">
            <a:extLst>
              <a:ext uri="{FF2B5EF4-FFF2-40B4-BE49-F238E27FC236}">
                <a16:creationId xmlns:a16="http://schemas.microsoft.com/office/drawing/2014/main" id="{33005CEE-4F49-4C6C-A96B-D4A473E13593}"/>
              </a:ext>
            </a:extLst>
          </p:cNvPr>
          <p:cNvSpPr txBox="1"/>
          <p:nvPr/>
        </p:nvSpPr>
        <p:spPr>
          <a:xfrm>
            <a:off x="3006213" y="6282697"/>
            <a:ext cx="6053791" cy="46166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8" tIns="45718" rIns="45718" bIns="45718"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400" b="1" i="0" u="none" strike="noStrike" cap="none" spc="0" normalizeH="0" baseline="0" dirty="0">
                <a:ln>
                  <a:noFill/>
                </a:ln>
                <a:solidFill>
                  <a:srgbClr val="000000"/>
                </a:solidFill>
                <a:effectLst/>
                <a:uFillTx/>
                <a:latin typeface="+mj-lt"/>
                <a:ea typeface="+mj-ea"/>
                <a:cs typeface="+mj-cs"/>
                <a:sym typeface="Helvetica"/>
              </a:rPr>
              <a:t>Tri-Fold Brochure (inside)</a:t>
            </a:r>
          </a:p>
        </p:txBody>
      </p:sp>
      <p:pic>
        <p:nvPicPr>
          <p:cNvPr id="3" name="Picture 2">
            <a:extLst>
              <a:ext uri="{FF2B5EF4-FFF2-40B4-BE49-F238E27FC236}">
                <a16:creationId xmlns:a16="http://schemas.microsoft.com/office/drawing/2014/main" id="{0050D5BC-9A23-40BC-A919-3F490B994AA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52919" y="234289"/>
            <a:ext cx="8399259" cy="601463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31312104"/>
      </p:ext>
    </p:extLst>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FF00FF"/>
      </a:folHlink>
    </a:clrScheme>
    <a:fontScheme name="Office Theme">
      <a:majorFont>
        <a:latin typeface="Helvetica"/>
        <a:ea typeface="Helvetica"/>
        <a:cs typeface="Helvetica"/>
      </a:majorFont>
      <a:minorFont>
        <a:latin typeface="Calibri"/>
        <a:ea typeface="Calibri"/>
        <a:cs typeface="Calibri"/>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sp3d/>
      </a:spPr>
      <a:bodyPr rot="0" spcFirstLastPara="1" vertOverflow="overflow" horzOverflow="overflow" vert="horz" wrap="square" lIns="45718" tIns="45718" rIns="45718" bIns="45718"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8" tIns="45718" rIns="45718" bIns="45718"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Helvetic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89EE1EB476FC04CBC07A923E482A3D8" ma:contentTypeVersion="13" ma:contentTypeDescription="Create a new document." ma:contentTypeScope="" ma:versionID="a9b1b53a5dbe4df11f1ce7beb5b064d6">
  <xsd:schema xmlns:xsd="http://www.w3.org/2001/XMLSchema" xmlns:xs="http://www.w3.org/2001/XMLSchema" xmlns:p="http://schemas.microsoft.com/office/2006/metadata/properties" xmlns:ns3="4e567969-9970-42c9-9b07-201d7fe0acb8" xmlns:ns4="519c6d5f-ad7f-485f-91f8-033e5a1915fe" targetNamespace="http://schemas.microsoft.com/office/2006/metadata/properties" ma:root="true" ma:fieldsID="bc5ab1e65d80f2217282ec395b07fe7a" ns3:_="" ns4:_="">
    <xsd:import namespace="4e567969-9970-42c9-9b07-201d7fe0acb8"/>
    <xsd:import namespace="519c6d5f-ad7f-485f-91f8-033e5a1915fe"/>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GenerationTime" minOccurs="0"/>
                <xsd:element ref="ns4:MediaServiceEventHashCode" minOccurs="0"/>
                <xsd:element ref="ns4:MediaServiceOCR" minOccurs="0"/>
                <xsd:element ref="ns4:MediaServiceAutoKeyPoints" minOccurs="0"/>
                <xsd:element ref="ns4:MediaServiceKeyPoints" minOccurs="0"/>
                <xsd:element ref="ns4: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e567969-9970-42c9-9b07-201d7fe0acb8"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19c6d5f-ad7f-485f-91f8-033e5a1915fe"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9666F45-1E0E-4B2C-87C2-DA85A9965459}">
  <ds:schemaRefs>
    <ds:schemaRef ds:uri="http://schemas.microsoft.com/sharepoint/v3/contenttype/forms"/>
  </ds:schemaRefs>
</ds:datastoreItem>
</file>

<file path=customXml/itemProps2.xml><?xml version="1.0" encoding="utf-8"?>
<ds:datastoreItem xmlns:ds="http://schemas.openxmlformats.org/officeDocument/2006/customXml" ds:itemID="{DDB947D1-0C94-47A8-85FC-FE61EB4FCFBB}">
  <ds:schemaRefs>
    <ds:schemaRef ds:uri="http://schemas.microsoft.com/office/2006/documentManagement/types"/>
    <ds:schemaRef ds:uri="http://purl.org/dc/terms/"/>
    <ds:schemaRef ds:uri="519c6d5f-ad7f-485f-91f8-033e5a1915fe"/>
    <ds:schemaRef ds:uri="http://schemas.openxmlformats.org/package/2006/metadata/core-properties"/>
    <ds:schemaRef ds:uri="http://schemas.microsoft.com/office/2006/metadata/properties"/>
    <ds:schemaRef ds:uri="http://purl.org/dc/elements/1.1/"/>
    <ds:schemaRef ds:uri="4e567969-9970-42c9-9b07-201d7fe0acb8"/>
    <ds:schemaRef ds:uri="http://schemas.microsoft.com/office/infopath/2007/PartnerControls"/>
    <ds:schemaRef ds:uri="http://www.w3.org/XML/1998/namespace"/>
    <ds:schemaRef ds:uri="http://purl.org/dc/dcmitype/"/>
  </ds:schemaRefs>
</ds:datastoreItem>
</file>

<file path=customXml/itemProps3.xml><?xml version="1.0" encoding="utf-8"?>
<ds:datastoreItem xmlns:ds="http://schemas.openxmlformats.org/officeDocument/2006/customXml" ds:itemID="{10F7E758-6583-4204-BBAA-A42997704B2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e567969-9970-42c9-9b07-201d7fe0acb8"/>
    <ds:schemaRef ds:uri="519c6d5f-ad7f-485f-91f8-033e5a1915f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3706</TotalTime>
  <Words>941</Words>
  <Application>Microsoft Office PowerPoint</Application>
  <PresentationFormat>Widescreen</PresentationFormat>
  <Paragraphs>138</Paragraphs>
  <Slides>29</Slides>
  <Notes>6</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29</vt:i4>
      </vt:variant>
    </vt:vector>
  </HeadingPairs>
  <TitlesOfParts>
    <vt:vector size="36" baseType="lpstr">
      <vt:lpstr>Arial</vt:lpstr>
      <vt:lpstr>Calibri</vt:lpstr>
      <vt:lpstr>Calibri Light</vt:lpstr>
      <vt:lpstr>Gotham</vt:lpstr>
      <vt:lpstr>Gotham Black</vt:lpstr>
      <vt:lpstr>Helvetica</vt:lpstr>
      <vt:lpstr>Office Theme</vt:lpstr>
      <vt:lpstr>PowerPoint Presentation</vt:lpstr>
      <vt:lpstr>PowerPoint Presentation</vt:lpstr>
      <vt:lpstr>PowerPoint Presentation</vt:lpstr>
      <vt:lpstr>PowerPoint Presentation</vt:lpstr>
      <vt:lpstr>Tactic: To create a campaign that would be direct, relatable and appealing to a diverse audience.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Partners helped increase the footprint of this project significantly.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 Jacobs</dc:creator>
  <cp:lastModifiedBy>kristin smolenski</cp:lastModifiedBy>
  <cp:revision>78</cp:revision>
  <dcterms:modified xsi:type="dcterms:W3CDTF">2021-03-30T15:52:21Z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0x010100589EE1EB476FC04CBC07A923E482A3D8</vt:lpwstr>
  </property>
</Properties>
</file>