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mpe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746" r:id="rId5"/>
    <p:sldId id="372" r:id="rId6"/>
    <p:sldId id="533" r:id="rId7"/>
    <p:sldId id="549" r:id="rId8"/>
    <p:sldId id="749" r:id="rId9"/>
    <p:sldId id="729" r:id="rId10"/>
    <p:sldId id="750" r:id="rId11"/>
    <p:sldId id="752" r:id="rId12"/>
    <p:sldId id="563" r:id="rId13"/>
    <p:sldId id="742" r:id="rId14"/>
    <p:sldId id="743" r:id="rId15"/>
    <p:sldId id="744" r:id="rId16"/>
    <p:sldId id="745" r:id="rId17"/>
    <p:sldId id="755" r:id="rId18"/>
    <p:sldId id="753" r:id="rId19"/>
    <p:sldId id="719" r:id="rId20"/>
    <p:sldId id="754" r:id="rId21"/>
    <p:sldId id="751" r:id="rId22"/>
    <p:sldId id="740" r:id="rId23"/>
    <p:sldId id="58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A57"/>
    <a:srgbClr val="E52D6B"/>
    <a:srgbClr val="EF7DA3"/>
    <a:srgbClr val="EB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99" autoAdjust="0"/>
    <p:restoredTop sz="92850" autoAdjust="0"/>
  </p:normalViewPr>
  <p:slideViewPr>
    <p:cSldViewPr snapToGrid="0">
      <p:cViewPr>
        <p:scale>
          <a:sx n="62" d="100"/>
          <a:sy n="62" d="100"/>
        </p:scale>
        <p:origin x="1737" y="-12"/>
      </p:cViewPr>
      <p:guideLst>
        <p:guide orient="horz"/>
        <p:guide pos="5759"/>
      </p:guideLst>
    </p:cSldViewPr>
  </p:slideViewPr>
  <p:outlineViewPr>
    <p:cViewPr>
      <p:scale>
        <a:sx n="33" d="100"/>
        <a:sy n="33" d="100"/>
      </p:scale>
      <p:origin x="0" y="179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983050-5ED4-4FC8-A1A3-C893F53AC92C}" type="datetimeFigureOut">
              <a:rPr lang="en-US" smtClean="0"/>
              <a:t>8/8/2022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ED22F7-F676-49F3-AE59-D9D5EC174FED}" type="slidenum">
              <a:rPr lang="en-US" smtClean="0"/>
              <a:t>‹#›</a:t>
            </a:fld>
            <a:endParaRPr lang="en-US"/>
          </a:p>
        </p:txBody>
      </p:sp>
    </p:spTree>
    <p:extLst>
      <p:ext uri="{BB962C8B-B14F-4D97-AF65-F5344CB8AC3E}">
        <p14:creationId xmlns:p14="http://schemas.microsoft.com/office/powerpoint/2010/main" val="2408123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B47A5F-036D-440C-B772-FC7E4B753EDF}" type="datetimeFigureOut">
              <a:rPr lang="en-US" smtClean="0"/>
              <a:pPr/>
              <a:t>8/8/2022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745D4-C40A-4ACF-B122-FA472B1B4892}" type="slidenum">
              <a:rPr lang="en-US" smtClean="0"/>
              <a:pPr/>
              <a:t>‹#›</a:t>
            </a:fld>
            <a:endParaRPr lang="en-US"/>
          </a:p>
        </p:txBody>
      </p:sp>
    </p:spTree>
    <p:extLst>
      <p:ext uri="{BB962C8B-B14F-4D97-AF65-F5344CB8AC3E}">
        <p14:creationId xmlns:p14="http://schemas.microsoft.com/office/powerpoint/2010/main" val="190743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tt.com/Common/about_us/pdf/connect_safely_survey_twd.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blogs.att.net/consumerblog/story/a7785894"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sccdn.azureedge.net/nsc.org/media/site-media/docs/newsroom/distracted-parents-result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8745D4-C40A-4ACF-B122-FA472B1B48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8745D4-C40A-4ACF-B122-FA472B1B4892}" type="slidenum">
              <a:rPr lang="en-US" smtClean="0"/>
              <a:pPr/>
              <a:t>15</a:t>
            </a:fld>
            <a:endParaRPr lang="en-US"/>
          </a:p>
        </p:txBody>
      </p:sp>
    </p:spTree>
    <p:extLst>
      <p:ext uri="{BB962C8B-B14F-4D97-AF65-F5344CB8AC3E}">
        <p14:creationId xmlns:p14="http://schemas.microsoft.com/office/powerpoint/2010/main" val="2180031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effectLst/>
                <a:latin typeface="+mn-lt"/>
                <a:ea typeface="+mn-ea"/>
                <a:cs typeface="+mn-cs"/>
              </a:rPr>
              <a:t>[Speaker’s Notes: Teens have the power to keep themselves safe and to keep their friends safe. Contrary to what many teens believe, their friends will not be angry if they speak up and tell them they are concerned when they look at their phones and not at the road.</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These results can be empowering for teens since the chances of them being successful are so high.  </a:t>
            </a:r>
            <a:r>
              <a:rPr lang="en-US" sz="1200" i="1" kern="1200" dirty="0">
                <a:solidFill>
                  <a:schemeClr val="tx1"/>
                </a:solidFill>
                <a:effectLst/>
                <a:latin typeface="+mn-lt"/>
                <a:ea typeface="+mn-ea"/>
                <a:cs typeface="+mn-cs"/>
                <a:hlinkClick r:id="rId3" tooltip="This external link will open in a new window"/>
              </a:rPr>
              <a:t>http://www.att.com/Common/about_us/pdf/connect_safely_survey_twd.pdf</a:t>
            </a: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hlinkClick r:id="rId4" tooltip="This external link will open in a new window"/>
              </a:rPr>
              <a:t>http://blogs.att.net/consumerblog/story/a7785894</a:t>
            </a:r>
            <a:r>
              <a:rPr lang="en-US" sz="1200" i="1"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statistics should give you confidence that if you do speak up you can be successful in having your friend put down their phone.  You can speak up and let your friends know you care about them or you can sit there and hope nothing bad happens.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and every one of you has the power to save lives.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would be willing to speak up to keep a friend safe?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talk about an effective way to speak up.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8745D4-C40A-4ACF-B122-FA472B1B4892}"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So, look how effective kids can be when they do speak up when mom and dad drive distracted!  Just as effective as passing laws to restrict phone use while driving. You can keep yourself and your family safe just by speaking up respectfully using “I” statements.</a:t>
            </a:r>
          </a:p>
          <a:p>
            <a:pPr marL="0" marR="0">
              <a:lnSpc>
                <a:spcPct val="107000"/>
              </a:lnSpc>
              <a:spcBef>
                <a:spcPts val="0"/>
              </a:spcBef>
              <a:spcAft>
                <a:spcPts val="800"/>
              </a:spcAft>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https://nsccdn.azureedge.net/nsc.org/media/site-media/docs/newsroom/distracted-parents-results.pdf</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pages 21-23.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24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Learning How to Speak Up and Having the Confidence That You Will Be Successful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Belief Model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Theory of Planned Behavior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Social Norming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Motivational Interviewing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05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[Speaker notes-Joel Feldman tested numerous statement</a:t>
            </a:r>
            <a:r>
              <a:rPr lang="en-US" sz="1800" i="1"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s</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before 4 group</a:t>
            </a:r>
            <a:r>
              <a:rPr lang="en-US" sz="1800" i="1"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s</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 30 parents. “Mom/dad I love you, but I don’t feel safe when you drive me and look at your phone” was clearly the most effective statement. A number of moms and </a:t>
            </a:r>
            <a:r>
              <a:rPr lang="en-US" sz="1800" i="1"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dads</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 the audience </a:t>
            </a:r>
            <a:r>
              <a:rPr lang="en-US" sz="1800" i="1"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were</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visibly shaken, had tears and committed right </a:t>
            </a:r>
            <a:r>
              <a:rPr lang="en-US" sz="1800" i="1"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then</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be better role models for their kids. </a:t>
            </a:r>
            <a:endParaRPr lang="en-US"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concerned by your driver’s actions speak up then and there using an “I” statement. You may not get a second chance. </a:t>
            </a:r>
          </a:p>
        </p:txBody>
      </p:sp>
      <p:sp>
        <p:nvSpPr>
          <p:cNvPr id="4" name="Slide Number Placeholder 3"/>
          <p:cNvSpPr>
            <a:spLocks noGrp="1"/>
          </p:cNvSpPr>
          <p:nvPr>
            <p:ph type="sldNum" sz="quarter" idx="10"/>
          </p:nvPr>
        </p:nvSpPr>
        <p:spPr/>
        <p:txBody>
          <a:bodyPr/>
          <a:lstStyle/>
          <a:p>
            <a:fld id="{A58745D4-C40A-4ACF-B122-FA472B1B4892}" type="slidenum">
              <a:rPr lang="en-US" smtClean="0"/>
              <a:pPr/>
              <a:t>19</a:t>
            </a:fld>
            <a:endParaRPr lang="en-US"/>
          </a:p>
        </p:txBody>
      </p:sp>
    </p:spTree>
    <p:extLst>
      <p:ext uri="{BB962C8B-B14F-4D97-AF65-F5344CB8AC3E}">
        <p14:creationId xmlns:p14="http://schemas.microsoft.com/office/powerpoint/2010/main" val="348454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Joel Feldman</a:t>
            </a:r>
          </a:p>
          <a:p>
            <a:r>
              <a:rPr lang="en-US" sz="1200" kern="1200" dirty="0">
                <a:solidFill>
                  <a:schemeClr val="tx1"/>
                </a:solidFill>
                <a:effectLst/>
                <a:latin typeface="+mn-lt"/>
                <a:ea typeface="+mn-ea"/>
                <a:cs typeface="+mn-cs"/>
              </a:rPr>
              <a:t>EndDD.org</a:t>
            </a:r>
          </a:p>
          <a:p>
            <a:r>
              <a:rPr lang="en-US" sz="1200" kern="1200" dirty="0">
                <a:solidFill>
                  <a:schemeClr val="tx1"/>
                </a:solidFill>
                <a:effectLst/>
                <a:latin typeface="+mn-lt"/>
                <a:ea typeface="+mn-ea"/>
                <a:cs typeface="+mn-cs"/>
              </a:rPr>
              <a:t>info@EndDD.org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73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Casey Feldman was killed by a distracted driver. She was just 21. She was killed when a driver took his eyes off the road to reach for his GPS. He rolled through a stop sign and hit Casey who was walking in the crosswalk. —she was killed because a driver decided that what he wanted to do was more important than the safety of others—the driver was 58 years old. Just a few seconds of distraction cost Casey her life—there are so many tragic stories like Casey’s—they happen each and every day. You will learn more about Casey and her death later in the presentation.</a:t>
            </a:r>
          </a:p>
          <a:p>
            <a:r>
              <a:rPr lang="en-US" sz="1200" kern="1200" dirty="0">
                <a:solidFill>
                  <a:schemeClr val="tx1"/>
                </a:solidFill>
                <a:effectLst/>
                <a:latin typeface="+mn-lt"/>
                <a:ea typeface="+mn-ea"/>
                <a:cs typeface="+mn-cs"/>
              </a:rPr>
              <a:t>Her father drove distracted like many of us before Casey’s death. After her death he realized that he had been taking chances driving for years. He realized that he had not been a safe driver but rather a lucky driver. It took Casey’s death for him to change the way that he drove. Sometimes it takes a personal tragedy for us to change…  Must it take a personal tragedy for each of us to change the way we drive? That is why I am here today—hoping that you can decide to drive safer before you lose a friend or family member, or before you cause a crash and inure of kill someone else.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25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obstacles, the barriers for speaking up-especially for teens. Worry about offending the driver and not knowing what to say and whether what is said will really work. Remove the barriers and they will speak up and be very effective. Remember there are 2 parties to this conversation. Understanding how both parties might feel/react in an intervention is crucial.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81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12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609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talk about the difference between speaking up using an “I” statement or a “you” statement.   How you speak up makes all the difference. An “I” statement tells another person how you feel. It does not blame them, it does not accuse them of anything and is respectful. I don’t feel safe when you look at your phone while driving me. That’s very different from saying “You are a terrible driver,”  or “You will cause a crash.” “You” statements are confrontational and won’t be appreciated by your driver.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statements are confrontational and blaming. Think of this one from mom or dad</a:t>
            </a:r>
          </a:p>
          <a:p>
            <a:r>
              <a:rPr lang="en-US" sz="1200" kern="1200" dirty="0">
                <a:solidFill>
                  <a:schemeClr val="tx1"/>
                </a:solidFill>
                <a:effectLst/>
                <a:latin typeface="+mn-lt"/>
                <a:ea typeface="+mn-ea"/>
                <a:cs typeface="+mn-cs"/>
              </a:rPr>
              <a:t>“You never clean up your room!”   You likely would get defensive and angrily respond “yes I do.”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Would you feel differently if a parent said,  “After working all day and doing other chores I get tired and really could use some help keeping our house clean.”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8745D4-C40A-4ACF-B122-FA472B1B4892}" type="slidenum">
              <a:rPr lang="en-US" smtClean="0"/>
              <a:pPr/>
              <a:t>6</a:t>
            </a:fld>
            <a:endParaRPr lang="en-US"/>
          </a:p>
        </p:txBody>
      </p:sp>
    </p:spTree>
    <p:extLst>
      <p:ext uri="{BB962C8B-B14F-4D97-AF65-F5344CB8AC3E}">
        <p14:creationId xmlns:p14="http://schemas.microsoft.com/office/powerpoint/2010/main" val="3951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would you like your passenger to speak with you?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And just have that be on the slide and with successive clicks have these appear: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“Get off your phone you idiot!”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kill me and everyone on the road!”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don’t feel safe when you drive me and look at your phone and not the road.”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38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EndDD.org and Safe Roads Alliance Elementary School Distracted Driving Lesson Plans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2-3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grade &amp; 4-5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grade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30-45 minutes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Teacher’s guide, power point, step by step notes, with 3 videos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174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ESLp</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dirty="0">
                <a:effectLst/>
                <a:latin typeface="Calibri" panose="020F0502020204030204" pitchFamily="34" charset="0"/>
                <a:ea typeface="Calibri" panose="020F0502020204030204" pitchFamily="34" charset="0"/>
                <a:cs typeface="Times New Roman" panose="02020603050405020304" pitchFamily="18" charset="0"/>
              </a:rPr>
              <a:t> video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45D4-C40A-4ACF-B122-FA472B1B48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91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A770FF-A603-4B09-BD38-F9F37C20BAD6}"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A770FF-A603-4B09-BD38-F9F37C20BAD6}"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A770FF-A603-4B09-BD38-F9F37C20BAD6}"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A770FF-A603-4B09-BD38-F9F37C20BAD6}"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A770FF-A603-4B09-BD38-F9F37C20BAD6}"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A770FF-A603-4B09-BD38-F9F37C20BAD6}"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A770FF-A603-4B09-BD38-F9F37C20BAD6}" type="datetimeFigureOut">
              <a:rPr lang="en-US" smtClean="0"/>
              <a:pPr/>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A770FF-A603-4B09-BD38-F9F37C20BAD6}" type="datetimeFigureOut">
              <a:rPr lang="en-US" smtClean="0"/>
              <a:pPr/>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770FF-A603-4B09-BD38-F9F37C20BAD6}" type="datetimeFigureOut">
              <a:rPr lang="en-US" smtClean="0"/>
              <a:pPr/>
              <a:t>8/8/2022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A770FF-A603-4B09-BD38-F9F37C20BAD6}"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A770FF-A603-4B09-BD38-F9F37C20BAD6}"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B2CA-DD9D-47DF-9FD5-1BA38C21E0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770FF-A603-4B09-BD38-F9F37C20BAD6}" type="datetimeFigureOut">
              <a:rPr lang="en-US" smtClean="0"/>
              <a:pPr/>
              <a:t>8/8/2022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9B2CA-DD9D-47DF-9FD5-1BA38C21E0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7649" y="589218"/>
            <a:ext cx="5896278" cy="2423541"/>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8483" y="5417048"/>
            <a:ext cx="2664388" cy="754991"/>
          </a:xfrm>
          <a:prstGeom prst="rect">
            <a:avLst/>
          </a:prstGeom>
        </p:spPr>
      </p:pic>
      <p:sp>
        <p:nvSpPr>
          <p:cNvPr id="3" name="TextBox 2"/>
          <p:cNvSpPr txBox="1"/>
          <p:nvPr/>
        </p:nvSpPr>
        <p:spPr>
          <a:xfrm>
            <a:off x="0" y="3140936"/>
            <a:ext cx="9144000" cy="1877437"/>
          </a:xfrm>
          <a:prstGeom prst="rect">
            <a:avLst/>
          </a:prstGeom>
          <a:noFill/>
        </p:spPr>
        <p:txBody>
          <a:bodyPr wrap="square" rtlCol="0">
            <a:spAutoFit/>
          </a:bodyPr>
          <a:lstStyle/>
          <a:p>
            <a:pPr algn="ctr"/>
            <a:r>
              <a:rPr lang="en-US" sz="2800" dirty="0">
                <a:solidFill>
                  <a:schemeClr val="bg1"/>
                </a:solidFill>
              </a:rPr>
              <a:t>Passengers Will Speak Up if They Know What to Say and Are Confident They Will be Successful</a:t>
            </a:r>
          </a:p>
          <a:p>
            <a:pPr algn="ctr"/>
            <a:r>
              <a:rPr lang="en-US" sz="2000" dirty="0">
                <a:solidFill>
                  <a:schemeClr val="bg1"/>
                </a:solidFill>
              </a:rPr>
              <a:t> </a:t>
            </a:r>
          </a:p>
          <a:p>
            <a:pPr algn="ctr"/>
            <a:r>
              <a:rPr lang="en-US" sz="2000" dirty="0">
                <a:solidFill>
                  <a:schemeClr val="bg1"/>
                </a:solidFill>
              </a:rPr>
              <a:t>Drive Smart Virginia Distracted Driving Summit </a:t>
            </a:r>
          </a:p>
          <a:p>
            <a:pPr algn="ctr"/>
            <a:r>
              <a:rPr lang="en-US" sz="2000" dirty="0">
                <a:solidFill>
                  <a:schemeClr val="bg1"/>
                </a:solidFill>
              </a:rPr>
              <a:t>Norfolk, Virginia  |  August 18, 2022</a:t>
            </a:r>
            <a:endParaRPr lang="en-US" sz="2800" dirty="0">
              <a:solidFill>
                <a:schemeClr val="bg1"/>
              </a:solidFill>
            </a:endParaRPr>
          </a:p>
        </p:txBody>
      </p:sp>
      <p:sp>
        <p:nvSpPr>
          <p:cNvPr id="5" name="TextBox 4">
            <a:extLst>
              <a:ext uri="{FF2B5EF4-FFF2-40B4-BE49-F238E27FC236}">
                <a16:creationId xmlns:a16="http://schemas.microsoft.com/office/drawing/2014/main" id="{F0294E47-4693-7154-1D56-CAD8202F2FAB}"/>
              </a:ext>
            </a:extLst>
          </p:cNvPr>
          <p:cNvSpPr txBox="1"/>
          <p:nvPr/>
        </p:nvSpPr>
        <p:spPr>
          <a:xfrm>
            <a:off x="1176976" y="5407595"/>
            <a:ext cx="3948477" cy="646331"/>
          </a:xfrm>
          <a:prstGeom prst="rect">
            <a:avLst/>
          </a:prstGeom>
          <a:noFill/>
        </p:spPr>
        <p:txBody>
          <a:bodyPr wrap="square" rtlCol="0">
            <a:spAutoFit/>
          </a:bodyPr>
          <a:lstStyle/>
          <a:p>
            <a:r>
              <a:rPr lang="en-US" dirty="0">
                <a:solidFill>
                  <a:schemeClr val="bg1"/>
                </a:solidFill>
              </a:rPr>
              <a:t>Joel D Feldman, Esq., MS</a:t>
            </a:r>
          </a:p>
          <a:p>
            <a:r>
              <a:rPr lang="en-US" dirty="0">
                <a:solidFill>
                  <a:schemeClr val="bg1"/>
                </a:solidFill>
              </a:rPr>
              <a:t>Info@EndDD.org</a:t>
            </a:r>
          </a:p>
        </p:txBody>
      </p:sp>
    </p:spTree>
    <p:extLst>
      <p:ext uri="{BB962C8B-B14F-4D97-AF65-F5344CB8AC3E}">
        <p14:creationId xmlns:p14="http://schemas.microsoft.com/office/powerpoint/2010/main" val="116388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D72715-FDD4-4F27-A7CE-452C43B33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949" y="0"/>
            <a:ext cx="5316101" cy="6858000"/>
          </a:xfrm>
          <a:prstGeom prst="rect">
            <a:avLst/>
          </a:prstGeom>
        </p:spPr>
      </p:pic>
    </p:spTree>
    <p:extLst>
      <p:ext uri="{BB962C8B-B14F-4D97-AF65-F5344CB8AC3E}">
        <p14:creationId xmlns:p14="http://schemas.microsoft.com/office/powerpoint/2010/main" val="3912726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D72715-FDD4-4F27-A7CE-452C43B33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949" y="0"/>
            <a:ext cx="5316101" cy="6858000"/>
          </a:xfrm>
          <a:prstGeom prst="rect">
            <a:avLst/>
          </a:prstGeom>
        </p:spPr>
      </p:pic>
      <p:pic>
        <p:nvPicPr>
          <p:cNvPr id="3" name="Picture 2">
            <a:extLst>
              <a:ext uri="{FF2B5EF4-FFF2-40B4-BE49-F238E27FC236}">
                <a16:creationId xmlns:a16="http://schemas.microsoft.com/office/drawing/2014/main" id="{5B3AADD1-165F-43C0-86F0-262DBD518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209" y="0"/>
            <a:ext cx="5567581" cy="6858000"/>
          </a:xfrm>
          <a:prstGeom prst="rect">
            <a:avLst/>
          </a:prstGeom>
        </p:spPr>
      </p:pic>
    </p:spTree>
    <p:extLst>
      <p:ext uri="{BB962C8B-B14F-4D97-AF65-F5344CB8AC3E}">
        <p14:creationId xmlns:p14="http://schemas.microsoft.com/office/powerpoint/2010/main" val="386682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D72715-FDD4-4F27-A7CE-452C43B33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949" y="0"/>
            <a:ext cx="5316101" cy="6858000"/>
          </a:xfrm>
          <a:prstGeom prst="rect">
            <a:avLst/>
          </a:prstGeom>
        </p:spPr>
      </p:pic>
      <p:pic>
        <p:nvPicPr>
          <p:cNvPr id="4" name="Picture 3">
            <a:extLst>
              <a:ext uri="{FF2B5EF4-FFF2-40B4-BE49-F238E27FC236}">
                <a16:creationId xmlns:a16="http://schemas.microsoft.com/office/drawing/2014/main" id="{8F41A3EE-CAB9-4FC6-90B8-AA295F276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56" y="0"/>
            <a:ext cx="5443270" cy="6987502"/>
          </a:xfrm>
          <a:prstGeom prst="rect">
            <a:avLst/>
          </a:prstGeom>
        </p:spPr>
      </p:pic>
    </p:spTree>
    <p:extLst>
      <p:ext uri="{BB962C8B-B14F-4D97-AF65-F5344CB8AC3E}">
        <p14:creationId xmlns:p14="http://schemas.microsoft.com/office/powerpoint/2010/main" val="3704436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C513B-E543-368D-8B88-D8471F799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625" y="0"/>
            <a:ext cx="5386749" cy="6858000"/>
          </a:xfrm>
          <a:prstGeom prst="rect">
            <a:avLst/>
          </a:prstGeom>
        </p:spPr>
      </p:pic>
    </p:spTree>
    <p:extLst>
      <p:ext uri="{BB962C8B-B14F-4D97-AF65-F5344CB8AC3E}">
        <p14:creationId xmlns:p14="http://schemas.microsoft.com/office/powerpoint/2010/main" val="753444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B5FD32-33FC-4C16-8EDE-C81D1759E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895" y="0"/>
            <a:ext cx="5312210" cy="6858000"/>
          </a:xfrm>
          <a:prstGeom prst="rect">
            <a:avLst/>
          </a:prstGeom>
        </p:spPr>
      </p:pic>
    </p:spTree>
    <p:extLst>
      <p:ext uri="{BB962C8B-B14F-4D97-AF65-F5344CB8AC3E}">
        <p14:creationId xmlns:p14="http://schemas.microsoft.com/office/powerpoint/2010/main" val="74621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352800"/>
            <a:ext cx="3297476" cy="707886"/>
          </a:xfrm>
          <a:prstGeom prst="rect">
            <a:avLst/>
          </a:prstGeom>
          <a:noFill/>
        </p:spPr>
        <p:txBody>
          <a:bodyPr wrap="square" rtlCol="0">
            <a:spAutoFit/>
          </a:bodyPr>
          <a:lstStyle/>
          <a:p>
            <a:r>
              <a:rPr lang="en-US" sz="4000" dirty="0">
                <a:solidFill>
                  <a:srgbClr val="E52D6B"/>
                </a:solidFill>
              </a:rPr>
              <a:t>A. </a:t>
            </a:r>
            <a:r>
              <a:rPr lang="en-US" sz="4000" dirty="0">
                <a:solidFill>
                  <a:schemeClr val="bg1">
                    <a:lumMod val="85000"/>
                  </a:schemeClr>
                </a:solidFill>
              </a:rPr>
              <a:t>25%</a:t>
            </a:r>
          </a:p>
        </p:txBody>
      </p:sp>
      <p:cxnSp>
        <p:nvCxnSpPr>
          <p:cNvPr id="8" name="Straight Connector 7"/>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599" y="1066800"/>
            <a:ext cx="8308657" cy="1938992"/>
          </a:xfrm>
          <a:prstGeom prst="rect">
            <a:avLst/>
          </a:prstGeom>
          <a:noFill/>
        </p:spPr>
        <p:txBody>
          <a:bodyPr wrap="square" rtlCol="0">
            <a:spAutoFit/>
          </a:bodyPr>
          <a:lstStyle/>
          <a:p>
            <a:r>
              <a:rPr lang="en-US" sz="4000" b="1" dirty="0">
                <a:solidFill>
                  <a:schemeClr val="bg1"/>
                </a:solidFill>
              </a:rPr>
              <a:t>WHAT PERCENTAGE OF TEENS WOULD PUT THEIR PHONES DOWN IF A FRIEND SAID SOMETHING ABOUT IT?</a:t>
            </a:r>
          </a:p>
        </p:txBody>
      </p:sp>
      <p:sp>
        <p:nvSpPr>
          <p:cNvPr id="10" name="TextBox 9"/>
          <p:cNvSpPr txBox="1"/>
          <p:nvPr/>
        </p:nvSpPr>
        <p:spPr>
          <a:xfrm>
            <a:off x="716279" y="4038600"/>
            <a:ext cx="3266997" cy="707886"/>
          </a:xfrm>
          <a:prstGeom prst="rect">
            <a:avLst/>
          </a:prstGeom>
          <a:noFill/>
        </p:spPr>
        <p:txBody>
          <a:bodyPr wrap="square" rtlCol="0">
            <a:spAutoFit/>
          </a:bodyPr>
          <a:lstStyle/>
          <a:p>
            <a:r>
              <a:rPr lang="en-US" sz="4000" dirty="0">
                <a:solidFill>
                  <a:srgbClr val="E52D6B"/>
                </a:solidFill>
              </a:rPr>
              <a:t>B. </a:t>
            </a:r>
            <a:r>
              <a:rPr lang="en-US" sz="4000" dirty="0">
                <a:solidFill>
                  <a:schemeClr val="bg1">
                    <a:lumMod val="85000"/>
                  </a:schemeClr>
                </a:solidFill>
              </a:rPr>
              <a:t>45%</a:t>
            </a:r>
          </a:p>
        </p:txBody>
      </p:sp>
      <p:sp>
        <p:nvSpPr>
          <p:cNvPr id="11" name="TextBox 10"/>
          <p:cNvSpPr txBox="1"/>
          <p:nvPr/>
        </p:nvSpPr>
        <p:spPr>
          <a:xfrm>
            <a:off x="685800" y="4724400"/>
            <a:ext cx="2590800" cy="707886"/>
          </a:xfrm>
          <a:prstGeom prst="rect">
            <a:avLst/>
          </a:prstGeom>
          <a:noFill/>
        </p:spPr>
        <p:txBody>
          <a:bodyPr wrap="square" rtlCol="0">
            <a:spAutoFit/>
          </a:bodyPr>
          <a:lstStyle/>
          <a:p>
            <a:r>
              <a:rPr lang="en-US" sz="4000" dirty="0">
                <a:solidFill>
                  <a:srgbClr val="E52D6B"/>
                </a:solidFill>
              </a:rPr>
              <a:t>C. </a:t>
            </a:r>
            <a:r>
              <a:rPr lang="en-US" sz="4000" dirty="0">
                <a:solidFill>
                  <a:schemeClr val="bg1">
                    <a:lumMod val="85000"/>
                  </a:schemeClr>
                </a:solidFill>
              </a:rPr>
              <a:t>65%</a:t>
            </a:r>
          </a:p>
        </p:txBody>
      </p:sp>
      <p:sp>
        <p:nvSpPr>
          <p:cNvPr id="7" name="TextBox 6">
            <a:extLst>
              <a:ext uri="{FF2B5EF4-FFF2-40B4-BE49-F238E27FC236}">
                <a16:creationId xmlns:a16="http://schemas.microsoft.com/office/drawing/2014/main" id="{C32B3066-B469-4E4B-83D0-4FAAACCF6F41}"/>
              </a:ext>
            </a:extLst>
          </p:cNvPr>
          <p:cNvSpPr txBox="1"/>
          <p:nvPr/>
        </p:nvSpPr>
        <p:spPr>
          <a:xfrm>
            <a:off x="685800" y="5410200"/>
            <a:ext cx="5643880" cy="707886"/>
          </a:xfrm>
          <a:prstGeom prst="rect">
            <a:avLst/>
          </a:prstGeom>
          <a:noFill/>
        </p:spPr>
        <p:txBody>
          <a:bodyPr wrap="square" rtlCol="0">
            <a:spAutoFit/>
          </a:bodyPr>
          <a:lstStyle/>
          <a:p>
            <a:r>
              <a:rPr lang="en-US" sz="4000" dirty="0">
                <a:solidFill>
                  <a:srgbClr val="E52D6B"/>
                </a:solidFill>
              </a:rPr>
              <a:t>D. </a:t>
            </a:r>
            <a:r>
              <a:rPr lang="en-US" sz="4000" dirty="0">
                <a:solidFill>
                  <a:schemeClr val="bg1">
                    <a:lumMod val="85000"/>
                  </a:schemeClr>
                </a:solidFill>
              </a:rPr>
              <a:t>90%</a:t>
            </a:r>
          </a:p>
        </p:txBody>
      </p:sp>
    </p:spTree>
    <p:extLst>
      <p:ext uri="{BB962C8B-B14F-4D97-AF65-F5344CB8AC3E}">
        <p14:creationId xmlns:p14="http://schemas.microsoft.com/office/powerpoint/2010/main" val="39771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203682" y="6412282"/>
            <a:ext cx="107247" cy="123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6697013" y="6410834"/>
            <a:ext cx="93725" cy="1081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609600" y="1217474"/>
            <a:ext cx="7239001" cy="1200329"/>
          </a:xfrm>
          <a:prstGeom prst="rect">
            <a:avLst/>
          </a:prstGeom>
        </p:spPr>
        <p:txBody>
          <a:bodyPr wrap="square">
            <a:spAutoFit/>
          </a:bodyPr>
          <a:lstStyle/>
          <a:p>
            <a:r>
              <a:rPr lang="en-US" sz="3600" b="1" dirty="0">
                <a:solidFill>
                  <a:schemeClr val="bg1"/>
                </a:solidFill>
              </a:rPr>
              <a:t>TEENS HAVE THE POWER TO KEEP FRIENDS SAFE</a:t>
            </a:r>
          </a:p>
        </p:txBody>
      </p:sp>
      <p:sp>
        <p:nvSpPr>
          <p:cNvPr id="19" name="TextBox 18"/>
          <p:cNvSpPr txBox="1"/>
          <p:nvPr/>
        </p:nvSpPr>
        <p:spPr>
          <a:xfrm>
            <a:off x="990600" y="6062246"/>
            <a:ext cx="7124700" cy="338554"/>
          </a:xfrm>
          <a:prstGeom prst="rect">
            <a:avLst/>
          </a:prstGeom>
          <a:noFill/>
        </p:spPr>
        <p:txBody>
          <a:bodyPr wrap="square" rtlCol="0">
            <a:spAutoFit/>
          </a:bodyPr>
          <a:lstStyle/>
          <a:p>
            <a:pPr algn="ctr"/>
            <a:r>
              <a:rPr lang="en-US" sz="1600" i="1" dirty="0">
                <a:solidFill>
                  <a:schemeClr val="bg1"/>
                </a:solidFill>
              </a:rPr>
              <a:t>AT&amp;T and Connect Safely  Survey-2012</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633" y="4458057"/>
            <a:ext cx="285750" cy="25327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633" y="3508799"/>
            <a:ext cx="285750" cy="253278"/>
          </a:xfrm>
          <a:prstGeom prst="rect">
            <a:avLst/>
          </a:prstGeom>
        </p:spPr>
      </p:pic>
      <p:sp>
        <p:nvSpPr>
          <p:cNvPr id="15" name="TextBox 14"/>
          <p:cNvSpPr txBox="1"/>
          <p:nvPr/>
        </p:nvSpPr>
        <p:spPr>
          <a:xfrm>
            <a:off x="958466" y="3352800"/>
            <a:ext cx="7804534" cy="2400657"/>
          </a:xfrm>
          <a:prstGeom prst="rect">
            <a:avLst/>
          </a:prstGeom>
          <a:noFill/>
        </p:spPr>
        <p:txBody>
          <a:bodyPr wrap="square" rtlCol="0">
            <a:spAutoFit/>
          </a:bodyPr>
          <a:lstStyle/>
          <a:p>
            <a:pPr>
              <a:spcAft>
                <a:spcPts val="1200"/>
              </a:spcAft>
            </a:pPr>
            <a:r>
              <a:rPr lang="en-US" sz="2600" dirty="0">
                <a:solidFill>
                  <a:schemeClr val="bg1">
                    <a:lumMod val="95000"/>
                  </a:schemeClr>
                </a:solidFill>
              </a:rPr>
              <a:t>78% of teen drivers say they’re likely not to text and drive if friends tell them it's wrong or stupid.</a:t>
            </a:r>
          </a:p>
          <a:p>
            <a:pPr>
              <a:spcAft>
                <a:spcPts val="1200"/>
              </a:spcAft>
            </a:pPr>
            <a:r>
              <a:rPr lang="en-US" sz="2600" dirty="0">
                <a:solidFill>
                  <a:schemeClr val="bg1">
                    <a:lumMod val="95000"/>
                  </a:schemeClr>
                </a:solidFill>
              </a:rPr>
              <a:t>90% say they’d stop if a friend in the car asked them to.</a:t>
            </a:r>
          </a:p>
          <a:p>
            <a:pPr>
              <a:spcAft>
                <a:spcPts val="1200"/>
              </a:spcAft>
            </a:pPr>
            <a:r>
              <a:rPr lang="en-US" sz="2600" dirty="0">
                <a:solidFill>
                  <a:schemeClr val="bg1">
                    <a:lumMod val="95000"/>
                  </a:schemeClr>
                </a:solidFill>
              </a:rPr>
              <a:t>44% say that they would be thankful if a passenger complained about their texting while driving. </a:t>
            </a: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633" y="4991457"/>
            <a:ext cx="285750" cy="253278"/>
          </a:xfrm>
          <a:prstGeom prst="rect">
            <a:avLst/>
          </a:prstGeom>
        </p:spPr>
      </p:pic>
      <p:cxnSp>
        <p:nvCxnSpPr>
          <p:cNvPr id="12" name="Straight Connector 11"/>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600" y="2590800"/>
            <a:ext cx="10058400" cy="523220"/>
          </a:xfrm>
          <a:prstGeom prst="rect">
            <a:avLst/>
          </a:prstGeom>
          <a:noFill/>
        </p:spPr>
        <p:txBody>
          <a:bodyPr wrap="square" rtlCol="0">
            <a:spAutoFit/>
          </a:bodyPr>
          <a:lstStyle/>
          <a:p>
            <a:r>
              <a:rPr lang="en-US" sz="2800" b="1" dirty="0">
                <a:solidFill>
                  <a:schemeClr val="bg1"/>
                </a:solidFill>
              </a:rPr>
              <a:t>You can keep your friends safe!</a:t>
            </a:r>
          </a:p>
        </p:txBody>
      </p:sp>
    </p:spTree>
    <p:extLst>
      <p:ext uri="{BB962C8B-B14F-4D97-AF65-F5344CB8AC3E}">
        <p14:creationId xmlns:p14="http://schemas.microsoft.com/office/powerpoint/2010/main" val="1654429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277021"/>
            <a:ext cx="4094746" cy="707886"/>
          </a:xfrm>
          <a:prstGeom prst="rect">
            <a:avLst/>
          </a:prstGeom>
          <a:noFill/>
        </p:spPr>
        <p:txBody>
          <a:bodyPr wrap="square" rtlCol="0">
            <a:spAutoFit/>
          </a:bodyPr>
          <a:lstStyle/>
          <a:p>
            <a:pPr lvl="0">
              <a:defRPr/>
            </a:pPr>
            <a:r>
              <a:rPr lang="en-US" sz="4000" dirty="0">
                <a:solidFill>
                  <a:prstClr val="white">
                    <a:lumMod val="85000"/>
                  </a:prstClr>
                </a:solidFill>
              </a:rPr>
              <a:t>Laws</a:t>
            </a:r>
            <a:endParaRPr kumimoji="0" lang="en-US" sz="40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cxnSp>
        <p:nvCxnSpPr>
          <p:cNvPr id="8" name="Straight Connector 7"/>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 y="1066800"/>
            <a:ext cx="78867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What did parents say would be the strongest deterrents to phone use while driving?</a:t>
            </a:r>
          </a:p>
        </p:txBody>
      </p:sp>
      <p:sp>
        <p:nvSpPr>
          <p:cNvPr id="10" name="TextBox 9"/>
          <p:cNvSpPr txBox="1"/>
          <p:nvPr/>
        </p:nvSpPr>
        <p:spPr>
          <a:xfrm>
            <a:off x="685801" y="4021384"/>
            <a:ext cx="5017020" cy="707886"/>
          </a:xfrm>
          <a:prstGeom prst="rect">
            <a:avLst/>
          </a:prstGeom>
          <a:noFill/>
        </p:spPr>
        <p:txBody>
          <a:bodyPr wrap="square" rtlCol="0">
            <a:spAutoFit/>
          </a:bodyPr>
          <a:lstStyle/>
          <a:p>
            <a:pPr lvl="0">
              <a:defRPr/>
            </a:pPr>
            <a:r>
              <a:rPr lang="en-US" sz="4000" dirty="0">
                <a:solidFill>
                  <a:prstClr val="white">
                    <a:lumMod val="85000"/>
                  </a:prstClr>
                </a:solidFill>
              </a:rPr>
              <a:t>Pressure from children</a:t>
            </a:r>
            <a:endParaRPr kumimoji="0" lang="en-US" sz="40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11" name="TextBox 10"/>
          <p:cNvSpPr txBox="1"/>
          <p:nvPr/>
        </p:nvSpPr>
        <p:spPr>
          <a:xfrm>
            <a:off x="685800" y="4738601"/>
            <a:ext cx="7886700" cy="707886"/>
          </a:xfrm>
          <a:prstGeom prst="rect">
            <a:avLst/>
          </a:prstGeom>
          <a:noFill/>
        </p:spPr>
        <p:txBody>
          <a:bodyPr wrap="square" rtlCol="0">
            <a:spAutoFit/>
          </a:bodyPr>
          <a:lstStyle/>
          <a:p>
            <a:pPr lvl="0">
              <a:defRPr/>
            </a:pPr>
            <a:r>
              <a:rPr lang="en-US" sz="4000" dirty="0">
                <a:solidFill>
                  <a:prstClr val="white">
                    <a:lumMod val="85000"/>
                  </a:prstClr>
                </a:solidFill>
              </a:rPr>
              <a:t>Employer cell phone possibilities</a:t>
            </a:r>
            <a:endParaRPr kumimoji="0" lang="en-US" sz="40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16" name="TextBox 15"/>
          <p:cNvSpPr txBox="1"/>
          <p:nvPr/>
        </p:nvSpPr>
        <p:spPr>
          <a:xfrm>
            <a:off x="571500" y="6342500"/>
            <a:ext cx="8001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NSC/Cumberland Valley Volunteer Firemen’s Association, March 2021.</a:t>
            </a:r>
            <a:endParaRPr kumimoji="0" lang="en-US" sz="1200" b="0" i="0" u="none" strike="noStrike" kern="1200" cap="none" spc="0" normalizeH="0" baseline="0" noProof="0" dirty="0">
              <a:ln>
                <a:noFill/>
              </a:ln>
              <a:solidFill>
                <a:srgbClr val="E52D6B"/>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315E1FB-97C4-8249-A5E0-682C500D9E3B}"/>
              </a:ext>
            </a:extLst>
          </p:cNvPr>
          <p:cNvSpPr txBox="1"/>
          <p:nvPr/>
        </p:nvSpPr>
        <p:spPr>
          <a:xfrm>
            <a:off x="685800" y="5363773"/>
            <a:ext cx="53547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Calibri"/>
                <a:ea typeface="+mn-ea"/>
                <a:cs typeface="+mn-cs"/>
              </a:rPr>
              <a:t>Educational campaigns</a:t>
            </a:r>
          </a:p>
        </p:txBody>
      </p:sp>
      <p:sp>
        <p:nvSpPr>
          <p:cNvPr id="13" name="TextBox 12">
            <a:extLst>
              <a:ext uri="{FF2B5EF4-FFF2-40B4-BE49-F238E27FC236}">
                <a16:creationId xmlns:a16="http://schemas.microsoft.com/office/drawing/2014/main" id="{8AB29753-0E63-D44A-8071-842F3448CB81}"/>
              </a:ext>
            </a:extLst>
          </p:cNvPr>
          <p:cNvSpPr txBox="1"/>
          <p:nvPr/>
        </p:nvSpPr>
        <p:spPr>
          <a:xfrm>
            <a:off x="7578954" y="3271994"/>
            <a:ext cx="1315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52D6B"/>
                </a:solidFill>
                <a:effectLst/>
                <a:uLnTx/>
                <a:uFillTx/>
                <a:latin typeface="Calibri"/>
                <a:ea typeface="+mn-ea"/>
                <a:cs typeface="+mn-cs"/>
              </a:rPr>
              <a:t>87%</a:t>
            </a:r>
          </a:p>
        </p:txBody>
      </p:sp>
      <p:sp>
        <p:nvSpPr>
          <p:cNvPr id="14" name="TextBox 13">
            <a:extLst>
              <a:ext uri="{FF2B5EF4-FFF2-40B4-BE49-F238E27FC236}">
                <a16:creationId xmlns:a16="http://schemas.microsoft.com/office/drawing/2014/main" id="{870A45A7-0720-F246-8643-2F553F75FD74}"/>
              </a:ext>
            </a:extLst>
          </p:cNvPr>
          <p:cNvSpPr txBox="1"/>
          <p:nvPr/>
        </p:nvSpPr>
        <p:spPr>
          <a:xfrm>
            <a:off x="7578953" y="4017373"/>
            <a:ext cx="1315175" cy="707886"/>
          </a:xfrm>
          <a:prstGeom prst="rect">
            <a:avLst/>
          </a:prstGeom>
          <a:noFill/>
        </p:spPr>
        <p:txBody>
          <a:bodyPr wrap="square" rtlCol="0">
            <a:spAutoFit/>
          </a:bodyPr>
          <a:lstStyle/>
          <a:p>
            <a:pPr lvl="0">
              <a:defRPr/>
            </a:pPr>
            <a:r>
              <a:rPr lang="en-US" sz="4000" dirty="0">
                <a:solidFill>
                  <a:srgbClr val="E52D6B"/>
                </a:solidFill>
              </a:rPr>
              <a:t>87%</a:t>
            </a:r>
            <a:endParaRPr kumimoji="0" lang="en-US" sz="4000" b="0" i="0" u="none" strike="noStrike" kern="1200" cap="none" spc="0" normalizeH="0" baseline="0" noProof="0" dirty="0">
              <a:ln>
                <a:noFill/>
              </a:ln>
              <a:solidFill>
                <a:srgbClr val="E52D6B"/>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B9E3101-EA7A-A24D-A524-99812754C8EB}"/>
              </a:ext>
            </a:extLst>
          </p:cNvPr>
          <p:cNvSpPr txBox="1"/>
          <p:nvPr/>
        </p:nvSpPr>
        <p:spPr>
          <a:xfrm>
            <a:off x="7578377" y="4725259"/>
            <a:ext cx="1315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52D6B"/>
                </a:solidFill>
                <a:effectLst/>
                <a:uLnTx/>
                <a:uFillTx/>
                <a:latin typeface="Calibri"/>
                <a:ea typeface="+mn-ea"/>
                <a:cs typeface="+mn-cs"/>
              </a:rPr>
              <a:t>77%</a:t>
            </a:r>
          </a:p>
        </p:txBody>
      </p:sp>
      <p:sp>
        <p:nvSpPr>
          <p:cNvPr id="17" name="TextBox 16">
            <a:extLst>
              <a:ext uri="{FF2B5EF4-FFF2-40B4-BE49-F238E27FC236}">
                <a16:creationId xmlns:a16="http://schemas.microsoft.com/office/drawing/2014/main" id="{B0BB61FE-798A-004E-AA43-43EBBF3B3C0A}"/>
              </a:ext>
            </a:extLst>
          </p:cNvPr>
          <p:cNvSpPr txBox="1"/>
          <p:nvPr/>
        </p:nvSpPr>
        <p:spPr>
          <a:xfrm>
            <a:off x="7578377" y="5433145"/>
            <a:ext cx="1315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52D6B"/>
                </a:solidFill>
                <a:effectLst/>
                <a:uLnTx/>
                <a:uFillTx/>
                <a:latin typeface="Calibri"/>
                <a:ea typeface="+mn-ea"/>
                <a:cs typeface="+mn-cs"/>
              </a:rPr>
              <a:t>58%</a:t>
            </a:r>
          </a:p>
        </p:txBody>
      </p:sp>
    </p:spTree>
    <p:extLst>
      <p:ext uri="{BB962C8B-B14F-4D97-AF65-F5344CB8AC3E}">
        <p14:creationId xmlns:p14="http://schemas.microsoft.com/office/powerpoint/2010/main" val="30278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313 -2.59259E-6 L 0.00191 0.10324 " pathEditMode="relative" rAng="0" ptsTypes="AA">
                                      <p:cBhvr>
                                        <p:cTn id="6" dur="2000" fill="hold"/>
                                        <p:tgtEl>
                                          <p:spTgt spid="11"/>
                                        </p:tgtEl>
                                        <p:attrNameLst>
                                          <p:attrName>ppt_x</p:attrName>
                                          <p:attrName>ppt_y</p:attrName>
                                        </p:attrNameLst>
                                      </p:cBhvr>
                                      <p:rCtr x="-69" y="5162"/>
                                    </p:animMotion>
                                  </p:childTnLst>
                                </p:cTn>
                              </p:par>
                              <p:par>
                                <p:cTn id="7" presetID="42" presetClass="path" presetSubtype="0" accel="50000" decel="50000" fill="hold" grpId="0" nodeType="withEffect">
                                  <p:stCondLst>
                                    <p:cond delay="0"/>
                                  </p:stCondLst>
                                  <p:childTnLst>
                                    <p:animMotion origin="layout" path="M 0.00104 -0.00139 L 0.00434 -0.10463 " pathEditMode="relative" rAng="0" ptsTypes="AA">
                                      <p:cBhvr>
                                        <p:cTn id="8" dur="2000" fill="hold"/>
                                        <p:tgtEl>
                                          <p:spTgt spid="10"/>
                                        </p:tgtEl>
                                        <p:attrNameLst>
                                          <p:attrName>ppt_x</p:attrName>
                                          <p:attrName>ppt_y</p:attrName>
                                        </p:attrNameLst>
                                      </p:cBhvr>
                                      <p:rCtr x="156" y="-5162"/>
                                    </p:animMotion>
                                  </p:childTnLst>
                                </p:cTn>
                              </p:par>
                              <p:par>
                                <p:cTn id="9" presetID="42" presetClass="path" presetSubtype="0" accel="50000" decel="50000" fill="hold" grpId="0" nodeType="withEffect">
                                  <p:stCondLst>
                                    <p:cond delay="0"/>
                                  </p:stCondLst>
                                  <p:childTnLst>
                                    <p:animMotion origin="layout" path="M -4.72222E-6 1.85185E-6 L -0.00173 0.10324 " pathEditMode="relative" rAng="0" ptsTypes="AA">
                                      <p:cBhvr>
                                        <p:cTn id="10" dur="2000" fill="hold"/>
                                        <p:tgtEl>
                                          <p:spTgt spid="5"/>
                                        </p:tgtEl>
                                        <p:attrNameLst>
                                          <p:attrName>ppt_x</p:attrName>
                                          <p:attrName>ppt_y</p:attrName>
                                        </p:attrNameLst>
                                      </p:cBhvr>
                                      <p:rCtr x="-87" y="5162"/>
                                    </p:animMotion>
                                  </p:childTnLst>
                                </p:cTn>
                              </p:par>
                              <p:par>
                                <p:cTn id="11" presetID="42" presetClass="path" presetSubtype="0" accel="50000" decel="50000" fill="hold" grpId="0" nodeType="withEffect">
                                  <p:stCondLst>
                                    <p:cond delay="0"/>
                                  </p:stCondLst>
                                  <p:childTnLst>
                                    <p:animMotion origin="layout" path="M 1.66667E-6 3.7037E-6 L -0.00139 -0.09121 " pathEditMode="relative" rAng="0" ptsTypes="AA">
                                      <p:cBhvr>
                                        <p:cTn id="12" dur="2000" fill="hold"/>
                                        <p:tgtEl>
                                          <p:spTgt spid="12"/>
                                        </p:tgtEl>
                                        <p:attrNameLst>
                                          <p:attrName>ppt_x</p:attrName>
                                          <p:attrName>ppt_y</p:attrName>
                                        </p:attrNameLst>
                                      </p:cBhvr>
                                      <p:rCtr x="-69" y="-456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1E3572D-83A0-0C25-F615-4BB705EA4C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742" y="0"/>
            <a:ext cx="8692515" cy="6858000"/>
          </a:xfrm>
          <a:prstGeom prst="rect">
            <a:avLst/>
          </a:prstGeom>
        </p:spPr>
      </p:pic>
      <p:sp>
        <p:nvSpPr>
          <p:cNvPr id="8" name="Rectangle 7"/>
          <p:cNvSpPr/>
          <p:nvPr/>
        </p:nvSpPr>
        <p:spPr>
          <a:xfrm>
            <a:off x="8203682" y="6412282"/>
            <a:ext cx="107247" cy="123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609599" y="1217474"/>
            <a:ext cx="7804535" cy="1938992"/>
          </a:xfrm>
          <a:prstGeom prst="rect">
            <a:avLst/>
          </a:prstGeom>
        </p:spPr>
        <p:txBody>
          <a:bodyPr wrap="square">
            <a:spAutoFit/>
          </a:bodyPr>
          <a:lstStyle/>
          <a:p>
            <a:pPr lvl="0">
              <a:defRPr/>
            </a:pPr>
            <a:r>
              <a:rPr lang="en-US" sz="4000" b="1" dirty="0">
                <a:solidFill>
                  <a:prstClr val="white"/>
                </a:solidFill>
              </a:rPr>
              <a:t>Learning How to Speak Up and Having the Confidence That You Will Be Successful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633" y="3512242"/>
            <a:ext cx="285750" cy="253278"/>
          </a:xfrm>
          <a:prstGeom prst="rect">
            <a:avLst/>
          </a:prstGeom>
        </p:spPr>
      </p:pic>
      <p:sp>
        <p:nvSpPr>
          <p:cNvPr id="15" name="TextBox 14"/>
          <p:cNvSpPr txBox="1"/>
          <p:nvPr/>
        </p:nvSpPr>
        <p:spPr>
          <a:xfrm>
            <a:off x="958466" y="3356243"/>
            <a:ext cx="7804534"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Health Belief Model </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cxnSp>
        <p:nvCxnSpPr>
          <p:cNvPr id="12" name="Straight Connector 11"/>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160" y="4096083"/>
            <a:ext cx="285750" cy="253278"/>
          </a:xfrm>
          <a:prstGeom prst="rect">
            <a:avLst/>
          </a:prstGeom>
        </p:spPr>
      </p:pic>
      <p:sp>
        <p:nvSpPr>
          <p:cNvPr id="18" name="TextBox 17"/>
          <p:cNvSpPr txBox="1"/>
          <p:nvPr/>
        </p:nvSpPr>
        <p:spPr>
          <a:xfrm>
            <a:off x="981721" y="3897088"/>
            <a:ext cx="7804534"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Theory of Planned Behavior</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888" y="4674322"/>
            <a:ext cx="285750" cy="253278"/>
          </a:xfrm>
          <a:prstGeom prst="rect">
            <a:avLst/>
          </a:prstGeom>
        </p:spPr>
      </p:pic>
      <p:sp>
        <p:nvSpPr>
          <p:cNvPr id="21" name="TextBox 20"/>
          <p:cNvSpPr txBox="1"/>
          <p:nvPr/>
        </p:nvSpPr>
        <p:spPr>
          <a:xfrm>
            <a:off x="981721" y="4472219"/>
            <a:ext cx="7033870"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Social Norming </a:t>
            </a:r>
          </a:p>
        </p:txBody>
      </p:sp>
      <p:pic>
        <p:nvPicPr>
          <p:cNvPr id="13" name="Picture 12">
            <a:extLst>
              <a:ext uri="{FF2B5EF4-FFF2-40B4-BE49-F238E27FC236}">
                <a16:creationId xmlns:a16="http://schemas.microsoft.com/office/drawing/2014/main" id="{8AF4E2F7-1FE3-B04E-1518-8F23D87A02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924" y="5180186"/>
            <a:ext cx="285750" cy="253278"/>
          </a:xfrm>
          <a:prstGeom prst="rect">
            <a:avLst/>
          </a:prstGeom>
        </p:spPr>
      </p:pic>
      <p:sp>
        <p:nvSpPr>
          <p:cNvPr id="16" name="TextBox 15">
            <a:extLst>
              <a:ext uri="{FF2B5EF4-FFF2-40B4-BE49-F238E27FC236}">
                <a16:creationId xmlns:a16="http://schemas.microsoft.com/office/drawing/2014/main" id="{E0548DDF-ADD5-2642-9E00-F64B321D76A8}"/>
              </a:ext>
            </a:extLst>
          </p:cNvPr>
          <p:cNvSpPr txBox="1"/>
          <p:nvPr/>
        </p:nvSpPr>
        <p:spPr>
          <a:xfrm>
            <a:off x="972757" y="4985767"/>
            <a:ext cx="7033870"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Motivational Interviewing </a:t>
            </a:r>
          </a:p>
        </p:txBody>
      </p:sp>
    </p:spTree>
    <p:extLst>
      <p:ext uri="{BB962C8B-B14F-4D97-AF65-F5344CB8AC3E}">
        <p14:creationId xmlns:p14="http://schemas.microsoft.com/office/powerpoint/2010/main" val="279814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955268"/>
            <a:ext cx="7391400" cy="369332"/>
          </a:xfrm>
          <a:prstGeom prst="rect">
            <a:avLst/>
          </a:prstGeom>
          <a:noFill/>
        </p:spPr>
        <p:txBody>
          <a:bodyPr wrap="square" rtlCol="0">
            <a:spAutoFit/>
          </a:bodyPr>
          <a:lstStyle/>
          <a:p>
            <a:pPr algn="ctr"/>
            <a:r>
              <a:rPr lang="en-US" b="1" dirty="0">
                <a:solidFill>
                  <a:schemeClr val="bg1"/>
                </a:solidFill>
              </a:rPr>
              <a:t>There are no do-overs in life. Speak up when your driver drives distracted.</a:t>
            </a:r>
          </a:p>
        </p:txBody>
      </p:sp>
      <p:pic>
        <p:nvPicPr>
          <p:cNvPr id="3" name="PSA-student-no-sure">
            <a:hlinkClick r:id="" action="ppaction://media"/>
            <a:extLst>
              <a:ext uri="{FF2B5EF4-FFF2-40B4-BE49-F238E27FC236}">
                <a16:creationId xmlns:a16="http://schemas.microsoft.com/office/drawing/2014/main" id="{F8466540-0EC3-4F5B-FB8D-9A8B390233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85900"/>
            <a:ext cx="9144000" cy="3886200"/>
          </a:xfrm>
          <a:prstGeom prst="rect">
            <a:avLst/>
          </a:prstGeom>
        </p:spPr>
      </p:pic>
    </p:spTree>
    <p:extLst>
      <p:ext uri="{BB962C8B-B14F-4D97-AF65-F5344CB8AC3E}">
        <p14:creationId xmlns:p14="http://schemas.microsoft.com/office/powerpoint/2010/main" val="432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562600"/>
            <a:ext cx="914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Casey Feldman, </a:t>
            </a:r>
            <a:r>
              <a:rPr kumimoji="0" lang="en-US" sz="4000" b="0" i="1" u="none" strike="noStrike" kern="1200" cap="none" spc="0" normalizeH="0" baseline="0" noProof="0" dirty="0">
                <a:ln>
                  <a:noFill/>
                </a:ln>
                <a:solidFill>
                  <a:prstClr val="white"/>
                </a:solidFill>
                <a:effectLst/>
                <a:uLnTx/>
                <a:uFillTx/>
                <a:latin typeface="Calibri"/>
                <a:ea typeface="+mn-ea"/>
                <a:cs typeface="+mn-cs"/>
              </a:rPr>
              <a:t>1988 - 2009</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2200" y="838200"/>
            <a:ext cx="4495800" cy="4622684"/>
          </a:xfrm>
          <a:prstGeom prst="rect">
            <a:avLst/>
          </a:prstGeom>
        </p:spPr>
      </p:pic>
    </p:spTree>
    <p:extLst>
      <p:ext uri="{BB962C8B-B14F-4D97-AF65-F5344CB8AC3E}">
        <p14:creationId xmlns:p14="http://schemas.microsoft.com/office/powerpoint/2010/main" val="2061759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742" y="0"/>
            <a:ext cx="8692515" cy="6858000"/>
          </a:xfrm>
          <a:prstGeom prst="rect">
            <a:avLst/>
          </a:prstGeom>
        </p:spPr>
      </p:pic>
      <p:sp>
        <p:nvSpPr>
          <p:cNvPr id="11" name="TextBox 10"/>
          <p:cNvSpPr txBox="1"/>
          <p:nvPr/>
        </p:nvSpPr>
        <p:spPr>
          <a:xfrm>
            <a:off x="876299" y="1453563"/>
            <a:ext cx="7391400" cy="3416320"/>
          </a:xfrm>
          <a:prstGeom prst="rect">
            <a:avLst/>
          </a:prstGeom>
          <a:noFill/>
        </p:spPr>
        <p:txBody>
          <a:bodyPr wrap="square" rtlCol="0">
            <a:spAutoFit/>
          </a:bodyPr>
          <a:lstStyle/>
          <a:p>
            <a:pPr lvl="0" algn="ctr">
              <a:defRPr/>
            </a:pPr>
            <a:endParaRPr lang="en-US" sz="3600" b="1" dirty="0">
              <a:solidFill>
                <a:prstClr val="white"/>
              </a:solidFill>
            </a:endParaRPr>
          </a:p>
          <a:p>
            <a:pPr lvl="0" algn="ctr">
              <a:defRPr/>
            </a:pPr>
            <a:r>
              <a:rPr lang="en-US" sz="3600" b="1" dirty="0">
                <a:solidFill>
                  <a:prstClr val="white"/>
                </a:solidFill>
              </a:rPr>
              <a:t>THANK YOU!</a:t>
            </a:r>
          </a:p>
          <a:p>
            <a:pPr lvl="0" algn="ctr">
              <a:defRPr/>
            </a:pPr>
            <a:endParaRPr lang="en-US" sz="3600" b="1" dirty="0">
              <a:solidFill>
                <a:prstClr val="white"/>
              </a:solidFill>
            </a:endParaRPr>
          </a:p>
          <a:p>
            <a:pPr lvl="0" algn="ctr">
              <a:defRPr/>
            </a:pPr>
            <a:r>
              <a:rPr lang="en-US" sz="3600" b="1" dirty="0">
                <a:solidFill>
                  <a:prstClr val="white"/>
                </a:solidFill>
              </a:rPr>
              <a:t>Joel Feldman</a:t>
            </a:r>
          </a:p>
          <a:p>
            <a:pPr lvl="0" algn="ctr">
              <a:defRPr/>
            </a:pPr>
            <a:r>
              <a:rPr lang="en-US" sz="3600" b="1" dirty="0">
                <a:solidFill>
                  <a:prstClr val="white"/>
                </a:solidFill>
              </a:rPr>
              <a:t>EndDD.org</a:t>
            </a:r>
          </a:p>
          <a:p>
            <a:pPr lvl="0" algn="ctr">
              <a:defRPr/>
            </a:pPr>
            <a:r>
              <a:rPr lang="en-US" sz="3600" b="1" dirty="0">
                <a:solidFill>
                  <a:srgbClr val="D01A57"/>
                </a:solidFill>
              </a:rPr>
              <a:t>info@EndDD.org</a:t>
            </a:r>
            <a:endParaRPr kumimoji="0" lang="en-US" sz="3600" b="1" i="1" u="none" strike="noStrike" kern="1200" cap="none" spc="0" normalizeH="0" baseline="0" noProof="0" dirty="0">
              <a:ln>
                <a:noFill/>
              </a:ln>
              <a:solidFill>
                <a:srgbClr val="D01A57"/>
              </a:solidFill>
              <a:effectLst/>
              <a:uLnTx/>
              <a:uFillTx/>
              <a:latin typeface="Calibri"/>
            </a:endParaRPr>
          </a:p>
        </p:txBody>
      </p:sp>
    </p:spTree>
    <p:extLst>
      <p:ext uri="{BB962C8B-B14F-4D97-AF65-F5344CB8AC3E}">
        <p14:creationId xmlns:p14="http://schemas.microsoft.com/office/powerpoint/2010/main" val="31566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1E3572D-83A0-0C25-F615-4BB705EA4C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742" y="0"/>
            <a:ext cx="8692515" cy="6858000"/>
          </a:xfrm>
          <a:prstGeom prst="rect">
            <a:avLst/>
          </a:prstGeom>
        </p:spPr>
      </p:pic>
      <p:sp>
        <p:nvSpPr>
          <p:cNvPr id="8" name="Rectangle 7"/>
          <p:cNvSpPr/>
          <p:nvPr/>
        </p:nvSpPr>
        <p:spPr>
          <a:xfrm>
            <a:off x="8203682" y="6412282"/>
            <a:ext cx="107247" cy="123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609599" y="1217474"/>
            <a:ext cx="832039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Reasons Teens Give for NOT Speaking Up When Driver is Distracted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633" y="3134786"/>
            <a:ext cx="285750" cy="253278"/>
          </a:xfrm>
          <a:prstGeom prst="rect">
            <a:avLst/>
          </a:prstGeom>
        </p:spPr>
      </p:pic>
      <p:sp>
        <p:nvSpPr>
          <p:cNvPr id="15" name="TextBox 14"/>
          <p:cNvSpPr txBox="1"/>
          <p:nvPr/>
        </p:nvSpPr>
        <p:spPr>
          <a:xfrm>
            <a:off x="958466" y="2978787"/>
            <a:ext cx="7804534" cy="1077218"/>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“They will get angry if I say anything about their driving.”</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cxnSp>
        <p:nvCxnSpPr>
          <p:cNvPr id="12" name="Straight Connector 11"/>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160" y="4302370"/>
            <a:ext cx="285750" cy="253278"/>
          </a:xfrm>
          <a:prstGeom prst="rect">
            <a:avLst/>
          </a:prstGeom>
        </p:spPr>
      </p:pic>
      <p:sp>
        <p:nvSpPr>
          <p:cNvPr id="18" name="TextBox 17"/>
          <p:cNvSpPr txBox="1"/>
          <p:nvPr/>
        </p:nvSpPr>
        <p:spPr>
          <a:xfrm>
            <a:off x="981721" y="4088007"/>
            <a:ext cx="7804534"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“I don’t know what to say.”</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888" y="5021456"/>
            <a:ext cx="285750" cy="253278"/>
          </a:xfrm>
          <a:prstGeom prst="rect">
            <a:avLst/>
          </a:prstGeom>
        </p:spPr>
      </p:pic>
      <p:sp>
        <p:nvSpPr>
          <p:cNvPr id="21" name="TextBox 20"/>
          <p:cNvSpPr txBox="1"/>
          <p:nvPr/>
        </p:nvSpPr>
        <p:spPr>
          <a:xfrm>
            <a:off x="981721" y="4865457"/>
            <a:ext cx="6761046"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“I don’t know if it will work.”</a:t>
            </a:r>
          </a:p>
        </p:txBody>
      </p:sp>
    </p:spTree>
    <p:extLst>
      <p:ext uri="{BB962C8B-B14F-4D97-AF65-F5344CB8AC3E}">
        <p14:creationId xmlns:p14="http://schemas.microsoft.com/office/powerpoint/2010/main" val="20528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6110836"/>
            <a:ext cx="8001000" cy="400110"/>
          </a:xfrm>
          <a:prstGeom prst="rect">
            <a:avLst/>
          </a:prstGeom>
          <a:noFill/>
        </p:spPr>
        <p:txBody>
          <a:bodyPr wrap="square" rtlCol="0">
            <a:spAutoFit/>
          </a:bodyPr>
          <a:lstStyle/>
          <a:p>
            <a:pPr lvl="0" algn="ctr">
              <a:defRPr/>
            </a:pPr>
            <a:r>
              <a:rPr lang="en-US" sz="2000" dirty="0">
                <a:solidFill>
                  <a:prstClr val="white"/>
                </a:solidFill>
              </a:rPr>
              <a:t>De Sales University Focus Group 8-1-22</a:t>
            </a:r>
          </a:p>
        </p:txBody>
      </p:sp>
      <p:sp>
        <p:nvSpPr>
          <p:cNvPr id="7" name="TextBox 6"/>
          <p:cNvSpPr txBox="1"/>
          <p:nvPr/>
        </p:nvSpPr>
        <p:spPr>
          <a:xfrm>
            <a:off x="566724" y="298107"/>
            <a:ext cx="8001000" cy="523220"/>
          </a:xfrm>
          <a:prstGeom prst="rect">
            <a:avLst/>
          </a:prstGeom>
          <a:noFill/>
        </p:spPr>
        <p:txBody>
          <a:bodyPr wrap="square" rtlCol="0">
            <a:spAutoFit/>
          </a:bodyPr>
          <a:lstStyle/>
          <a:p>
            <a:pPr lvl="0" algn="ctr">
              <a:defRPr/>
            </a:pPr>
            <a:r>
              <a:rPr lang="en-US" sz="2800" dirty="0">
                <a:solidFill>
                  <a:prstClr val="white"/>
                </a:solidFill>
              </a:rPr>
              <a:t>How Do Drivers Feel When Passengers Speak Up?</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enddd-focus-group">
            <a:hlinkClick r:id="" action="ppaction://media"/>
            <a:extLst>
              <a:ext uri="{FF2B5EF4-FFF2-40B4-BE49-F238E27FC236}">
                <a16:creationId xmlns:a16="http://schemas.microsoft.com/office/drawing/2014/main" id="{0B5A5DB7-6ABB-AAB8-3C4A-BE62EDB61F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873" y="1042241"/>
            <a:ext cx="8486254" cy="4773517"/>
          </a:xfrm>
          <a:prstGeom prst="rect">
            <a:avLst/>
          </a:prstGeom>
        </p:spPr>
      </p:pic>
    </p:spTree>
    <p:extLst>
      <p:ext uri="{BB962C8B-B14F-4D97-AF65-F5344CB8AC3E}">
        <p14:creationId xmlns:p14="http://schemas.microsoft.com/office/powerpoint/2010/main" val="313284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1E3572D-83A0-0C25-F615-4BB705EA4C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010" y="0"/>
            <a:ext cx="8692515" cy="6858000"/>
          </a:xfrm>
          <a:prstGeom prst="rect">
            <a:avLst/>
          </a:prstGeom>
        </p:spPr>
      </p:pic>
      <p:sp>
        <p:nvSpPr>
          <p:cNvPr id="8" name="Rectangle 7"/>
          <p:cNvSpPr/>
          <p:nvPr/>
        </p:nvSpPr>
        <p:spPr>
          <a:xfrm>
            <a:off x="8203682" y="6412282"/>
            <a:ext cx="107247" cy="123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609599" y="1217474"/>
            <a:ext cx="8320391" cy="707886"/>
          </a:xfrm>
          <a:prstGeom prst="rect">
            <a:avLst/>
          </a:prstGeom>
        </p:spPr>
        <p:txBody>
          <a:bodyPr wrap="square">
            <a:spAutoFit/>
          </a:bodyPr>
          <a:lstStyle/>
          <a:p>
            <a:pPr lvl="0">
              <a:defRPr/>
            </a:pPr>
            <a:r>
              <a:rPr lang="en-US" sz="4000" b="1" dirty="0">
                <a:solidFill>
                  <a:prstClr val="white"/>
                </a:solidFill>
              </a:rPr>
              <a:t>Passengers Concerns</a:t>
            </a: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633" y="2298208"/>
            <a:ext cx="285750" cy="253278"/>
          </a:xfrm>
          <a:prstGeom prst="rect">
            <a:avLst/>
          </a:prstGeom>
        </p:spPr>
      </p:pic>
      <p:sp>
        <p:nvSpPr>
          <p:cNvPr id="15" name="TextBox 14"/>
          <p:cNvSpPr txBox="1"/>
          <p:nvPr/>
        </p:nvSpPr>
        <p:spPr>
          <a:xfrm>
            <a:off x="958466" y="2142209"/>
            <a:ext cx="7105764" cy="1077218"/>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What do I say, and if I do say something will it work?</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cxnSp>
        <p:nvCxnSpPr>
          <p:cNvPr id="12" name="Straight Connector 11"/>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5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203682" y="6412282"/>
            <a:ext cx="107247" cy="123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6697013" y="6410834"/>
            <a:ext cx="93725" cy="1081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609599" y="1217474"/>
            <a:ext cx="7804533" cy="1200329"/>
          </a:xfrm>
          <a:prstGeom prst="rect">
            <a:avLst/>
          </a:prstGeom>
        </p:spPr>
        <p:txBody>
          <a:bodyPr wrap="square">
            <a:spAutoFit/>
          </a:bodyPr>
          <a:lstStyle/>
          <a:p>
            <a:r>
              <a:rPr lang="en-US" sz="3600" b="1" dirty="0">
                <a:solidFill>
                  <a:schemeClr val="bg1"/>
                </a:solidFill>
              </a:rPr>
              <a:t>Using “I” Statements to Effectively Speak Up When Others Drive Distracted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633" y="4546389"/>
            <a:ext cx="285750" cy="25327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370" y="4019163"/>
            <a:ext cx="285750" cy="253278"/>
          </a:xfrm>
          <a:prstGeom prst="rect">
            <a:avLst/>
          </a:prstGeom>
        </p:spPr>
      </p:pic>
      <p:sp>
        <p:nvSpPr>
          <p:cNvPr id="15" name="TextBox 14"/>
          <p:cNvSpPr txBox="1"/>
          <p:nvPr/>
        </p:nvSpPr>
        <p:spPr>
          <a:xfrm>
            <a:off x="958466" y="3863164"/>
            <a:ext cx="7804534" cy="1600438"/>
          </a:xfrm>
          <a:prstGeom prst="rect">
            <a:avLst/>
          </a:prstGeom>
          <a:noFill/>
        </p:spPr>
        <p:txBody>
          <a:bodyPr wrap="square" rtlCol="0">
            <a:spAutoFit/>
          </a:bodyPr>
          <a:lstStyle/>
          <a:p>
            <a:pPr>
              <a:spcAft>
                <a:spcPts val="1200"/>
              </a:spcAft>
            </a:pPr>
            <a:r>
              <a:rPr lang="en-US" sz="2600" dirty="0">
                <a:solidFill>
                  <a:schemeClr val="bg1">
                    <a:lumMod val="95000"/>
                  </a:schemeClr>
                </a:solidFill>
              </a:rPr>
              <a:t>Non-confrontational.</a:t>
            </a:r>
          </a:p>
          <a:p>
            <a:pPr>
              <a:spcAft>
                <a:spcPts val="1200"/>
              </a:spcAft>
            </a:pPr>
            <a:r>
              <a:rPr lang="en-US" sz="2600" dirty="0">
                <a:solidFill>
                  <a:schemeClr val="bg1">
                    <a:lumMod val="95000"/>
                  </a:schemeClr>
                </a:solidFill>
              </a:rPr>
              <a:t>Respectful.</a:t>
            </a:r>
          </a:p>
          <a:p>
            <a:pPr>
              <a:spcAft>
                <a:spcPts val="1200"/>
              </a:spcAft>
            </a:pPr>
            <a:r>
              <a:rPr lang="en-US" sz="2600" dirty="0">
                <a:solidFill>
                  <a:schemeClr val="bg1">
                    <a:lumMod val="95000"/>
                  </a:schemeClr>
                </a:solidFill>
              </a:rPr>
              <a:t>Not demanding anything—just stating how one feels. </a:t>
            </a:r>
          </a:p>
        </p:txBody>
      </p:sp>
      <p:cxnSp>
        <p:nvCxnSpPr>
          <p:cNvPr id="12" name="Straight Connector 11"/>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AEDC787-A0BE-4CEF-AE81-67F397DF55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175" y="5049666"/>
            <a:ext cx="285750" cy="253278"/>
          </a:xfrm>
          <a:prstGeom prst="rect">
            <a:avLst/>
          </a:prstGeom>
        </p:spPr>
      </p:pic>
      <p:sp>
        <p:nvSpPr>
          <p:cNvPr id="2" name="TextBox 1">
            <a:extLst>
              <a:ext uri="{FF2B5EF4-FFF2-40B4-BE49-F238E27FC236}">
                <a16:creationId xmlns:a16="http://schemas.microsoft.com/office/drawing/2014/main" id="{B705B79C-3D71-4C9D-ACEF-7ABAEAF7FB24}"/>
              </a:ext>
            </a:extLst>
          </p:cNvPr>
          <p:cNvSpPr txBox="1"/>
          <p:nvPr/>
        </p:nvSpPr>
        <p:spPr>
          <a:xfrm>
            <a:off x="656370" y="2573048"/>
            <a:ext cx="7885815" cy="1077218"/>
          </a:xfrm>
          <a:prstGeom prst="rect">
            <a:avLst/>
          </a:prstGeom>
          <a:noFill/>
        </p:spPr>
        <p:txBody>
          <a:bodyPr wrap="square" rtlCol="0">
            <a:spAutoFit/>
          </a:bodyPr>
          <a:lstStyle/>
          <a:p>
            <a:r>
              <a:rPr lang="en-US" sz="3200" dirty="0">
                <a:solidFill>
                  <a:schemeClr val="bg1"/>
                </a:solidFill>
              </a:rPr>
              <a:t>“I don’t feel safe when you drive me and look at your phone.” </a:t>
            </a:r>
          </a:p>
        </p:txBody>
      </p:sp>
    </p:spTree>
    <p:extLst>
      <p:ext uri="{BB962C8B-B14F-4D97-AF65-F5344CB8AC3E}">
        <p14:creationId xmlns:p14="http://schemas.microsoft.com/office/powerpoint/2010/main" val="31753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1E3572D-83A0-0C25-F615-4BB705EA4C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742" y="0"/>
            <a:ext cx="8692515" cy="6858000"/>
          </a:xfrm>
          <a:prstGeom prst="rect">
            <a:avLst/>
          </a:prstGeom>
        </p:spPr>
      </p:pic>
      <p:sp>
        <p:nvSpPr>
          <p:cNvPr id="8" name="Rectangle 7"/>
          <p:cNvSpPr/>
          <p:nvPr/>
        </p:nvSpPr>
        <p:spPr>
          <a:xfrm>
            <a:off x="8203682" y="6412282"/>
            <a:ext cx="107247" cy="123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609599" y="1217474"/>
            <a:ext cx="8320391" cy="1323439"/>
          </a:xfrm>
          <a:prstGeom prst="rect">
            <a:avLst/>
          </a:prstGeom>
        </p:spPr>
        <p:txBody>
          <a:bodyPr wrap="square">
            <a:spAutoFit/>
          </a:bodyPr>
          <a:lstStyle/>
          <a:p>
            <a:pPr lvl="0">
              <a:defRPr/>
            </a:pPr>
            <a:r>
              <a:rPr lang="en-US" sz="4000" b="1" dirty="0">
                <a:solidFill>
                  <a:prstClr val="white"/>
                </a:solidFill>
              </a:rPr>
              <a:t>How would you like your passenger to speak with you? </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633" y="3134786"/>
            <a:ext cx="285750" cy="253278"/>
          </a:xfrm>
          <a:prstGeom prst="rect">
            <a:avLst/>
          </a:prstGeom>
        </p:spPr>
      </p:pic>
      <p:sp>
        <p:nvSpPr>
          <p:cNvPr id="15" name="TextBox 14"/>
          <p:cNvSpPr txBox="1"/>
          <p:nvPr/>
        </p:nvSpPr>
        <p:spPr>
          <a:xfrm>
            <a:off x="958466" y="2978787"/>
            <a:ext cx="7804534"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“Get off your phone you idiot!”</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cxnSp>
        <p:nvCxnSpPr>
          <p:cNvPr id="12" name="Straight Connector 11"/>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160" y="3864623"/>
            <a:ext cx="285750" cy="253278"/>
          </a:xfrm>
          <a:prstGeom prst="rect">
            <a:avLst/>
          </a:prstGeom>
        </p:spPr>
      </p:pic>
      <p:sp>
        <p:nvSpPr>
          <p:cNvPr id="18" name="TextBox 17"/>
          <p:cNvSpPr txBox="1"/>
          <p:nvPr/>
        </p:nvSpPr>
        <p:spPr>
          <a:xfrm>
            <a:off x="981721" y="3650260"/>
            <a:ext cx="7804534"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“You will kill me and everyone on the road!”</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888" y="4535070"/>
            <a:ext cx="285750" cy="253278"/>
          </a:xfrm>
          <a:prstGeom prst="rect">
            <a:avLst/>
          </a:prstGeom>
        </p:spPr>
      </p:pic>
      <p:sp>
        <p:nvSpPr>
          <p:cNvPr id="21" name="TextBox 20"/>
          <p:cNvSpPr txBox="1"/>
          <p:nvPr/>
        </p:nvSpPr>
        <p:spPr>
          <a:xfrm>
            <a:off x="981721" y="4379071"/>
            <a:ext cx="7033870" cy="1077218"/>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“I don’t feel safe when you drive me and look at your phone and not the road.” </a:t>
            </a:r>
          </a:p>
        </p:txBody>
      </p:sp>
    </p:spTree>
    <p:extLst>
      <p:ext uri="{BB962C8B-B14F-4D97-AF65-F5344CB8AC3E}">
        <p14:creationId xmlns:p14="http://schemas.microsoft.com/office/powerpoint/2010/main" val="207166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1E3572D-83A0-0C25-F615-4BB705EA4C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742" y="0"/>
            <a:ext cx="8692515" cy="6858000"/>
          </a:xfrm>
          <a:prstGeom prst="rect">
            <a:avLst/>
          </a:prstGeom>
        </p:spPr>
      </p:pic>
      <p:sp>
        <p:nvSpPr>
          <p:cNvPr id="8" name="Rectangle 7"/>
          <p:cNvSpPr/>
          <p:nvPr/>
        </p:nvSpPr>
        <p:spPr>
          <a:xfrm>
            <a:off x="8203682" y="6412282"/>
            <a:ext cx="107247" cy="123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609599" y="1217474"/>
            <a:ext cx="8320391" cy="1938992"/>
          </a:xfrm>
          <a:prstGeom prst="rect">
            <a:avLst/>
          </a:prstGeom>
        </p:spPr>
        <p:txBody>
          <a:bodyPr wrap="square">
            <a:spAutoFit/>
          </a:bodyPr>
          <a:lstStyle/>
          <a:p>
            <a:pPr lvl="0">
              <a:defRPr/>
            </a:pPr>
            <a:r>
              <a:rPr lang="en-US" sz="4000" b="1" dirty="0">
                <a:solidFill>
                  <a:prstClr val="white"/>
                </a:solidFill>
              </a:rPr>
              <a:t>EndDD.org and Safe Roads Alliance Elementary School Distracted Driving Lesson Plans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633" y="3512242"/>
            <a:ext cx="285750" cy="253278"/>
          </a:xfrm>
          <a:prstGeom prst="rect">
            <a:avLst/>
          </a:prstGeom>
        </p:spPr>
      </p:pic>
      <p:sp>
        <p:nvSpPr>
          <p:cNvPr id="15" name="TextBox 14"/>
          <p:cNvSpPr txBox="1"/>
          <p:nvPr/>
        </p:nvSpPr>
        <p:spPr>
          <a:xfrm>
            <a:off x="958466" y="3356243"/>
            <a:ext cx="7804534"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2-3rd grade &amp; 4-5th grade</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cxnSp>
        <p:nvCxnSpPr>
          <p:cNvPr id="12" name="Straight Connector 11"/>
          <p:cNvCxnSpPr/>
          <p:nvPr/>
        </p:nvCxnSpPr>
        <p:spPr>
          <a:xfrm>
            <a:off x="609600" y="914400"/>
            <a:ext cx="4419600"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160" y="4242079"/>
            <a:ext cx="285750" cy="253278"/>
          </a:xfrm>
          <a:prstGeom prst="rect">
            <a:avLst/>
          </a:prstGeom>
        </p:spPr>
      </p:pic>
      <p:sp>
        <p:nvSpPr>
          <p:cNvPr id="18" name="TextBox 17"/>
          <p:cNvSpPr txBox="1"/>
          <p:nvPr/>
        </p:nvSpPr>
        <p:spPr>
          <a:xfrm>
            <a:off x="981721" y="4027716"/>
            <a:ext cx="7804534" cy="584775"/>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30-45 minutes</a:t>
            </a:r>
            <a:endParaRPr kumimoji="0" lang="en-US" sz="3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888" y="4912526"/>
            <a:ext cx="285750" cy="253278"/>
          </a:xfrm>
          <a:prstGeom prst="rect">
            <a:avLst/>
          </a:prstGeom>
        </p:spPr>
      </p:pic>
      <p:sp>
        <p:nvSpPr>
          <p:cNvPr id="21" name="TextBox 20"/>
          <p:cNvSpPr txBox="1"/>
          <p:nvPr/>
        </p:nvSpPr>
        <p:spPr>
          <a:xfrm>
            <a:off x="981721" y="4756527"/>
            <a:ext cx="7033870" cy="1077218"/>
          </a:xfrm>
          <a:prstGeom prst="rect">
            <a:avLst/>
          </a:prstGeom>
          <a:noFill/>
        </p:spPr>
        <p:txBody>
          <a:bodyPr wrap="square" rtlCol="0">
            <a:spAutoFit/>
          </a:bodyPr>
          <a:lstStyle/>
          <a:p>
            <a:pPr lvl="0">
              <a:spcAft>
                <a:spcPts val="1200"/>
              </a:spcAft>
              <a:defRPr/>
            </a:pPr>
            <a:r>
              <a:rPr lang="en-US" sz="3200" dirty="0">
                <a:solidFill>
                  <a:prstClr val="white">
                    <a:lumMod val="95000"/>
                  </a:prstClr>
                </a:solidFill>
              </a:rPr>
              <a:t>Teacher’s guide, power point, step by step notes, with 3 videos </a:t>
            </a:r>
          </a:p>
        </p:txBody>
      </p:sp>
    </p:spTree>
    <p:extLst>
      <p:ext uri="{BB962C8B-B14F-4D97-AF65-F5344CB8AC3E}">
        <p14:creationId xmlns:p14="http://schemas.microsoft.com/office/powerpoint/2010/main" val="169215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875" y="5745083"/>
            <a:ext cx="80867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Elementary School Curriculum</a:t>
            </a:r>
          </a:p>
        </p:txBody>
      </p:sp>
      <p:pic>
        <p:nvPicPr>
          <p:cNvPr id="4" name="Enddd-Video3">
            <a:hlinkClick r:id="" action="ppaction://media"/>
            <a:extLst>
              <a:ext uri="{FF2B5EF4-FFF2-40B4-BE49-F238E27FC236}">
                <a16:creationId xmlns:a16="http://schemas.microsoft.com/office/drawing/2014/main" id="{C7029509-4279-4A33-94C6-68BBC8AD8C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807" y="686411"/>
            <a:ext cx="8993193" cy="5058672"/>
          </a:xfrm>
          <a:prstGeom prst="rect">
            <a:avLst/>
          </a:prstGeom>
        </p:spPr>
      </p:pic>
    </p:spTree>
    <p:extLst>
      <p:ext uri="{BB962C8B-B14F-4D97-AF65-F5344CB8AC3E}">
        <p14:creationId xmlns:p14="http://schemas.microsoft.com/office/powerpoint/2010/main" val="32719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5A85584502724F8121116E5F57749D" ma:contentTypeVersion="13" ma:contentTypeDescription="Create a new document." ma:contentTypeScope="" ma:versionID="646f74bf2bbf0e484de05b6bcb5c959e">
  <xsd:schema xmlns:xsd="http://www.w3.org/2001/XMLSchema" xmlns:xs="http://www.w3.org/2001/XMLSchema" xmlns:p="http://schemas.microsoft.com/office/2006/metadata/properties" xmlns:ns3="c2b90e83-a07c-4a75-a108-d39b1fbb9195" xmlns:ns4="5c9b3d3a-c7df-4a6a-bc07-172e0057630b" targetNamespace="http://schemas.microsoft.com/office/2006/metadata/properties" ma:root="true" ma:fieldsID="c47fd0e6d1345474d5cd2ce73e7ced2e" ns3:_="" ns4:_="">
    <xsd:import namespace="c2b90e83-a07c-4a75-a108-d39b1fbb9195"/>
    <xsd:import namespace="5c9b3d3a-c7df-4a6a-bc07-172e0057630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b90e83-a07c-4a75-a108-d39b1fbb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9b3d3a-c7df-4a6a-bc07-172e005763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442067-CF48-4E72-96CE-B657F2F60AA5}">
  <ds:schemaRefs>
    <ds:schemaRef ds:uri="http://schemas.microsoft.com/office/2006/metadata/properties"/>
    <ds:schemaRef ds:uri="c2b90e83-a07c-4a75-a108-d39b1fbb9195"/>
    <ds:schemaRef ds:uri="http://purl.org/dc/dcmitype/"/>
    <ds:schemaRef ds:uri="http://schemas.microsoft.com/office/2006/documentManagement/types"/>
    <ds:schemaRef ds:uri="5c9b3d3a-c7df-4a6a-bc07-172e0057630b"/>
    <ds:schemaRef ds:uri="http://schemas.microsoft.com/office/infopath/2007/PartnerControls"/>
    <ds:schemaRef ds:uri="http://www.w3.org/XML/1998/namespace"/>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34BBBC0A-14C9-44FB-B392-7A9339AF6F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b90e83-a07c-4a75-a108-d39b1fbb9195"/>
    <ds:schemaRef ds:uri="5c9b3d3a-c7df-4a6a-bc07-172e005763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0FE9B-CBFC-4E74-9D04-2A32FA286F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31949</TotalTime>
  <Words>1488</Words>
  <Application>Microsoft Office PowerPoint</Application>
  <PresentationFormat>On-screen Show (4:3)</PresentationFormat>
  <Paragraphs>133</Paragraphs>
  <Slides>20</Slides>
  <Notes>15</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EndDD 2012-2013 Student Awareness Initiative</dc:title>
  <dc:creator>EndDD.org Student Awareness Initiative</dc:creator>
  <cp:lastModifiedBy>Deborah Forrister</cp:lastModifiedBy>
  <cp:revision>478</cp:revision>
  <dcterms:created xsi:type="dcterms:W3CDTF">2012-01-29T19:13:40Z</dcterms:created>
  <dcterms:modified xsi:type="dcterms:W3CDTF">2022-08-08T15:31:03Z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0x010100075A85584502724F8121116E5F57749D</vt:lpwstr>
  </property>
</Properties>
</file>