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1" r:id="rId10"/>
    <p:sldId id="263" r:id="rId11"/>
    <p:sldId id="264" r:id="rId12"/>
    <p:sldId id="265" r:id="rId13"/>
    <p:sldId id="269" r:id="rId14"/>
    <p:sldId id="270" r:id="rId15"/>
    <p:sldId id="266" r:id="rId16"/>
    <p:sldId id="267" r:id="rId17"/>
    <p:sldId id="268" r:id="rId18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8BAAF-04ED-4570-8B94-089C17A84FB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9B4B8-DB02-4A7E-878A-B979AA270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8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B4B8-DB02-4A7E-878A-B979AA270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1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4237BC2-6F4B-4C8F-A0A5-8D2497E397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D776457-C95A-448B-A9E6-94634402F49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462CFC2-EC1D-4844-AC2D-C927E3A20D0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E9001F2-76AE-4490-BD05-11B61C62DE5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2F08444-99F3-4AD9-B2BA-DEED7E62B32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F8738AA-AF6E-4DF2-BB46-635C6089939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1D3AD55-080B-4F77-B606-EE651FB9C41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9FC5F71-0C89-40DC-BB4F-977E1A39D22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6475FC6-34E2-4C51-8F5A-D0AB0BD3C1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6DDC6F2-AE88-461A-9246-362DF0E06BF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891D01A-470C-42E9-A3C3-5A0035ACA51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13354C5-9400-4B3F-925F-0418249D80B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11095200" y="6404400"/>
            <a:ext cx="257760" cy="2685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DC0BA7-9DEF-494E-A529-7EC3E2969ADD}" type="slidenum">
              <a:rPr lang="en-US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7" descr="Picture 7"/>
          <p:cNvPicPr/>
          <p:nvPr/>
        </p:nvPicPr>
        <p:blipFill>
          <a:blip r:embed="rId2"/>
          <a:srcRect l="2637"/>
          <a:stretch/>
        </p:blipFill>
        <p:spPr>
          <a:xfrm>
            <a:off x="0" y="0"/>
            <a:ext cx="12186360" cy="6857280"/>
          </a:xfrm>
          <a:prstGeom prst="rect">
            <a:avLst/>
          </a:prstGeom>
          <a:ln w="12700">
            <a:noFill/>
          </a:ln>
        </p:spPr>
      </p:pic>
      <p:sp>
        <p:nvSpPr>
          <p:cNvPr id="40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0A6B3A">
              <a:alpha val="50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grpSp>
        <p:nvGrpSpPr>
          <p:cNvPr id="41" name="Group 11"/>
          <p:cNvGrpSpPr/>
          <p:nvPr/>
        </p:nvGrpSpPr>
        <p:grpSpPr>
          <a:xfrm>
            <a:off x="10584720" y="362880"/>
            <a:ext cx="1378440" cy="6127920"/>
            <a:chOff x="10584720" y="362880"/>
            <a:chExt cx="1378440" cy="6127920"/>
          </a:xfrm>
        </p:grpSpPr>
        <p:pic>
          <p:nvPicPr>
            <p:cNvPr id="42" name="Picture 8" descr="Picture 8"/>
            <p:cNvPicPr/>
            <p:nvPr/>
          </p:nvPicPr>
          <p:blipFill>
            <a:blip r:embed="rId3"/>
            <a:stretch/>
          </p:blipFill>
          <p:spPr>
            <a:xfrm>
              <a:off x="10584720" y="362880"/>
              <a:ext cx="1269360" cy="7614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3" name="Rectangle 9"/>
            <p:cNvSpPr/>
            <p:nvPr/>
          </p:nvSpPr>
          <p:spPr>
            <a:xfrm>
              <a:off x="10782360" y="6248880"/>
              <a:ext cx="1180800" cy="2419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numCol="1" spcCol="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strike="noStrike" spc="-1">
                  <a:solidFill>
                    <a:srgbClr val="FFFFFF"/>
                  </a:solidFill>
                  <a:latin typeface="Gotham"/>
                  <a:ea typeface="Gotham"/>
                </a:rPr>
                <a:t>drivesmartva.org</a:t>
              </a:r>
              <a:endParaRPr lang="en-US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4" name="TextBox 10"/>
          <p:cNvSpPr/>
          <p:nvPr/>
        </p:nvSpPr>
        <p:spPr>
          <a:xfrm>
            <a:off x="768240" y="1494000"/>
            <a:ext cx="10432800" cy="1308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1">
                <a:solidFill>
                  <a:srgbClr val="000000"/>
                </a:solidFill>
                <a:latin typeface="Gotham Black"/>
                <a:ea typeface="Gotham Black"/>
              </a:rPr>
              <a:t>Distracted Driving Awareness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Gotham"/>
                <a:ea typeface="Gotham"/>
              </a:rPr>
              <a:t>DRIVE SMART Virginia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2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74" name="Picture 6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75" name="Rectangle 2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4"/>
          <p:cNvSpPr/>
          <p:nvPr/>
        </p:nvSpPr>
        <p:spPr>
          <a:xfrm>
            <a:off x="685800" y="1125000"/>
            <a:ext cx="9600840" cy="3929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Gotham Black"/>
                <a:ea typeface="Roboto"/>
              </a:rPr>
              <a:t>People who use cellphones more frequently while driving may be riskier drivers in other respects.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Gotham Black"/>
                <a:ea typeface="Roboto"/>
              </a:rPr>
              <a:t>In an IIHS study of drivers who were continuously monitored for one year, the drivers who spent the greatest amount of their driving time interacting with a cellphone also had the highest rates of near crashes and crashes.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78" name="Picture 7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79" name="Rectangle 9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Rectangle 6"/>
          <p:cNvSpPr/>
          <p:nvPr/>
        </p:nvSpPr>
        <p:spPr>
          <a:xfrm>
            <a:off x="755280" y="525960"/>
            <a:ext cx="835092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b="1" u="sng" strike="noStrike" spc="-1">
                <a:solidFill>
                  <a:srgbClr val="000000"/>
                </a:solidFill>
                <a:uFillTx/>
                <a:latin typeface="Gotham Black"/>
                <a:ea typeface="Roboto"/>
              </a:rPr>
              <a:t>There are three main types of distraction: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Gotham Black"/>
                <a:ea typeface="Roboto"/>
              </a:rPr>
              <a:t>Visual: taking your eyes off the road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Gotham Black"/>
                <a:ea typeface="Roboto"/>
              </a:rPr>
              <a:t>Manual: taking your hands off the wheel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Gotham Black"/>
                <a:ea typeface="Roboto"/>
              </a:rPr>
              <a:t>Cognitive: taking your mind off driving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Picture 2" descr="Businessman pointing"/>
          <p:cNvPicPr/>
          <p:nvPr/>
        </p:nvPicPr>
        <p:blipFill>
          <a:blip r:embed="rId3"/>
          <a:stretch/>
        </p:blipFill>
        <p:spPr>
          <a:xfrm>
            <a:off x="7705080" y="285120"/>
            <a:ext cx="457128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3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83" name="Picture 3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84" name="Rectangle 3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2"/>
          <p:cNvSpPr/>
          <p:nvPr/>
        </p:nvSpPr>
        <p:spPr>
          <a:xfrm>
            <a:off x="685800" y="3431160"/>
            <a:ext cx="9600840" cy="1369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Gotham Black"/>
                <a:ea typeface="Roboto"/>
              </a:rPr>
              <a:t>Using a cell phone while driving is especially dangerous because it involves ALL 3 Types of distraction!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: Shape 85"/>
          <p:cNvSpPr/>
          <p:nvPr/>
        </p:nvSpPr>
        <p:spPr>
          <a:xfrm>
            <a:off x="4572000" y="685800"/>
            <a:ext cx="1828800" cy="2514600"/>
          </a:xfrm>
          <a:custGeom>
            <a:avLst/>
            <a:gdLst>
              <a:gd name="textAreaLeft" fmla="*/ 734400 w 1828800"/>
              <a:gd name="textAreaRight" fmla="*/ 1182960 w 1828800"/>
              <a:gd name="textAreaTop" fmla="*/ 861480 h 2514600"/>
              <a:gd name="textAreaBottom" fmla="*/ 1653120 h 2514600"/>
            </a:gdLst>
            <a:ahLst/>
            <a:cxnLst/>
            <a:rect l="textAreaLeft" t="textAreaTop" r="textAreaRight" b="textAreaBottom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rgbClr val="20386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F16CC-EADE-99AB-4BC2-6FD2548F7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3">
            <a:extLst>
              <a:ext uri="{FF2B5EF4-FFF2-40B4-BE49-F238E27FC236}">
                <a16:creationId xmlns:a16="http://schemas.microsoft.com/office/drawing/2014/main" id="{A199DE28-940B-5DC0-337B-5DDB6FBF0C65}"/>
              </a:ext>
            </a:extLst>
          </p:cNvPr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83" name="Picture 3" descr="Picture 7">
            <a:extLst>
              <a:ext uri="{FF2B5EF4-FFF2-40B4-BE49-F238E27FC236}">
                <a16:creationId xmlns:a16="http://schemas.microsoft.com/office/drawing/2014/main" id="{08EB4033-B755-C4FC-9B06-8B5AD32149E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84" name="Rectangle 3">
            <a:extLst>
              <a:ext uri="{FF2B5EF4-FFF2-40B4-BE49-F238E27FC236}">
                <a16:creationId xmlns:a16="http://schemas.microsoft.com/office/drawing/2014/main" id="{3036E050-D40A-51FD-C6C8-48A8231F75F8}"/>
              </a:ext>
            </a:extLst>
          </p:cNvPr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id="{7F961489-BFD4-587F-45A1-15F3D7E70979}"/>
              </a:ext>
            </a:extLst>
          </p:cNvPr>
          <p:cNvSpPr/>
          <p:nvPr/>
        </p:nvSpPr>
        <p:spPr>
          <a:xfrm>
            <a:off x="622080" y="362880"/>
            <a:ext cx="9600840" cy="575396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Follow These Tips to a Distraction-Free Drive: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1" strike="noStrike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Download an app. Enable a “Do Not Disturb” app to block incoming calls or messaging while the vehicle is in motion.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Park before eating. Before you spill anything, pull into a safe space to eat or drink.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Hands-free isn’t risk-free. Even if the phone isn’t in your hand, there are still dangers involved when a driver doesn’t fully concentrate on the road.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Be a good passenger. Do your best to help the driver and be an extra set of eyes on the road.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51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FAF4E-3C48-1B47-61CE-FF69C4C1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3">
            <a:extLst>
              <a:ext uri="{FF2B5EF4-FFF2-40B4-BE49-F238E27FC236}">
                <a16:creationId xmlns:a16="http://schemas.microsoft.com/office/drawing/2014/main" id="{32131358-46AA-D706-4D6D-68B53D622C19}"/>
              </a:ext>
            </a:extLst>
          </p:cNvPr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83" name="Picture 3" descr="Picture 7">
            <a:extLst>
              <a:ext uri="{FF2B5EF4-FFF2-40B4-BE49-F238E27FC236}">
                <a16:creationId xmlns:a16="http://schemas.microsoft.com/office/drawing/2014/main" id="{1F192E3E-F377-12AE-DAC1-9DBE488C4B6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84" name="Rectangle 3">
            <a:extLst>
              <a:ext uri="{FF2B5EF4-FFF2-40B4-BE49-F238E27FC236}">
                <a16:creationId xmlns:a16="http://schemas.microsoft.com/office/drawing/2014/main" id="{21E02EC2-84DC-BA25-75FF-0FA10D2E39DF}"/>
              </a:ext>
            </a:extLst>
          </p:cNvPr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id="{2B62F85B-7A72-13CA-265C-7EE86D7C570E}"/>
              </a:ext>
            </a:extLst>
          </p:cNvPr>
          <p:cNvSpPr/>
          <p:nvPr/>
        </p:nvSpPr>
        <p:spPr>
          <a:xfrm>
            <a:off x="622080" y="362880"/>
            <a:ext cx="9600840" cy="64310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Follow These Tips to a Distraction-Free Drive: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Have a plan. Plan to silence your phone, turn it off, or put it somewhere out of reach when you’re driving.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Have a strong, clear policy. Make it a rule: No handheld phones while driving.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Protect yourself. A seat belt is your best defense against a distracted driver.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Speak up. Request your driver stop driving distracted. After all, your life is in their hands.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Gotham Black"/>
                <a:ea typeface="Roboto"/>
              </a:rPr>
              <a:t>Change your voicemail. Notify callers that you are driving or otherwise unavailable.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90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5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88" name="Picture 5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89" name="Rectangle 5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Picture 89"/>
          <p:cNvPicPr/>
          <p:nvPr/>
        </p:nvPicPr>
        <p:blipFill>
          <a:blip r:embed="rId3"/>
          <a:stretch/>
        </p:blipFill>
        <p:spPr>
          <a:xfrm>
            <a:off x="408240" y="423720"/>
            <a:ext cx="11429280" cy="582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92" name="Picture 7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93" name="Rectangle 9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7" descr="Timeline&#10;&#10;Description automatically generated"/>
          <p:cNvPicPr/>
          <p:nvPr/>
        </p:nvPicPr>
        <p:blipFill>
          <a:blip r:embed="rId3"/>
          <a:stretch/>
        </p:blipFill>
        <p:spPr>
          <a:xfrm>
            <a:off x="1378226" y="1124280"/>
            <a:ext cx="7460974" cy="536652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970E7-EB47-0151-E38E-CEA9B2D4E9B4}"/>
              </a:ext>
            </a:extLst>
          </p:cNvPr>
          <p:cNvSpPr txBox="1"/>
          <p:nvPr/>
        </p:nvSpPr>
        <p:spPr>
          <a:xfrm>
            <a:off x="1477617" y="362880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Gotham Black"/>
              </a:rPr>
              <a:t>Learn More at drivesmartva.org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7" descr="Picture 7"/>
          <p:cNvPicPr/>
          <p:nvPr/>
        </p:nvPicPr>
        <p:blipFill>
          <a:blip r:embed="rId2"/>
          <a:srcRect l="2637"/>
          <a:stretch/>
        </p:blipFill>
        <p:spPr>
          <a:xfrm>
            <a:off x="5040" y="-17640"/>
            <a:ext cx="12186360" cy="6857280"/>
          </a:xfrm>
          <a:prstGeom prst="rect">
            <a:avLst/>
          </a:prstGeom>
          <a:ln w="12700">
            <a:noFill/>
          </a:ln>
        </p:spPr>
      </p:pic>
      <p:sp>
        <p:nvSpPr>
          <p:cNvPr id="96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0A6B3A">
              <a:alpha val="50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97" name="Picture 8" descr="Picture 8"/>
          <p:cNvPicPr/>
          <p:nvPr/>
        </p:nvPicPr>
        <p:blipFill>
          <a:blip r:embed="rId3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98" name="TextBox 10"/>
          <p:cNvSpPr/>
          <p:nvPr/>
        </p:nvSpPr>
        <p:spPr>
          <a:xfrm>
            <a:off x="1388160" y="1533960"/>
            <a:ext cx="8739720" cy="1857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6000" b="1" strike="noStrike" spc="-1">
                <a:solidFill>
                  <a:srgbClr val="000000"/>
                </a:solidFill>
                <a:latin typeface="Gotham Black"/>
                <a:ea typeface="Gotham Black"/>
              </a:rPr>
              <a:t>THANK YOU!</a:t>
            </a:r>
            <a:endParaRPr lang="en-US" sz="60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Gotham"/>
                <a:ea typeface="Gotham"/>
              </a:rPr>
              <a:t>rich.Jacobs@drivesmartva.org  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Gotham"/>
                <a:ea typeface="Gotham"/>
              </a:rPr>
              <a:t>drivesmartva.org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46" name="Picture 7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47" name="Rectangle 9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Box 1"/>
          <p:cNvSpPr/>
          <p:nvPr/>
        </p:nvSpPr>
        <p:spPr>
          <a:xfrm>
            <a:off x="115200" y="283486"/>
            <a:ext cx="7001217" cy="550774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Arial"/>
              </a:rPr>
              <a:t>Distracted Driving: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Arial"/>
              </a:rPr>
              <a:t>Anything a driver does which draws their attention away from the task of driving.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Arial"/>
              </a:rPr>
              <a:t>Today’s driver is faced with more potential distractions than ever before.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person driving a car&#10;&#10;AI-generated content may be incorrect.">
            <a:extLst>
              <a:ext uri="{FF2B5EF4-FFF2-40B4-BE49-F238E27FC236}">
                <a16:creationId xmlns:a16="http://schemas.microsoft.com/office/drawing/2014/main" id="{3BA93E42-1D89-56EE-82C1-62A5BD799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03" y="1504800"/>
            <a:ext cx="4678257" cy="46782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50" name="Picture 4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51" name="Rectangle 4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5"/>
          <p:cNvSpPr/>
          <p:nvPr/>
        </p:nvSpPr>
        <p:spPr>
          <a:xfrm>
            <a:off x="407650" y="862094"/>
            <a:ext cx="5836680" cy="550774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Arial"/>
              </a:rPr>
              <a:t>Eating, Grooming, Searching for a Song, Entering Address Into GPS, Calming a Child Passenger, Looking at a Roadside Incident, Checking Social Media, Reading Email, Texting, Applying Makeup, Reaching for an Object…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Arial"/>
              </a:rPr>
              <a:t>What can YOU think of?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person driving a car&#10;&#10;AI-generated content may be incorrect.">
            <a:extLst>
              <a:ext uri="{FF2B5EF4-FFF2-40B4-BE49-F238E27FC236}">
                <a16:creationId xmlns:a16="http://schemas.microsoft.com/office/drawing/2014/main" id="{E25F593C-0A9D-1F9F-3FA9-90A151B5A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17" y="1102596"/>
            <a:ext cx="4644887" cy="46448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"/>
          <p:cNvSpPr/>
          <p:nvPr/>
        </p:nvSpPr>
        <p:spPr>
          <a:xfrm>
            <a:off x="6949080" y="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54" name="Picture 7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55" name="Rectangle 9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1"/>
          <p:cNvSpPr/>
          <p:nvPr/>
        </p:nvSpPr>
        <p:spPr>
          <a:xfrm>
            <a:off x="278296" y="551004"/>
            <a:ext cx="9900584" cy="452286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In Virginia In 2023: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64 People Were Killed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11,521 People Were Injured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Top 3 Distracted Driving Behaviors: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Eyes Not On Road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Cell Phone/Texting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Looking At Roadside Incident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person driving a car on a sports field&#10;&#10;AI-generated content may be incorrect.">
            <a:extLst>
              <a:ext uri="{FF2B5EF4-FFF2-40B4-BE49-F238E27FC236}">
                <a16:creationId xmlns:a16="http://schemas.microsoft.com/office/drawing/2014/main" id="{E86D1066-E906-2FD6-E5E3-CA96E6440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96" y="1246437"/>
            <a:ext cx="4713901" cy="47139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58" name="Picture 7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59" name="Rectangle 9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Picture 2" descr="A yellow and white table with numbers&#10;&#10;Description automatically generated"/>
          <p:cNvPicPr/>
          <p:nvPr/>
        </p:nvPicPr>
        <p:blipFill>
          <a:blip r:embed="rId3"/>
          <a:stretch/>
        </p:blipFill>
        <p:spPr>
          <a:xfrm>
            <a:off x="24480" y="2368800"/>
            <a:ext cx="12191400" cy="3117240"/>
          </a:xfrm>
          <a:prstGeom prst="rect">
            <a:avLst/>
          </a:prstGeom>
          <a:ln w="0">
            <a:noFill/>
          </a:ln>
        </p:spPr>
      </p:pic>
      <p:sp>
        <p:nvSpPr>
          <p:cNvPr id="61" name="TextBox 6"/>
          <p:cNvSpPr/>
          <p:nvPr/>
        </p:nvSpPr>
        <p:spPr>
          <a:xfrm>
            <a:off x="1035720" y="609120"/>
            <a:ext cx="5418000" cy="1461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Date Range: 1/1/2020 to 12/31/2024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Region: All Virginia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Jurisdiction: All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Grouped By: Month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Crashes Filtered By: Distraction Involved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43000" y="5943600"/>
            <a:ext cx="43430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* 2024 Numbers Are Preliminary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1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FABC0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64" name="Picture 1" descr="Picture 7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65" name="Rectangle 1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Box 3"/>
          <p:cNvSpPr/>
          <p:nvPr/>
        </p:nvSpPr>
        <p:spPr>
          <a:xfrm>
            <a:off x="685800" y="457200"/>
            <a:ext cx="9600840" cy="155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tIns="45000" rIns="45720" bIns="45000" numCol="1" spcCol="3816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9600" b="1" strike="noStrike" spc="-1">
                <a:solidFill>
                  <a:srgbClr val="000000"/>
                </a:solidFill>
                <a:latin typeface="Gotham Black"/>
                <a:ea typeface="Roboto"/>
              </a:rPr>
              <a:t>*</a:t>
            </a:r>
            <a:endParaRPr lang="en-US" sz="9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5800" y="1395360"/>
            <a:ext cx="8915040" cy="409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Statistics based on police-reported crash data almost certainly underestimate the role of distraction in fatal crashes. Police crash reports aren’t a reliable way to count cellphone-related collisions because drivers often don’t volunteer that they were on the phone and there is usually a lack of other evidence to determine drivers’ phone use.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"/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629D1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69" name="Picture 8" descr="Picture 8"/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70" name="Rectangle 9"/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6E1F2-C94F-3021-761A-19BC929D21FA}"/>
              </a:ext>
            </a:extLst>
          </p:cNvPr>
          <p:cNvSpPr txBox="1"/>
          <p:nvPr/>
        </p:nvSpPr>
        <p:spPr>
          <a:xfrm>
            <a:off x="337920" y="1787101"/>
            <a:ext cx="889883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Gotham Black"/>
              </a:rPr>
              <a:t>Drivers spent 1 minute and 56 seconds per driving hour tapping their phone screens in 2024</a:t>
            </a:r>
            <a:r>
              <a:rPr lang="en-US" sz="2400" b="1" dirty="0">
                <a:solidFill>
                  <a:srgbClr val="000000"/>
                </a:solidFill>
                <a:latin typeface="Gotham Black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Gotham Black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b="1" i="0" dirty="0">
              <a:solidFill>
                <a:srgbClr val="000000"/>
              </a:solidFill>
              <a:effectLst/>
              <a:latin typeface="Gotham Black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Gotham Black"/>
              </a:rPr>
              <a:t>CMT’s research shows that drivers highly engaged in Usage Based Insurance programs are 65% safer and that these programs can help risky drivers reduce distraction by 20%. As a result, as more drivers join these programs, roads get safer.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Gotham Black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Gotham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AE905-C69F-494A-4735-F8A0D829C030}"/>
              </a:ext>
            </a:extLst>
          </p:cNvPr>
          <p:cNvSpPr txBox="1"/>
          <p:nvPr/>
        </p:nvSpPr>
        <p:spPr>
          <a:xfrm>
            <a:off x="337920" y="395585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According to data from Cambridge Mobile Telematics…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C4C5A-CF87-994E-F4A7-D41FB670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">
            <a:extLst>
              <a:ext uri="{FF2B5EF4-FFF2-40B4-BE49-F238E27FC236}">
                <a16:creationId xmlns:a16="http://schemas.microsoft.com/office/drawing/2014/main" id="{C8FF1BB8-60C9-CE76-2FD4-42E58204403F}"/>
              </a:ext>
            </a:extLst>
          </p:cNvPr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629D1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69" name="Picture 8" descr="Picture 8">
            <a:extLst>
              <a:ext uri="{FF2B5EF4-FFF2-40B4-BE49-F238E27FC236}">
                <a16:creationId xmlns:a16="http://schemas.microsoft.com/office/drawing/2014/main" id="{7A204C76-FD9C-6559-8A66-0AE2F5CDBF3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70" name="Rectangle 9">
            <a:extLst>
              <a:ext uri="{FF2B5EF4-FFF2-40B4-BE49-F238E27FC236}">
                <a16:creationId xmlns:a16="http://schemas.microsoft.com/office/drawing/2014/main" id="{0A01E1C1-804D-E3AA-0394-E936C3FD5FC2}"/>
              </a:ext>
            </a:extLst>
          </p:cNvPr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9DD9F-5911-78A9-C12A-4086E7535555}"/>
              </a:ext>
            </a:extLst>
          </p:cNvPr>
          <p:cNvSpPr txBox="1"/>
          <p:nvPr/>
        </p:nvSpPr>
        <p:spPr>
          <a:xfrm>
            <a:off x="337920" y="395585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According to data from Cambridge Mobile Telematics…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DF3504-20C9-6AC6-D3C5-D57C11DF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3" y="869427"/>
            <a:ext cx="6307962" cy="59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2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727A1-045B-A1F2-837A-5D789C9C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">
            <a:extLst>
              <a:ext uri="{FF2B5EF4-FFF2-40B4-BE49-F238E27FC236}">
                <a16:creationId xmlns:a16="http://schemas.microsoft.com/office/drawing/2014/main" id="{0E17E3D3-6989-73DA-5BF7-C8368C131AB8}"/>
              </a:ext>
            </a:extLst>
          </p:cNvPr>
          <p:cNvSpPr/>
          <p:nvPr/>
        </p:nvSpPr>
        <p:spPr>
          <a:xfrm>
            <a:off x="6973200" y="-17640"/>
            <a:ext cx="5242680" cy="6885360"/>
          </a:xfrm>
          <a:custGeom>
            <a:avLst/>
            <a:gdLst>
              <a:gd name="textAreaLeft" fmla="*/ 0 w 5242680"/>
              <a:gd name="textAreaRight" fmla="*/ 5243400 w 5242680"/>
              <a:gd name="textAreaTop" fmla="*/ 0 h 6885360"/>
              <a:gd name="textAreaBottom" fmla="*/ 6886080 h 6885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475" y="0"/>
                </a:moveTo>
                <a:lnTo>
                  <a:pt x="17502" y="6658"/>
                </a:lnTo>
                <a:cubicBezTo>
                  <a:pt x="16234" y="9728"/>
                  <a:pt x="14187" y="12499"/>
                  <a:pt x="11409" y="14955"/>
                </a:cubicBezTo>
                <a:cubicBezTo>
                  <a:pt x="8350" y="17660"/>
                  <a:pt x="4466" y="19968"/>
                  <a:pt x="0" y="21600"/>
                </a:cubicBezTo>
                <a:lnTo>
                  <a:pt x="21533" y="21596"/>
                </a:lnTo>
                <a:lnTo>
                  <a:pt x="21600" y="38"/>
                </a:lnTo>
                <a:lnTo>
                  <a:pt x="10475" y="0"/>
                </a:lnTo>
                <a:close/>
              </a:path>
            </a:pathLst>
          </a:custGeom>
          <a:solidFill>
            <a:srgbClr val="629D1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69" name="Picture 8" descr="Picture 8">
            <a:extLst>
              <a:ext uri="{FF2B5EF4-FFF2-40B4-BE49-F238E27FC236}">
                <a16:creationId xmlns:a16="http://schemas.microsoft.com/office/drawing/2014/main" id="{2DF23871-45C1-B22A-C675-F504FB3903A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584720" y="362880"/>
            <a:ext cx="1269360" cy="761400"/>
          </a:xfrm>
          <a:prstGeom prst="rect">
            <a:avLst/>
          </a:prstGeom>
          <a:ln w="12700">
            <a:noFill/>
          </a:ln>
        </p:spPr>
      </p:pic>
      <p:sp>
        <p:nvSpPr>
          <p:cNvPr id="70" name="Rectangle 9">
            <a:extLst>
              <a:ext uri="{FF2B5EF4-FFF2-40B4-BE49-F238E27FC236}">
                <a16:creationId xmlns:a16="http://schemas.microsoft.com/office/drawing/2014/main" id="{41A296CB-1326-771A-73FE-9182411E4032}"/>
              </a:ext>
            </a:extLst>
          </p:cNvPr>
          <p:cNvSpPr/>
          <p:nvPr/>
        </p:nvSpPr>
        <p:spPr>
          <a:xfrm>
            <a:off x="10782360" y="6248880"/>
            <a:ext cx="1180800" cy="24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000" b="0" strike="noStrike" spc="-1">
                <a:solidFill>
                  <a:srgbClr val="FFFFFF"/>
                </a:solidFill>
                <a:latin typeface="Gotham"/>
                <a:ea typeface="Gotham"/>
              </a:rPr>
              <a:t>drivesmartva.org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Rectangle 7">
            <a:extLst>
              <a:ext uri="{FF2B5EF4-FFF2-40B4-BE49-F238E27FC236}">
                <a16:creationId xmlns:a16="http://schemas.microsoft.com/office/drawing/2014/main" id="{A9526038-36BC-3284-6301-2809E44E842D}"/>
              </a:ext>
            </a:extLst>
          </p:cNvPr>
          <p:cNvSpPr/>
          <p:nvPr/>
        </p:nvSpPr>
        <p:spPr>
          <a:xfrm>
            <a:off x="921240" y="1419120"/>
            <a:ext cx="7765200" cy="47075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Surveys indicate that adults recognize distracted driving is dangerous </a:t>
            </a:r>
            <a:r>
              <a:rPr lang="en-US" sz="4200" b="1" i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when it’s someone else…</a:t>
            </a:r>
            <a:r>
              <a:rPr lang="en-US" sz="42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 </a:t>
            </a:r>
            <a:endParaRPr lang="en-US" sz="4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but they find excuses for their own risky driving behavior.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600" b="1" spc="-1" dirty="0">
              <a:solidFill>
                <a:srgbClr val="000000"/>
              </a:solidFill>
              <a:latin typeface="Gotham Black"/>
              <a:ea typeface="Roboto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 dirty="0">
                <a:solidFill>
                  <a:srgbClr val="000000"/>
                </a:solidFill>
                <a:latin typeface="Gotham Black"/>
                <a:ea typeface="Roboto"/>
              </a:rPr>
              <a:t>It CAN happen to YOU!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" name="Picture 2" descr="Businessman taking notes">
            <a:extLst>
              <a:ext uri="{FF2B5EF4-FFF2-40B4-BE49-F238E27FC236}">
                <a16:creationId xmlns:a16="http://schemas.microsoft.com/office/drawing/2014/main" id="{4E4E2B91-74EA-DF05-9723-70995136D75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925840" y="1473480"/>
            <a:ext cx="1658160" cy="4542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39881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5042</TotalTime>
  <Words>683</Words>
  <Application>Microsoft Office PowerPoint</Application>
  <PresentationFormat>Widescreen</PresentationFormat>
  <Paragraphs>90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Gotham</vt:lpstr>
      <vt:lpstr>Gotham Black</vt:lpstr>
      <vt:lpstr>OpenSymbol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Rich Jacobs</dc:creator>
  <dc:description/>
  <cp:lastModifiedBy>Rich Jacobs</cp:lastModifiedBy>
  <cp:revision>54</cp:revision>
  <dcterms:modified xsi:type="dcterms:W3CDTF">2025-04-15T16:29:59Z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0x010100589EE1EB476FC04CBC07A923E482A3D8</vt:lpwstr>
  </property>
  <property fmtid="{D5CDD505-2E9C-101B-9397-08002B2CF9AE}" pid="3" name="MMClips">
    <vt:i4>2</vt:i4>
  </property>
  <property fmtid="{D5CDD505-2E9C-101B-9397-08002B2CF9AE}" pid="4" name="Notes">
    <vt:i4>1</vt:i4>
  </property>
  <property fmtid="{D5CDD505-2E9C-101B-9397-08002B2CF9AE}" pid="5" name="PresentationFormat">
    <vt:lpwstr>Widescreen</vt:lpwstr>
  </property>
  <property fmtid="{D5CDD505-2E9C-101B-9397-08002B2CF9AE}" pid="6" name="Slides">
    <vt:i4>20</vt:i4>
  </property>
</Properties>
</file>